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77" r:id="rId3"/>
    <p:sldId id="270" r:id="rId4"/>
    <p:sldId id="271" r:id="rId5"/>
    <p:sldId id="280" r:id="rId6"/>
    <p:sldId id="284" r:id="rId7"/>
    <p:sldId id="272" r:id="rId8"/>
    <p:sldId id="278" r:id="rId9"/>
    <p:sldId id="282" r:id="rId10"/>
    <p:sldId id="283" r:id="rId11"/>
    <p:sldId id="269" r:id="rId12"/>
    <p:sldId id="275" r:id="rId13"/>
    <p:sldId id="266" r:id="rId14"/>
    <p:sldId id="281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/SFKAqboTU88j4rr7emCQ==" hashData="kFlO2EaYczw55WZZNv0DAdA5s4s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k.holmberg.1988@gmail.com" initials="k" lastIdx="1" clrIdx="1">
    <p:extLst/>
  </p:cmAuthor>
  <p:cmAuthor id="2" name="alys.turner@gmail.com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1DB91"/>
    <a:srgbClr val="FF7D7D"/>
    <a:srgbClr val="FFFFFF"/>
    <a:srgbClr val="2E3092"/>
    <a:srgbClr val="808080"/>
    <a:srgbClr val="993399"/>
    <a:srgbClr val="0099FF"/>
    <a:srgbClr val="9B333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14" autoAdjust="0"/>
  </p:normalViewPr>
  <p:slideViewPr>
    <p:cSldViewPr>
      <p:cViewPr>
        <p:scale>
          <a:sx n="70" d="100"/>
          <a:sy n="70" d="100"/>
        </p:scale>
        <p:origin x="-1810" y="125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Display </a:t>
            </a:r>
            <a:r>
              <a:rPr lang="en-GB" dirty="0"/>
              <a:t>this on the screen/board as students enter the classroom so that they can begin straight away, leaving space for the date and title if they are writing their answer in their </a:t>
            </a:r>
            <a:r>
              <a:rPr lang="en-GB" dirty="0" smtClean="0"/>
              <a:t>books.</a:t>
            </a:r>
            <a:r>
              <a:rPr lang="en-GB" baseline="0" dirty="0" smtClean="0"/>
              <a:t> </a:t>
            </a:r>
            <a:r>
              <a:rPr lang="en-GB" dirty="0" smtClean="0"/>
              <a:t>Click</a:t>
            </a:r>
            <a:r>
              <a:rPr lang="en-GB" baseline="0" dirty="0" smtClean="0"/>
              <a:t> for a hint to appear. </a:t>
            </a:r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Katana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(sword). Japanese, 14th century, with 20th century military mounts.</a:t>
            </a:r>
          </a:p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 see: https://collections.royalarmouries.org/object/rac-object-51201.html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6666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6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do a practical version of this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tudents 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playdoh or marshmallows and pasta to create models of their buildings instead of drawing their designs.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Words </a:t>
            </a:r>
            <a:r>
              <a:rPr lang="en-GB" dirty="0"/>
              <a:t>that can definitely be made: eruption, resources, climate, habitat, volcano, tsunami.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8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Katana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(sword). Japanese, 14th century, with 20th century military mounts. 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Image shows part of </a:t>
            </a:r>
            <a:r>
              <a:rPr lang="en-GB" dirty="0" err="1" smtClean="0"/>
              <a:t>Kiyomizu-dera</a:t>
            </a:r>
            <a:r>
              <a:rPr lang="en-GB" baseline="0" dirty="0" smtClean="0"/>
              <a:t>, a temple in </a:t>
            </a:r>
            <a:r>
              <a:rPr lang="en-GB" dirty="0" smtClean="0"/>
              <a:t>Kyoto.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dirty="0" smtClean="0"/>
              <a:t>Students </a:t>
            </a:r>
            <a:r>
              <a:rPr lang="en-GB" dirty="0"/>
              <a:t>can write down their ideas or share in a discussion.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 </a:t>
            </a:r>
          </a:p>
          <a:p>
            <a:r>
              <a:rPr lang="en-GB" b="0" dirty="0" smtClean="0"/>
              <a:t>Show students the following video</a:t>
            </a:r>
            <a:r>
              <a:rPr lang="en-GB" b="0" baseline="0" dirty="0" smtClean="0"/>
              <a:t> for an interview with </a:t>
            </a:r>
            <a:r>
              <a:rPr lang="en-GB" b="0" dirty="0" smtClean="0"/>
              <a:t>a </a:t>
            </a:r>
            <a:r>
              <a:rPr lang="en-GB" b="0" dirty="0" err="1" smtClean="0"/>
              <a:t>miyadaiku</a:t>
            </a:r>
            <a:r>
              <a:rPr lang="en-GB" b="0" dirty="0" smtClean="0"/>
              <a:t> and examples</a:t>
            </a:r>
            <a:r>
              <a:rPr lang="en-GB" b="0" baseline="0" dirty="0" smtClean="0"/>
              <a:t> of wooden joints and construction without nails. </a:t>
            </a:r>
          </a:p>
          <a:p>
            <a:r>
              <a:rPr lang="en-GB" b="0" baseline="0" dirty="0" smtClean="0"/>
              <a:t>If short on time, a clip of the first thirty seconds will give students an idea. </a:t>
            </a:r>
            <a:endParaRPr lang="en-GB" b="0" dirty="0" smtClean="0"/>
          </a:p>
          <a:p>
            <a:r>
              <a:rPr lang="en-GB" b="0" dirty="0" smtClean="0"/>
              <a:t>https://www.youtube.com/watch?v=O-u4T13guko (‘3:32)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0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0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printed to support students with their tasks if needed.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to use this information to help them to fill in task 1 on their worksheet, where they begin making choices for their own earthquake proof buildings.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printed to support students with their tasks if needed.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to use this information to help them to fill in task 1 on their worksheet, where they begin making choices for their own earthquake proof buildings.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6666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1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6666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6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69F-3839-4658-AC0A-0FF04194B9FC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C46D-EC9F-49BA-86B3-A75F54C979E5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C6CD-3DCE-4FB1-B8BB-635B285A0B7F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7508-A0E3-4009-9DC3-A2610D6CFE27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86BC-2642-4467-899D-A8459E7941EB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673A-C541-41BA-BBF9-7AFF5A8030F0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4E87-B409-47C6-A894-1EAEF21F30E1}" type="datetime1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9040-582D-413C-958E-DB2174441A2C}" type="datetime1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78EE-2BE8-4A0A-9338-C585C359B5CF}" type="datetime1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10B8-CBDD-4FF9-9931-A987E3FB19C3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B686-D078-46AA-BF53-5F9AB630EA9A}" type="datetime1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4717-8A59-4AD7-A22D-A834D31A7910}" type="datetime1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6078640@N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hyperlink" Target="https://creativecommons.org/licenses/by/2.0/deed.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@gpenguin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commons.wikimedia.org/w/index.php?curid=48862269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creativecommons.org/licenses/by-sa/3.0?ref=ccsearch&amp;atype=rich" TargetMode="External"/><Relationship Id="rId4" Type="http://schemas.openxmlformats.org/officeDocument/2006/relationships/hyperlink" Target="https://commons.wikimedia.org/w/index.php?title=User:Hanonimas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4801072@N00/2557029317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24801072@N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5%E3%82%A1%E3%82%A4%E3%83%AB:%E5%9C%A8%E6%9D%A5%E5%B7%A5%E6%B3%95%E3%81%AE%E6%A7%8B%E9%80%A0%E5%9B%B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.jpe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8886" y="259985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Image is ©Royal Armouries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0648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FDC56D-3D8A-4AD7-A65A-72EF940F45DC}"/>
              </a:ext>
            </a:extLst>
          </p:cNvPr>
          <p:cNvSpPr txBox="1"/>
          <p:nvPr/>
        </p:nvSpPr>
        <p:spPr>
          <a:xfrm>
            <a:off x="441441" y="1412776"/>
            <a:ext cx="8261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How could this object have affected the design of Japanese buildings?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8"/>
          <a:stretch/>
        </p:blipFill>
        <p:spPr>
          <a:xfrm>
            <a:off x="451176" y="2511496"/>
            <a:ext cx="8356100" cy="3548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FDC56D-3D8A-4AD7-A65A-72EF940F45DC}"/>
              </a:ext>
            </a:extLst>
          </p:cNvPr>
          <p:cNvSpPr txBox="1"/>
          <p:nvPr/>
        </p:nvSpPr>
        <p:spPr>
          <a:xfrm>
            <a:off x="6300192" y="5229200"/>
            <a:ext cx="2579092" cy="83099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Hint: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Think about the materials!</a:t>
            </a:r>
          </a:p>
        </p:txBody>
      </p:sp>
    </p:spTree>
    <p:extLst>
      <p:ext uri="{BB962C8B-B14F-4D97-AF65-F5344CB8AC3E}">
        <p14:creationId xmlns:p14="http://schemas.microsoft.com/office/powerpoint/2010/main" val="2175169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Shock absorbers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Image by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Mike </a:t>
            </a:r>
            <a:r>
              <a:rPr lang="en-GB" dirty="0" err="1" smtClean="0">
                <a:solidFill>
                  <a:schemeClr val="bg1"/>
                </a:solidFill>
                <a:hlinkClick r:id="rId3"/>
              </a:rPr>
              <a:t>Renlund</a:t>
            </a:r>
            <a:r>
              <a:rPr lang="en-GB" dirty="0" smtClean="0">
                <a:solidFill>
                  <a:schemeClr val="bg1"/>
                </a:solidFill>
              </a:rPr>
              <a:t> is </a:t>
            </a:r>
            <a:r>
              <a:rPr lang="en-GB" dirty="0">
                <a:solidFill>
                  <a:schemeClr val="bg1"/>
                </a:solidFill>
              </a:rPr>
              <a:t>licensed under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 BY 2.0</a:t>
            </a:r>
            <a:r>
              <a:rPr lang="en-GB" dirty="0">
                <a:solidFill>
                  <a:schemeClr val="bg1"/>
                </a:solidFill>
              </a:rPr>
              <a:t> via </a:t>
            </a:r>
            <a:r>
              <a:rPr lang="en-GB" dirty="0" err="1">
                <a:solidFill>
                  <a:schemeClr val="bg1"/>
                </a:solidFill>
              </a:rPr>
              <a:t>wikimedia</a:t>
            </a:r>
            <a:r>
              <a:rPr lang="en-GB" dirty="0">
                <a:solidFill>
                  <a:schemeClr val="bg1"/>
                </a:solidFill>
              </a:rPr>
              <a:t> commons (cropped) 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0" y="214714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507577"/>
            <a:ext cx="44644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Kozuka Gothic Pro R" pitchFamily="34" charset="-128"/>
                <a:ea typeface="Kozuka Gothic Pro R" pitchFamily="34" charset="-128"/>
              </a:rPr>
              <a:t>Buildings that directly touch the ground will move with the earthquake. </a:t>
            </a:r>
          </a:p>
          <a:p>
            <a:endParaRPr lang="en-US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sz="2200" dirty="0" smtClean="0">
                <a:latin typeface="Kozuka Gothic Pro R" pitchFamily="34" charset="-128"/>
                <a:ea typeface="Kozuka Gothic Pro R" pitchFamily="34" charset="-128"/>
              </a:rPr>
              <a:t>A </a:t>
            </a:r>
            <a:r>
              <a:rPr lang="en-US" sz="2200" dirty="0">
                <a:latin typeface="Kozuka Gothic Pro R" pitchFamily="34" charset="-128"/>
                <a:ea typeface="Kozuka Gothic Pro R" pitchFamily="34" charset="-128"/>
              </a:rPr>
              <a:t>process called </a:t>
            </a:r>
            <a:r>
              <a:rPr lang="en-US" sz="2200" dirty="0">
                <a:latin typeface="Kozuka Gothic Pro B" pitchFamily="34" charset="-128"/>
                <a:ea typeface="Kozuka Gothic Pro B" pitchFamily="34" charset="-128"/>
              </a:rPr>
              <a:t>base isolation</a:t>
            </a:r>
            <a:r>
              <a:rPr lang="en-US" sz="2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separates the building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from the 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ground to reduce movement and damage.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he building sits on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flexible shock absorbers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, for example springs or thick blocks of rubber,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so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dirty="0" smtClean="0">
                <a:latin typeface="Kozuka Gothic Pro B" pitchFamily="34" charset="-128"/>
                <a:ea typeface="Kozuka Gothic Pro B" pitchFamily="34" charset="-128"/>
              </a:rPr>
              <a:t>it won’t move as much.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3" t="4440" r="4405" b="16147"/>
          <a:stretch/>
        </p:blipFill>
        <p:spPr>
          <a:xfrm>
            <a:off x="4939276" y="1628800"/>
            <a:ext cx="3953204" cy="3512428"/>
          </a:xfrm>
          <a:prstGeom prst="rect">
            <a:avLst/>
          </a:prstGeom>
          <a:ln w="31750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700182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B4347-11E6-4D58-B78B-4C59AF1DA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23248" r="30312" b="9968"/>
          <a:stretch/>
        </p:blipFill>
        <p:spPr>
          <a:xfrm rot="644566">
            <a:off x="5686467" y="1391565"/>
            <a:ext cx="2977552" cy="4436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6028" y="332656"/>
            <a:ext cx="759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1: Building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11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in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50E6A2-6CE6-4038-9989-E74E9544A8E6}"/>
              </a:ext>
            </a:extLst>
          </p:cNvPr>
          <p:cNvSpPr txBox="1"/>
          <p:nvPr/>
        </p:nvSpPr>
        <p:spPr>
          <a:xfrm>
            <a:off x="249855" y="1363105"/>
            <a:ext cx="48743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Use the information and pictures you have seen this lesson to complete task 1 on your worksheet.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On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mind map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, write down any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design ideas</a:t>
            </a:r>
            <a:r>
              <a:rPr lang="en-GB" sz="2200" b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and </a:t>
            </a:r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materials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that you think would be good to include in your own earthquake proof building design.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Include notes on the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advantages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of the ideas you have written down.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5749414F-FBFD-45F0-B3AC-6E4BACE1A167}"/>
              </a:ext>
            </a:extLst>
          </p:cNvPr>
          <p:cNvSpPr/>
          <p:nvPr/>
        </p:nvSpPr>
        <p:spPr>
          <a:xfrm>
            <a:off x="4932040" y="2276872"/>
            <a:ext cx="1405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9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©Katie Holmberg in </a:t>
            </a:r>
            <a:r>
              <a:rPr lang="en-GB" dirty="0">
                <a:solidFill>
                  <a:schemeClr val="bg1"/>
                </a:solidFill>
              </a:rPr>
              <a:t>collaboration with </a:t>
            </a: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Japan Society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991" y="321939"/>
            <a:ext cx="687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2: Design a Building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04A676-6A82-4D44-957B-5C716F015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88" t="23248" r="30312" b="9968"/>
          <a:stretch/>
        </p:blipFill>
        <p:spPr>
          <a:xfrm rot="644566">
            <a:off x="5686467" y="1391565"/>
            <a:ext cx="2977552" cy="4436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6A7F65-4BB7-4694-9404-6B454EA06FBA}"/>
              </a:ext>
            </a:extLst>
          </p:cNvPr>
          <p:cNvSpPr txBox="1"/>
          <p:nvPr/>
        </p:nvSpPr>
        <p:spPr>
          <a:xfrm>
            <a:off x="395536" y="1532382"/>
            <a:ext cx="49035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Task: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Design your building!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Produce a clear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sketch or diagram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to show your own design for an earthquake proof building suitable for Japan.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Label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it to show the choices you made.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Challenge task: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Develop the labels into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annotations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by explaining your choices.</a:t>
            </a:r>
          </a:p>
        </p:txBody>
      </p:sp>
      <p:sp>
        <p:nvSpPr>
          <p:cNvPr id="11" name="Arrow: Right 7">
            <a:extLst>
              <a:ext uri="{FF2B5EF4-FFF2-40B4-BE49-F238E27FC236}">
                <a16:creationId xmlns:a16="http://schemas.microsoft.com/office/drawing/2014/main" xmlns="" id="{5749414F-FBFD-45F0-B3AC-6E4BACE1A167}"/>
              </a:ext>
            </a:extLst>
          </p:cNvPr>
          <p:cNvSpPr/>
          <p:nvPr/>
        </p:nvSpPr>
        <p:spPr>
          <a:xfrm>
            <a:off x="4716016" y="3789040"/>
            <a:ext cx="140513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©AUTHOR in 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0" y="332656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Task 3: Critique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E2FF48-5875-433C-8E43-1D3A0ED50CC5}"/>
              </a:ext>
            </a:extLst>
          </p:cNvPr>
          <p:cNvSpPr txBox="1"/>
          <p:nvPr/>
        </p:nvSpPr>
        <p:spPr>
          <a:xfrm>
            <a:off x="328760" y="1351508"/>
            <a:ext cx="496855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Trainee architects often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critique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each other’s work as part of their training, so that’s what we’re going to do too!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b="1" dirty="0">
                <a:latin typeface="Kozuka Gothic Pro B" pitchFamily="34" charset="-128"/>
                <a:ea typeface="Kozuka Gothic Pro B" pitchFamily="34" charset="-128"/>
              </a:rPr>
              <a:t>Swap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your work with a partner. Look at their design and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consider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the following points: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lnSpc>
                <a:spcPct val="150000"/>
              </a:lnSpc>
              <a:buClr>
                <a:srgbClr val="339933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Have they used strong shapes?</a:t>
            </a:r>
          </a:p>
          <a:p>
            <a:pPr marL="342900" indent="-342900">
              <a:lnSpc>
                <a:spcPct val="150000"/>
              </a:lnSpc>
              <a:buClr>
                <a:srgbClr val="339933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Have they used strong materials?</a:t>
            </a:r>
          </a:p>
          <a:p>
            <a:pPr marL="342900" indent="-342900">
              <a:lnSpc>
                <a:spcPct val="150000"/>
              </a:lnSpc>
              <a:buClr>
                <a:srgbClr val="339933"/>
              </a:buClr>
              <a:buFont typeface="Wingdings" panose="05000000000000000000" pitchFamily="2" charset="2"/>
              <a:buChar char="ü"/>
            </a:pP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Are the materials flexible?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08F3F7-B3F0-484D-9A79-D6E7E09D9FD2}"/>
              </a:ext>
            </a:extLst>
          </p:cNvPr>
          <p:cNvSpPr txBox="1"/>
          <p:nvPr/>
        </p:nvSpPr>
        <p:spPr>
          <a:xfrm>
            <a:off x="5860180" y="1391470"/>
            <a:ext cx="2803080" cy="3200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Give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your partner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verbal feedback 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about what they did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well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and give them one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written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way to </a:t>
            </a:r>
            <a:r>
              <a:rPr lang="en-GB" sz="2200" dirty="0">
                <a:latin typeface="Kozuka Gothic Pro B" pitchFamily="34" charset="-128"/>
                <a:ea typeface="Kozuka Gothic Pro B" pitchFamily="34" charset="-128"/>
              </a:rPr>
              <a:t>improve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 their design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14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 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0" y="260648"/>
            <a:ext cx="687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Plenary: Key Terms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E2FF48-5875-433C-8E43-1D3A0ED50CC5}"/>
              </a:ext>
            </a:extLst>
          </p:cNvPr>
          <p:cNvSpPr txBox="1"/>
          <p:nvPr/>
        </p:nvSpPr>
        <p:spPr>
          <a:xfrm>
            <a:off x="392588" y="1183556"/>
            <a:ext cx="713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Make as many key terms as you can using the letters and letter pairs below.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799BD0D-1C08-4567-8CCB-DE6B7319A772}"/>
              </a:ext>
            </a:extLst>
          </p:cNvPr>
          <p:cNvSpPr txBox="1"/>
          <p:nvPr/>
        </p:nvSpPr>
        <p:spPr>
          <a:xfrm>
            <a:off x="173081" y="2916458"/>
            <a:ext cx="26277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You can use them more than once. 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</a:b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You can find key terms to do with any of our lessons about Japan.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329C03-CBEF-44F4-A75A-CBA287AC354F}"/>
              </a:ext>
            </a:extLst>
          </p:cNvPr>
          <p:cNvSpPr txBox="1"/>
          <p:nvPr/>
        </p:nvSpPr>
        <p:spPr>
          <a:xfrm>
            <a:off x="6290320" y="4039843"/>
            <a:ext cx="1008112" cy="946368"/>
          </a:xfrm>
          <a:prstGeom prst="hexagon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/>
              <a:t>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65539" y="2020130"/>
            <a:ext cx="5991037" cy="4001158"/>
            <a:chOff x="2627784" y="2020130"/>
            <a:chExt cx="5991037" cy="40011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51942D-9294-45AC-B575-4B57C6997062}"/>
                </a:ext>
              </a:extLst>
            </p:cNvPr>
            <p:cNvSpPr txBox="1"/>
            <p:nvPr/>
          </p:nvSpPr>
          <p:spPr>
            <a:xfrm>
              <a:off x="5123493" y="3542562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A67A71D-A07B-4241-83DA-AF0467F6BBBF}"/>
                </a:ext>
              </a:extLst>
            </p:cNvPr>
            <p:cNvSpPr txBox="1"/>
            <p:nvPr/>
          </p:nvSpPr>
          <p:spPr>
            <a:xfrm>
              <a:off x="5952565" y="3028242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no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1B3F527-FFF4-486B-B573-037DEC387B85}"/>
                </a:ext>
              </a:extLst>
            </p:cNvPr>
            <p:cNvSpPr txBox="1"/>
            <p:nvPr/>
          </p:nvSpPr>
          <p:spPr>
            <a:xfrm>
              <a:off x="3465349" y="3540335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 err="1"/>
                <a:t>su</a:t>
              </a:r>
              <a:endParaRPr lang="en-GB" sz="3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7300AD1-36AC-4D3F-B57B-5C35373F8FB0}"/>
                </a:ext>
              </a:extLst>
            </p:cNvPr>
            <p:cNvSpPr txBox="1"/>
            <p:nvPr/>
          </p:nvSpPr>
          <p:spPr>
            <a:xfrm>
              <a:off x="4294421" y="3026015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up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A45A508-2AE3-43A4-813C-C1C8BFD64099}"/>
                </a:ext>
              </a:extLst>
            </p:cNvPr>
            <p:cNvSpPr txBox="1"/>
            <p:nvPr/>
          </p:nvSpPr>
          <p:spPr>
            <a:xfrm>
              <a:off x="4294421" y="4034127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 err="1"/>
                <a:t>vo</a:t>
              </a:r>
              <a:endParaRPr lang="en-GB" sz="3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FA2D380-77CA-4D4E-9313-999366F93497}"/>
                </a:ext>
              </a:extLst>
            </p:cNvPr>
            <p:cNvSpPr txBox="1"/>
            <p:nvPr/>
          </p:nvSpPr>
          <p:spPr>
            <a:xfrm>
              <a:off x="4294421" y="5074920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69F5DE3-3433-4EAA-AC63-E87595592AE6}"/>
                </a:ext>
              </a:extLst>
            </p:cNvPr>
            <p:cNvSpPr txBox="1"/>
            <p:nvPr/>
          </p:nvSpPr>
          <p:spPr>
            <a:xfrm>
              <a:off x="5123493" y="4560600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9CA09C3-961E-48CF-85E2-0D79E2BADF72}"/>
                </a:ext>
              </a:extLst>
            </p:cNvPr>
            <p:cNvSpPr txBox="1"/>
            <p:nvPr/>
          </p:nvSpPr>
          <p:spPr>
            <a:xfrm>
              <a:off x="5952565" y="5055068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6BA87A5-EB45-4404-997D-BAC66D257FBC}"/>
                </a:ext>
              </a:extLst>
            </p:cNvPr>
            <p:cNvSpPr txBox="1"/>
            <p:nvPr/>
          </p:nvSpPr>
          <p:spPr>
            <a:xfrm>
              <a:off x="6781637" y="4540748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DC9D19C-4F84-447D-8153-843D310DA1EC}"/>
                </a:ext>
              </a:extLst>
            </p:cNvPr>
            <p:cNvSpPr txBox="1"/>
            <p:nvPr/>
          </p:nvSpPr>
          <p:spPr>
            <a:xfrm>
              <a:off x="3465349" y="4579737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7BDB697-4A0B-4F4F-B61A-D8FA3A903F86}"/>
                </a:ext>
              </a:extLst>
            </p:cNvPr>
            <p:cNvSpPr txBox="1"/>
            <p:nvPr/>
          </p:nvSpPr>
          <p:spPr>
            <a:xfrm>
              <a:off x="6781637" y="3513915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AAACECD-BEEF-4C88-BF3F-ECA6E20742EA}"/>
                </a:ext>
              </a:extLst>
            </p:cNvPr>
            <p:cNvSpPr txBox="1"/>
            <p:nvPr/>
          </p:nvSpPr>
          <p:spPr>
            <a:xfrm>
              <a:off x="7610709" y="2999595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88BA4A8-5383-4055-A12B-E865D8536BDD}"/>
                </a:ext>
              </a:extLst>
            </p:cNvPr>
            <p:cNvSpPr txBox="1"/>
            <p:nvPr/>
          </p:nvSpPr>
          <p:spPr>
            <a:xfrm>
              <a:off x="7610709" y="4007707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09067F3-DA67-4998-887E-557EDB7B8E14}"/>
                </a:ext>
              </a:extLst>
            </p:cNvPr>
            <p:cNvSpPr txBox="1"/>
            <p:nvPr/>
          </p:nvSpPr>
          <p:spPr>
            <a:xfrm>
              <a:off x="4294421" y="2020130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 err="1"/>
                <a:t>ur</a:t>
              </a:r>
              <a:endParaRPr lang="en-GB" sz="3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D8950CD-1229-4019-9251-1597B9567DDE}"/>
                </a:ext>
              </a:extLst>
            </p:cNvPr>
            <p:cNvSpPr txBox="1"/>
            <p:nvPr/>
          </p:nvSpPr>
          <p:spPr>
            <a:xfrm>
              <a:off x="5123493" y="2521621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00FE535-3926-4AFB-9B91-7272C3DC7C7A}"/>
                </a:ext>
              </a:extLst>
            </p:cNvPr>
            <p:cNvSpPr txBox="1"/>
            <p:nvPr/>
          </p:nvSpPr>
          <p:spPr>
            <a:xfrm>
              <a:off x="5961058" y="2028581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so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B435359-2EE2-46B4-B479-CCC630C2A70E}"/>
                </a:ext>
              </a:extLst>
            </p:cNvPr>
            <p:cNvSpPr txBox="1"/>
            <p:nvPr/>
          </p:nvSpPr>
          <p:spPr>
            <a:xfrm>
              <a:off x="6790130" y="2522373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 err="1"/>
                <a:t>i</a:t>
              </a:r>
              <a:endParaRPr lang="en-GB" sz="3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6F093B3-0534-4A7B-B717-7118F102FEF5}"/>
                </a:ext>
              </a:extLst>
            </p:cNvPr>
            <p:cNvSpPr txBox="1"/>
            <p:nvPr/>
          </p:nvSpPr>
          <p:spPr>
            <a:xfrm>
              <a:off x="2627784" y="3054196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6216C35-D896-447C-B403-58AD28FC049F}"/>
                </a:ext>
              </a:extLst>
            </p:cNvPr>
            <p:cNvSpPr txBox="1"/>
            <p:nvPr/>
          </p:nvSpPr>
          <p:spPr>
            <a:xfrm>
              <a:off x="2627784" y="4062308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3E16CC-D98D-4252-966E-0F4732A59A03}"/>
                </a:ext>
              </a:extLst>
            </p:cNvPr>
            <p:cNvSpPr txBox="1"/>
            <p:nvPr/>
          </p:nvSpPr>
          <p:spPr>
            <a:xfrm>
              <a:off x="3456856" y="2537649"/>
              <a:ext cx="1008112" cy="946368"/>
            </a:xfrm>
            <a:prstGeom prst="hexagon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36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271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This resource was authored by Katie Holmberg in collaboration with the Japan Society</a:t>
            </a: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>
                <a:latin typeface="Kozuka Gothic Pro R" pitchFamily="34" charset="-128"/>
                <a:ea typeface="Kozuka Gothic Pro R" pitchFamily="34" charset="-128"/>
              </a:rPr>
              <a:t>15</a:t>
            </a:fld>
            <a:endParaRPr lang="en-GB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078" y="6452003"/>
            <a:ext cx="5722147" cy="26331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©Katie Holmberg </a:t>
            </a:r>
            <a:r>
              <a:rPr lang="en-GB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in collaboration with </a:t>
            </a:r>
            <a:r>
              <a:rPr lang="en-GB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8886" y="238061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Warm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2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211669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Image </a:t>
            </a:r>
            <a:r>
              <a:rPr lang="en-GB" dirty="0">
                <a:solidFill>
                  <a:schemeClr val="bg1"/>
                </a:solidFill>
              </a:rPr>
              <a:t>is </a:t>
            </a:r>
            <a:r>
              <a:rPr lang="en-GB" dirty="0" smtClean="0">
                <a:solidFill>
                  <a:schemeClr val="bg1"/>
                </a:solidFill>
              </a:rPr>
              <a:t>© Royal Armouries</a:t>
            </a:r>
            <a:r>
              <a:rPr lang="en-GB" dirty="0"/>
              <a:t> 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FDC56D-3D8A-4AD7-A65A-72EF940F45DC}"/>
              </a:ext>
            </a:extLst>
          </p:cNvPr>
          <p:cNvSpPr txBox="1"/>
          <p:nvPr/>
        </p:nvSpPr>
        <p:spPr>
          <a:xfrm>
            <a:off x="539552" y="1484784"/>
            <a:ext cx="45331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Katana swords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contain </a:t>
            </a:r>
            <a:r>
              <a:rPr lang="en-GB" sz="2400" b="1" dirty="0" smtClean="0">
                <a:latin typeface="Kozuka Gothic Pro B" pitchFamily="34" charset="-128"/>
                <a:ea typeface="Kozuka Gothic Pro B" pitchFamily="34" charset="-128"/>
              </a:rPr>
              <a:t>iron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which is a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scarce material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in Japan. I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ron was especially in demand during times of war as it was needed to make weapons. 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ron also rusts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quickly in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Japan’s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humid climate.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Carpenters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were able to come up with ways to </a:t>
            </a:r>
            <a:r>
              <a:rPr lang="en-GB" sz="2400" b="1" dirty="0">
                <a:latin typeface="Kozuka Gothic Pro B" pitchFamily="34" charset="-128"/>
                <a:ea typeface="Kozuka Gothic Pro B" pitchFamily="34" charset="-128"/>
              </a:rPr>
              <a:t>build without using iron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r="21466"/>
          <a:stretch/>
        </p:blipFill>
        <p:spPr>
          <a:xfrm>
            <a:off x="5072742" y="377889"/>
            <a:ext cx="2424713" cy="564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6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5385" y="1626824"/>
            <a:ext cx="8815067" cy="76944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Japanese </a:t>
            </a:r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Buildings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5046" y="6430828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Photo by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Gio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Almonte</a:t>
            </a:r>
            <a:r>
              <a:rPr lang="en-GB" dirty="0">
                <a:solidFill>
                  <a:schemeClr val="bg1"/>
                </a:solidFill>
              </a:rPr>
              <a:t> on </a:t>
            </a:r>
            <a:r>
              <a:rPr lang="en-GB" dirty="0" err="1">
                <a:solidFill>
                  <a:schemeClr val="bg1"/>
                </a:solidFill>
                <a:hlinkClick r:id="rId5"/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6132" y="2633515"/>
            <a:ext cx="40687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Your 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Identify building materials and design aspects suitable for earthquake prone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Explain some aspects of earthquake proof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Evaluate the effectiveness of an  earthquake proof building design.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6"/>
          <a:stretch/>
        </p:blipFill>
        <p:spPr>
          <a:xfrm>
            <a:off x="231323" y="2891786"/>
            <a:ext cx="4448689" cy="27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3"/>
              </a:rPr>
              <a:t>"File:Aso house damaged by the 2016 Kumamoto earthquake 2.jpg"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hanonimas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CC BY-SA 3.0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A8E964-8BE2-4941-8416-DB62861E696E}"/>
              </a:ext>
            </a:extLst>
          </p:cNvPr>
          <p:cNvSpPr txBox="1"/>
          <p:nvPr/>
        </p:nvSpPr>
        <p:spPr>
          <a:xfrm>
            <a:off x="323528" y="1480279"/>
            <a:ext cx="4427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0" dirty="0" err="1">
                <a:effectLst/>
                <a:latin typeface="Kozuka Gothic Pro B" pitchFamily="34" charset="-128"/>
                <a:ea typeface="Kozuka Gothic Pro B" pitchFamily="34" charset="-128"/>
              </a:rPr>
              <a:t>Ogamiyama</a:t>
            </a:r>
            <a:r>
              <a:rPr lang="en-GB" sz="2400" i="0" dirty="0">
                <a:effectLst/>
                <a:latin typeface="Kozuka Gothic Pro B" pitchFamily="34" charset="-128"/>
                <a:ea typeface="Kozuka Gothic Pro B" pitchFamily="34" charset="-128"/>
              </a:rPr>
              <a:t> Shrine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D02C04-B1A4-4C5C-BABA-B893BAACEFE7}"/>
              </a:ext>
            </a:extLst>
          </p:cNvPr>
          <p:cNvSpPr txBox="1"/>
          <p:nvPr/>
        </p:nvSpPr>
        <p:spPr>
          <a:xfrm>
            <a:off x="467543" y="5580876"/>
            <a:ext cx="4283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0" dirty="0">
                <a:effectLst/>
                <a:latin typeface="Kozuka Gothic Pro R" pitchFamily="34" charset="-128"/>
                <a:ea typeface="Kozuka Gothic Pro R" pitchFamily="34" charset="-128"/>
              </a:rPr>
              <a:t>Over 1200 years 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67FE31-865C-4CEE-8658-F9457F7B88FE}"/>
              </a:ext>
            </a:extLst>
          </p:cNvPr>
          <p:cNvSpPr txBox="1"/>
          <p:nvPr/>
        </p:nvSpPr>
        <p:spPr>
          <a:xfrm>
            <a:off x="4990851" y="1482850"/>
            <a:ext cx="3672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>
                <a:effectLst/>
                <a:latin typeface="Kozuka Gothic Pro B" pitchFamily="34" charset="-128"/>
                <a:ea typeface="Kozuka Gothic Pro B" pitchFamily="34" charset="-128"/>
              </a:rPr>
              <a:t>Modern </a:t>
            </a:r>
            <a:r>
              <a:rPr lang="en-GB" sz="2400" b="1" i="0" dirty="0" smtClean="0">
                <a:effectLst/>
                <a:latin typeface="Kozuka Gothic Pro B" pitchFamily="34" charset="-128"/>
                <a:ea typeface="Kozuka Gothic Pro B" pitchFamily="34" charset="-128"/>
              </a:rPr>
              <a:t>building</a:t>
            </a:r>
            <a:endParaRPr lang="en-GB" sz="2400" b="1" i="0" dirty="0">
              <a:effectLst/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FBFD6-A3D2-46B3-A2DD-EB8069BBAD32}"/>
              </a:ext>
            </a:extLst>
          </p:cNvPr>
          <p:cNvSpPr txBox="1"/>
          <p:nvPr/>
        </p:nvSpPr>
        <p:spPr>
          <a:xfrm>
            <a:off x="4792575" y="5581361"/>
            <a:ext cx="4068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0" dirty="0">
                <a:effectLst/>
                <a:latin typeface="Kozuka Gothic Pro R" pitchFamily="34" charset="-128"/>
                <a:ea typeface="Kozuka Gothic Pro R" pitchFamily="34" charset="-128"/>
              </a:rPr>
              <a:t>So what went wrong here?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1" y="2030339"/>
            <a:ext cx="4499991" cy="3320988"/>
            <a:chOff x="251521" y="2030339"/>
            <a:chExt cx="4499991" cy="33209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030339"/>
              <a:ext cx="4427984" cy="3320988"/>
            </a:xfrm>
            <a:prstGeom prst="rect">
              <a:avLst/>
            </a:prstGeom>
            <a:ln w="19050">
              <a:solidFill>
                <a:srgbClr val="339933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1521" y="2035463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</a:rPr>
                <a:t>©Tottori Prefecture/©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JNTO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929" b="-769"/>
          <a:stretch/>
        </p:blipFill>
        <p:spPr>
          <a:xfrm>
            <a:off x="5111750" y="2035463"/>
            <a:ext cx="3430609" cy="3320988"/>
          </a:xfrm>
          <a:prstGeom prst="rect">
            <a:avLst/>
          </a:prstGeom>
          <a:ln w="19050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in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A8E964-8BE2-4941-8416-DB62861E696E}"/>
              </a:ext>
            </a:extLst>
          </p:cNvPr>
          <p:cNvSpPr txBox="1"/>
          <p:nvPr/>
        </p:nvSpPr>
        <p:spPr>
          <a:xfrm>
            <a:off x="467543" y="1340768"/>
            <a:ext cx="3672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dirty="0" err="1">
                <a:effectLst/>
                <a:latin typeface="Kozuka Gothic Pro B" pitchFamily="34" charset="-128"/>
                <a:ea typeface="Kozuka Gothic Pro B" pitchFamily="34" charset="-128"/>
              </a:rPr>
              <a:t>Ogamiyama</a:t>
            </a:r>
            <a:r>
              <a:rPr lang="en-GB" sz="2400" b="1" i="0" dirty="0">
                <a:effectLst/>
                <a:latin typeface="Kozuka Gothic Pro B" pitchFamily="34" charset="-128"/>
                <a:ea typeface="Kozuka Gothic Pro B" pitchFamily="34" charset="-128"/>
              </a:rPr>
              <a:t> Shrine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B67D4C-BAE2-4823-9F40-60B9836817A6}"/>
              </a:ext>
            </a:extLst>
          </p:cNvPr>
          <p:cNvSpPr txBox="1"/>
          <p:nvPr/>
        </p:nvSpPr>
        <p:spPr>
          <a:xfrm>
            <a:off x="4860032" y="1478837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Traditional wooden temples are built using a technique called “</a:t>
            </a:r>
            <a:r>
              <a:rPr lang="en-GB" sz="2200" dirty="0" err="1">
                <a:latin typeface="Kozuka Gothic Pro B" pitchFamily="34" charset="-128"/>
                <a:ea typeface="Kozuka Gothic Pro B" pitchFamily="34" charset="-128"/>
              </a:rPr>
              <a:t>sashimono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”, where screws and nails are replaced with intricate joints with precise grooves called ‘</a:t>
            </a:r>
            <a:r>
              <a:rPr lang="en-GB" sz="2200" dirty="0" err="1">
                <a:latin typeface="Kozuka Gothic Pro B" pitchFamily="34" charset="-128"/>
                <a:ea typeface="Kozuka Gothic Pro B" pitchFamily="34" charset="-128"/>
              </a:rPr>
              <a:t>hozo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’ cut into them so that they fit together perfectly</a:t>
            </a:r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endParaRPr lang="en-GB" sz="2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The type of carpenter who work on temples are called ‘</a:t>
            </a:r>
            <a:r>
              <a:rPr lang="en-GB" sz="2200" dirty="0" err="1">
                <a:latin typeface="Kozuka Gothic Pro B" pitchFamily="34" charset="-128"/>
                <a:ea typeface="Kozuka Gothic Pro B" pitchFamily="34" charset="-128"/>
              </a:rPr>
              <a:t>miyadaiku</a:t>
            </a:r>
            <a:r>
              <a:rPr lang="en-GB" sz="2200" dirty="0">
                <a:latin typeface="Kozuka Gothic Pro R" pitchFamily="34" charset="-128"/>
                <a:ea typeface="Kozuka Gothic Pro R" pitchFamily="34" charset="-128"/>
              </a:rPr>
              <a:t>’.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016" y="1922973"/>
            <a:ext cx="4499991" cy="3320988"/>
            <a:chOff x="251521" y="2030339"/>
            <a:chExt cx="4499991" cy="33209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030339"/>
              <a:ext cx="4427984" cy="3320988"/>
            </a:xfrm>
            <a:prstGeom prst="rect">
              <a:avLst/>
            </a:prstGeom>
            <a:ln w="19050">
              <a:solidFill>
                <a:srgbClr val="339933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1521" y="2035463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</a:rPr>
                <a:t>©Tottori Prefecture/©</a:t>
              </a:r>
              <a:r>
                <a:rPr lang="en-GB" sz="900" dirty="0" smtClean="0">
                  <a:solidFill>
                    <a:schemeClr val="bg1">
                      <a:lumMod val="50000"/>
                    </a:schemeClr>
                  </a:solidFill>
                </a:rPr>
                <a:t>JNTO</a:t>
              </a:r>
              <a:endParaRPr lang="en-GB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D02C04-B1A4-4C5C-BABA-B893BAACEFE7}"/>
              </a:ext>
            </a:extLst>
          </p:cNvPr>
          <p:cNvSpPr txBox="1"/>
          <p:nvPr/>
        </p:nvSpPr>
        <p:spPr>
          <a:xfrm>
            <a:off x="216023" y="5580875"/>
            <a:ext cx="4283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i="0" dirty="0">
                <a:effectLst/>
                <a:latin typeface="Kozuka Gothic Pro R" pitchFamily="34" charset="-128"/>
                <a:ea typeface="Kozuka Gothic Pro R" pitchFamily="34" charset="-128"/>
              </a:rPr>
              <a:t>Over 1200 years old</a:t>
            </a:r>
          </a:p>
        </p:txBody>
      </p:sp>
    </p:spTree>
    <p:extLst>
      <p:ext uri="{BB962C8B-B14F-4D97-AF65-F5344CB8AC3E}">
        <p14:creationId xmlns:p14="http://schemas.microsoft.com/office/powerpoint/2010/main" val="249894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Starter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hlinkClick r:id="rId3"/>
              </a:rPr>
              <a:t>"</a:t>
            </a:r>
            <a:r>
              <a:rPr lang="en-GB" dirty="0">
                <a:solidFill>
                  <a:schemeClr val="bg1"/>
                </a:solidFill>
                <a:hlinkClick r:id="rId3"/>
              </a:rPr>
              <a:t>Japanese Roof Joinery"</a:t>
            </a:r>
            <a:r>
              <a:rPr lang="en-GB" dirty="0">
                <a:solidFill>
                  <a:schemeClr val="bg1"/>
                </a:solidFill>
              </a:rPr>
              <a:t> by </a:t>
            </a:r>
            <a:r>
              <a:rPr lang="en-GB" dirty="0" err="1">
                <a:solidFill>
                  <a:schemeClr val="bg1"/>
                </a:solidFill>
                <a:hlinkClick r:id="rId4"/>
              </a:rPr>
              <a:t>MickL</a:t>
            </a:r>
            <a:r>
              <a:rPr lang="en-GB" dirty="0">
                <a:solidFill>
                  <a:schemeClr val="bg1"/>
                </a:solidFill>
              </a:rPr>
              <a:t> is licensed under </a:t>
            </a:r>
            <a:r>
              <a:rPr lang="en-GB" dirty="0">
                <a:solidFill>
                  <a:schemeClr val="bg1"/>
                </a:solidFill>
                <a:hlinkClick r:id="rId5"/>
              </a:rPr>
              <a:t>CC BY-NC-SA 2.0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2656"/>
            <a:ext cx="8509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44938"/>
            <a:ext cx="7231944" cy="4809526"/>
          </a:xfrm>
          <a:prstGeom prst="rect">
            <a:avLst/>
          </a:prstGeom>
          <a:ln>
            <a:solidFill>
              <a:srgbClr val="33993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15615" y="5198846"/>
            <a:ext cx="7625819" cy="8925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GB" sz="800" dirty="0" smtClean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Here is an example of roof joinery. </a:t>
            </a:r>
          </a:p>
          <a:p>
            <a:r>
              <a:rPr lang="en-GB" sz="2200" dirty="0" smtClean="0">
                <a:latin typeface="Kozuka Gothic Pro R" pitchFamily="34" charset="-128"/>
                <a:ea typeface="Kozuka Gothic Pro R" pitchFamily="34" charset="-128"/>
              </a:rPr>
              <a:t>Can you see how everything fits together without nails?</a:t>
            </a:r>
          </a:p>
        </p:txBody>
      </p:sp>
    </p:spTree>
    <p:extLst>
      <p:ext uri="{BB962C8B-B14F-4D97-AF65-F5344CB8AC3E}">
        <p14:creationId xmlns:p14="http://schemas.microsoft.com/office/powerpoint/2010/main" val="4244646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31063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Materials and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 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0" y="214714"/>
            <a:ext cx="850900" cy="85090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AA3E941-178B-4175-A734-8C9062E63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34727"/>
              </p:ext>
            </p:extLst>
          </p:nvPr>
        </p:nvGraphicFramePr>
        <p:xfrm>
          <a:off x="248220" y="1340768"/>
          <a:ext cx="8647559" cy="457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059">
                  <a:extLst>
                    <a:ext uri="{9D8B030D-6E8A-4147-A177-3AD203B41FA5}">
                      <a16:colId xmlns:a16="http://schemas.microsoft.com/office/drawing/2014/main" xmlns="" val="1507503680"/>
                    </a:ext>
                  </a:extLst>
                </a:gridCol>
                <a:gridCol w="1315772">
                  <a:extLst>
                    <a:ext uri="{9D8B030D-6E8A-4147-A177-3AD203B41FA5}">
                      <a16:colId xmlns:a16="http://schemas.microsoft.com/office/drawing/2014/main" xmlns="" val="97261522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305859329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40188092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GB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Kozuka Gothic Pro B" pitchFamily="34" charset="-128"/>
                          <a:ea typeface="Kozuka Gothic Pro B" pitchFamily="34" charset="-128"/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Kozuka Gothic Pro B" pitchFamily="34" charset="-128"/>
                          <a:ea typeface="Kozuka Gothic Pro B" pitchFamily="34" charset="-128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03224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Kozuka Gothic Pro B" pitchFamily="34" charset="-128"/>
                          <a:ea typeface="Kozuka Gothic Pro B" pitchFamily="34" charset="-128"/>
                        </a:rPr>
                        <a:t>Materials</a:t>
                      </a: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Kozuka Gothic Pro B" pitchFamily="34" charset="-128"/>
                          <a:ea typeface="Kozuka Gothic Pro B" pitchFamily="34" charset="-128"/>
                        </a:rPr>
                        <a:t>Wood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Flexible, sections can be replaced, easy to get (forests).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Can rot and be weakened by woodworm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9356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Kozuka Gothic Pro B" pitchFamily="34" charset="-128"/>
                          <a:ea typeface="Kozuka Gothic Pro B" pitchFamily="34" charset="-128"/>
                        </a:rPr>
                        <a:t>Concrete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Strong, can make any shape easily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Not flexible, can’t bend or twist. Needs to be reinforced with iron.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710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Kozuka Gothic Pro B" pitchFamily="34" charset="-128"/>
                          <a:ea typeface="Kozuka Gothic Pro B" pitchFamily="34" charset="-128"/>
                        </a:rPr>
                        <a:t>Metal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Flexible, strong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Hard to get, Japan doesn’t have much naturally. Has to be imported so expensive.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9696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Kozuka Gothic Pro B" pitchFamily="34" charset="-128"/>
                          <a:ea typeface="Kozuka Gothic Pro B" pitchFamily="34" charset="-128"/>
                        </a:rPr>
                        <a:t>Design</a:t>
                      </a:r>
                    </a:p>
                  </a:txBody>
                  <a:tcPr vert="vert270" anchor="ctr"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Kozuka Gothic Pro B" pitchFamily="34" charset="-128"/>
                          <a:ea typeface="Kozuka Gothic Pro B" pitchFamily="34" charset="-128"/>
                        </a:rPr>
                        <a:t>Square/ rectangle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Easy to build, doesn’t require a lot of materials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Weak, corner joints collapse easily.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661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Kozuka Gothic Pro B" pitchFamily="34" charset="-128"/>
                          <a:ea typeface="Kozuka Gothic Pro B" pitchFamily="34" charset="-128"/>
                        </a:rPr>
                        <a:t>Triangle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Easy to build, existing square structures can be strengthened using cross bracing which creates triangles.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Cross bracing requires iron, so can be expensive and requires more materials than squares or circles.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7079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Kozuka Gothic Pro B" pitchFamily="34" charset="-128"/>
                          <a:ea typeface="Kozuka Gothic Pro B" pitchFamily="34" charset="-128"/>
                        </a:rPr>
                        <a:t>Circle/ curve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Very strong, doesn’t require a lot of materials.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Kozuka Gothic Pro R" pitchFamily="34" charset="-128"/>
                          <a:ea typeface="Kozuka Gothic Pro R" pitchFamily="34" charset="-128"/>
                        </a:rPr>
                        <a:t>Difficult to build.</a:t>
                      </a:r>
                    </a:p>
                  </a:txBody>
                  <a:tcPr>
                    <a:solidFill>
                      <a:srgbClr val="91DB91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50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869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326976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Materials and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©Katie Holmberg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 collaboration with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0" y="214714"/>
            <a:ext cx="850900" cy="8509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96315" y="1143707"/>
            <a:ext cx="3444851" cy="4977383"/>
            <a:chOff x="775337" y="1189751"/>
            <a:chExt cx="3444851" cy="4977383"/>
          </a:xfrm>
        </p:grpSpPr>
        <p:grpSp>
          <p:nvGrpSpPr>
            <p:cNvPr id="5" name="Group 4"/>
            <p:cNvGrpSpPr/>
            <p:nvPr/>
          </p:nvGrpSpPr>
          <p:grpSpPr>
            <a:xfrm>
              <a:off x="827584" y="1189751"/>
              <a:ext cx="3392604" cy="4977383"/>
              <a:chOff x="467544" y="1157972"/>
              <a:chExt cx="3392604" cy="4977383"/>
            </a:xfrm>
          </p:grpSpPr>
          <p:pic>
            <p:nvPicPr>
              <p:cNvPr id="6" name="Picture 5" descr="A picture containing indoor&#10;&#10;Description automatically generated">
                <a:extLst>
                  <a:ext uri="{FF2B5EF4-FFF2-40B4-BE49-F238E27FC236}">
                    <a16:creationId xmlns:a16="http://schemas.microsoft.com/office/drawing/2014/main" xmlns="" id="{B557EA1A-9A39-4B7E-B9BB-81B29E954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157972"/>
                <a:ext cx="3222329" cy="4835383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267744" y="5766023"/>
                <a:ext cx="1592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</a:rPr>
                  <a:t>©</a:t>
                </a:r>
                <a:r>
                  <a:rPr lang="en-GB" sz="900" dirty="0" err="1">
                    <a:solidFill>
                      <a:schemeClr val="bg1"/>
                    </a:solidFill>
                  </a:rPr>
                  <a:t>Yasufumi</a:t>
                </a:r>
                <a:r>
                  <a:rPr lang="en-GB" sz="900" dirty="0">
                    <a:solidFill>
                      <a:schemeClr val="bg1"/>
                    </a:solidFill>
                  </a:rPr>
                  <a:t> </a:t>
                </a:r>
                <a:r>
                  <a:rPr lang="en-GB" sz="900" dirty="0" smtClean="0">
                    <a:solidFill>
                      <a:schemeClr val="bg1"/>
                    </a:solidFill>
                  </a:rPr>
                  <a:t>Nishi/©JNTO</a:t>
                </a:r>
                <a:endParaRPr lang="en-GB" sz="900" dirty="0">
                  <a:solidFill>
                    <a:schemeClr val="bg1"/>
                  </a:solidFill>
                </a:endParaRPr>
              </a:p>
              <a:p>
                <a:endParaRPr lang="en-GB" sz="9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3B27A2E-7F95-43E6-A347-04150D2155FB}"/>
                </a:ext>
              </a:extLst>
            </p:cNvPr>
            <p:cNvSpPr txBox="1"/>
            <p:nvPr/>
          </p:nvSpPr>
          <p:spPr>
            <a:xfrm>
              <a:off x="775337" y="4671917"/>
              <a:ext cx="3274576" cy="92333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i="0" dirty="0">
                  <a:effectLst/>
                  <a:latin typeface="Arial" panose="020B0604020202020204" pitchFamily="34" charset="0"/>
                </a:rPr>
                <a:t>Tokyo International Forum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</a:rPr>
                <a:t>Curves and </a:t>
              </a:r>
              <a:r>
                <a:rPr lang="en-GB" dirty="0" smtClean="0">
                  <a:latin typeface="Arial" panose="020B0604020202020204" pitchFamily="34" charset="0"/>
                </a:rPr>
                <a:t>triangles</a:t>
              </a:r>
            </a:p>
            <a:p>
              <a:pPr algn="ctr"/>
              <a:endParaRPr lang="en-GB" dirty="0" smtClean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13775" y="1175485"/>
            <a:ext cx="4356866" cy="4835383"/>
            <a:chOff x="6706474" y="1185905"/>
            <a:chExt cx="4356866" cy="4835383"/>
          </a:xfrm>
        </p:grpSpPr>
        <p:pic>
          <p:nvPicPr>
            <p:cNvPr id="10" name="Picture 9" descr="A picture containing sky, outdoor, snow, place of worship&#10;&#10;Description automatically generated">
              <a:extLst>
                <a:ext uri="{FF2B5EF4-FFF2-40B4-BE49-F238E27FC236}">
                  <a16:creationId xmlns:a16="http://schemas.microsoft.com/office/drawing/2014/main" xmlns="" id="{DBED4009-8C05-4AA1-ACD3-B5152268A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9" t="9051" r="-298"/>
            <a:stretch/>
          </p:blipFill>
          <p:spPr>
            <a:xfrm>
              <a:off x="6721619" y="1185905"/>
              <a:ext cx="4341721" cy="483538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A91668-2ABF-4A9B-9ECE-4098BFA87DEF}"/>
                </a:ext>
              </a:extLst>
            </p:cNvPr>
            <p:cNvSpPr txBox="1"/>
            <p:nvPr/>
          </p:nvSpPr>
          <p:spPr>
            <a:xfrm>
              <a:off x="6706474" y="4636293"/>
              <a:ext cx="4341720" cy="92333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i="0" dirty="0" err="1">
                  <a:effectLst/>
                  <a:latin typeface="Arial" panose="020B0604020202020204" pitchFamily="34" charset="0"/>
                </a:rPr>
                <a:t>Rurikoji</a:t>
              </a:r>
              <a:r>
                <a:rPr lang="en-GB" b="1" i="0" dirty="0">
                  <a:effectLst/>
                  <a:latin typeface="Arial" panose="020B0604020202020204" pitchFamily="34" charset="0"/>
                </a:rPr>
                <a:t> Temple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</a:rPr>
                <a:t>Built around a central column </a:t>
              </a:r>
              <a:endParaRPr lang="en-GB" dirty="0" smtClean="0">
                <a:latin typeface="Arial" panose="020B0604020202020204" pitchFamily="34" charset="0"/>
              </a:endParaRPr>
            </a:p>
            <a:p>
              <a:pPr algn="ctr"/>
              <a:r>
                <a:rPr lang="en-GB" dirty="0" smtClean="0">
                  <a:latin typeface="Arial" panose="020B0604020202020204" pitchFamily="34" charset="0"/>
                </a:rPr>
                <a:t>to </a:t>
              </a:r>
              <a:r>
                <a:rPr lang="en-GB" dirty="0">
                  <a:latin typeface="Arial" panose="020B0604020202020204" pitchFamily="34" charset="0"/>
                </a:rPr>
                <a:t>increase flexibility</a:t>
              </a:r>
              <a:endParaRPr lang="en-GB" i="0" dirty="0"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36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64716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Cross bracing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67521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Image by </a:t>
            </a:r>
            <a:r>
              <a:rPr lang="ja-JP" altLang="en-US" dirty="0" smtClean="0">
                <a:solidFill>
                  <a:schemeClr val="bg1"/>
                </a:solidFill>
                <a:hlinkClick r:id="rId3"/>
              </a:rPr>
              <a:t>う</a:t>
            </a:r>
            <a:r>
              <a:rPr lang="ja-JP" altLang="en-US" dirty="0">
                <a:solidFill>
                  <a:schemeClr val="bg1"/>
                </a:solidFill>
                <a:hlinkClick r:id="rId3"/>
              </a:rPr>
              <a:t>ぃき</a:t>
            </a:r>
            <a:r>
              <a:rPr lang="ja-JP" altLang="en-US" dirty="0" smtClean="0">
                <a:solidFill>
                  <a:schemeClr val="bg1"/>
                </a:solidFill>
                <a:hlinkClick r:id="rId3"/>
              </a:rPr>
              <a:t>野</a:t>
            </a:r>
            <a:r>
              <a:rPr lang="en-GB" altLang="ja-JP" dirty="0">
                <a:solidFill>
                  <a:schemeClr val="bg1"/>
                </a:solidFill>
              </a:rPr>
              <a:t> </a:t>
            </a:r>
            <a:r>
              <a:rPr lang="en-GB" altLang="ja-JP" dirty="0" smtClean="0">
                <a:solidFill>
                  <a:schemeClr val="bg1"/>
                </a:solidFill>
              </a:rPr>
              <a:t>is licensed under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CC-BY SA 3.0</a:t>
            </a:r>
            <a:r>
              <a:rPr lang="en-GB" dirty="0">
                <a:solidFill>
                  <a:schemeClr val="bg1"/>
                </a:solidFill>
              </a:rPr>
              <a:t> via </a:t>
            </a:r>
            <a:r>
              <a:rPr lang="en-GB" dirty="0" err="1">
                <a:solidFill>
                  <a:schemeClr val="bg1"/>
                </a:solidFill>
              </a:rPr>
              <a:t>wikimedia</a:t>
            </a:r>
            <a:r>
              <a:rPr lang="en-GB" dirty="0">
                <a:solidFill>
                  <a:schemeClr val="bg1"/>
                </a:solidFill>
              </a:rPr>
              <a:t> commons (edited) 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0" y="214714"/>
            <a:ext cx="850900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908" y="1412776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ozuka Gothic Pro R" pitchFamily="34" charset="-128"/>
                <a:ea typeface="Kozuka Gothic Pro R" pitchFamily="34" charset="-128"/>
              </a:rPr>
              <a:t>Cross bracing is usual in earthquake proof structures.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wo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diagonal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supports placed in an </a:t>
            </a:r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X-shape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reinforce the structure.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 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Cross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bracing can be applied to any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structure with a rectangular frame - you might see chairs with cross bracing.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5"/>
          <a:stretch/>
        </p:blipFill>
        <p:spPr>
          <a:xfrm>
            <a:off x="5326225" y="1486588"/>
            <a:ext cx="3163618" cy="39313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504856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55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1174</Words>
  <Application>Microsoft Office PowerPoint</Application>
  <PresentationFormat>On-screen Show (4:3)</PresentationFormat>
  <Paragraphs>200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140</cp:revision>
  <dcterms:created xsi:type="dcterms:W3CDTF">2017-05-31T10:45:44Z</dcterms:created>
  <dcterms:modified xsi:type="dcterms:W3CDTF">2021-06-16T12:53:32Z</dcterms:modified>
</cp:coreProperties>
</file>