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306" r:id="rId2"/>
    <p:sldId id="326" r:id="rId3"/>
    <p:sldId id="315" r:id="rId4"/>
    <p:sldId id="325" r:id="rId5"/>
    <p:sldId id="329" r:id="rId6"/>
    <p:sldId id="318" r:id="rId7"/>
    <p:sldId id="330" r:id="rId8"/>
    <p:sldId id="331" r:id="rId9"/>
    <p:sldId id="297" r:id="rId10"/>
    <p:sldId id="321" r:id="rId11"/>
    <p:sldId id="322" r:id="rId12"/>
    <p:sldId id="323" r:id="rId13"/>
    <p:sldId id="324" r:id="rId14"/>
    <p:sldId id="328" r:id="rId15"/>
    <p:sldId id="259"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muKiD5tlrJxUO481Aw3dlw==" hashData="imeC9bOSJ5++90m3qP1eT/YVYdL+iHIi6GCG5V7Gwiejq1PCS0tLYLAssLUZnCAfB4r9oHDSB15V/QUmfTnwOw=="/>
  <p:extLst>
    <p:ext uri="{EFAFB233-063F-42B5-8137-9DF3F51BA10A}">
      <p15:sldGuideLst xmlns:p15="http://schemas.microsoft.com/office/powerpoint/2012/main">
        <p15:guide id="1" orient="horz" pos="2160">
          <p15:clr>
            <a:srgbClr val="A4A3A4"/>
          </p15:clr>
        </p15:guide>
        <p15:guide id="2" orient="horz" pos="1797">
          <p15:clr>
            <a:srgbClr val="A4A3A4"/>
          </p15:clr>
        </p15:guide>
        <p15:guide id="3" pos="2880">
          <p15:clr>
            <a:srgbClr val="A4A3A4"/>
          </p15:clr>
        </p15:guide>
        <p15:guide id="4" pos="249">
          <p15:clr>
            <a:srgbClr val="A4A3A4"/>
          </p15:clr>
        </p15:guide>
        <p15:guide id="5" pos="5511">
          <p15:clr>
            <a:srgbClr val="A4A3A4"/>
          </p15:clr>
        </p15:guide>
        <p15:guide id="6" pos="396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nnah  Eastham" initials="HE" lastIdx="8" clrIdx="0"/>
  <p:cmAuthor id="1" name="Alys Turner" initials="AT" lastIdx="12" clrIdx="1"/>
  <p:cmAuthor id="2" name="alys.turner@gmail.com" initials="a" lastIdx="5" clrIdx="2"/>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3333"/>
    <a:srgbClr val="FF3399"/>
    <a:srgbClr val="339933"/>
    <a:srgbClr val="F0C93A"/>
    <a:srgbClr val="2E3092"/>
    <a:srgbClr val="FF6633"/>
    <a:srgbClr val="808080"/>
    <a:srgbClr val="993399"/>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75BA07-78D8-DA5C-CC7A-65068A5920EE}" v="72" dt="2023-04-13T11:31:11.338"/>
    <p1510:client id="{81145B63-38C7-43C9-A5B6-1D6B16EF34A4}" v="10" dt="2023-04-13T14:10:21.9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12" autoAdjust="0"/>
    <p:restoredTop sz="80567" autoAdjust="0"/>
  </p:normalViewPr>
  <p:slideViewPr>
    <p:cSldViewPr>
      <p:cViewPr varScale="1">
        <p:scale>
          <a:sx n="89" d="100"/>
          <a:sy n="89" d="100"/>
        </p:scale>
        <p:origin x="2658" y="84"/>
      </p:cViewPr>
      <p:guideLst>
        <p:guide orient="horz" pos="2160"/>
        <p:guide orient="horz" pos="1797"/>
        <p:guide pos="2880"/>
        <p:guide pos="249"/>
        <p:guide pos="5511"/>
        <p:guide pos="3969"/>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40" d="100"/>
          <a:sy n="40" d="100"/>
        </p:scale>
        <p:origin x="-2280" y="-6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cy Hawksley" userId="f6a89a8e-ac0e-4741-8d0b-c5d70daaed70" providerId="ADAL" clId="{1E2C2F3F-98C6-435B-8E0C-CA8C7DCBAD6B}"/>
    <pc:docChg chg="custSel modSld">
      <pc:chgData name="Lucy Hawksley" userId="f6a89a8e-ac0e-4741-8d0b-c5d70daaed70" providerId="ADAL" clId="{1E2C2F3F-98C6-435B-8E0C-CA8C7DCBAD6B}" dt="2025-05-19T13:35:48.677" v="56" actId="20577"/>
      <pc:docMkLst>
        <pc:docMk/>
      </pc:docMkLst>
      <pc:sldChg chg="addSp delSp modSp mod">
        <pc:chgData name="Lucy Hawksley" userId="f6a89a8e-ac0e-4741-8d0b-c5d70daaed70" providerId="ADAL" clId="{1E2C2F3F-98C6-435B-8E0C-CA8C7DCBAD6B}" dt="2025-05-19T13:35:48.677" v="56" actId="20577"/>
        <pc:sldMkLst>
          <pc:docMk/>
          <pc:sldMk cId="4257962509" sldId="259"/>
        </pc:sldMkLst>
        <pc:spChg chg="mod">
          <ac:chgData name="Lucy Hawksley" userId="f6a89a8e-ac0e-4741-8d0b-c5d70daaed70" providerId="ADAL" clId="{1E2C2F3F-98C6-435B-8E0C-CA8C7DCBAD6B}" dt="2025-05-19T13:35:41.602" v="34" actId="20577"/>
          <ac:spMkLst>
            <pc:docMk/>
            <pc:sldMk cId="4257962509" sldId="259"/>
            <ac:spMk id="24" creationId="{00000000-0000-0000-0000-000000000000}"/>
          </ac:spMkLst>
        </pc:spChg>
        <pc:spChg chg="mod">
          <ac:chgData name="Lucy Hawksley" userId="f6a89a8e-ac0e-4741-8d0b-c5d70daaed70" providerId="ADAL" clId="{1E2C2F3F-98C6-435B-8E0C-CA8C7DCBAD6B}" dt="2025-05-19T13:35:48.677" v="56" actId="20577"/>
          <ac:spMkLst>
            <pc:docMk/>
            <pc:sldMk cId="4257962509" sldId="259"/>
            <ac:spMk id="25" creationId="{00000000-0000-0000-0000-000000000000}"/>
          </ac:spMkLst>
        </pc:spChg>
        <pc:picChg chg="add mod">
          <ac:chgData name="Lucy Hawksley" userId="f6a89a8e-ac0e-4741-8d0b-c5d70daaed70" providerId="ADAL" clId="{1E2C2F3F-98C6-435B-8E0C-CA8C7DCBAD6B}" dt="2025-05-19T13:35:16.474" v="2" actId="1076"/>
          <ac:picMkLst>
            <pc:docMk/>
            <pc:sldMk cId="4257962509" sldId="259"/>
            <ac:picMk id="13" creationId="{7BF336D9-436D-4905-ABDF-D30E90C84BE8}"/>
          </ac:picMkLst>
        </pc:picChg>
        <pc:picChg chg="del">
          <ac:chgData name="Lucy Hawksley" userId="f6a89a8e-ac0e-4741-8d0b-c5d70daaed70" providerId="ADAL" clId="{1E2C2F3F-98C6-435B-8E0C-CA8C7DCBAD6B}" dt="2025-05-19T13:35:09.977" v="0" actId="478"/>
          <ac:picMkLst>
            <pc:docMk/>
            <pc:sldMk cId="4257962509" sldId="259"/>
            <ac:picMk id="14"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97B629-9E9D-4683-BE45-69BBBC2A9C33}" type="datetimeFigureOut">
              <a:rPr lang="en-GB" smtClean="0"/>
              <a:t>19/05/2025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1BBD79-A804-45E9-B8E3-9A16A3218D6A}" type="slidenum">
              <a:rPr lang="en-GB" smtClean="0"/>
              <a:t>‹#›</a:t>
            </a:fld>
            <a:endParaRPr lang="en-GB"/>
          </a:p>
        </p:txBody>
      </p:sp>
    </p:spTree>
    <p:extLst>
      <p:ext uri="{BB962C8B-B14F-4D97-AF65-F5344CB8AC3E}">
        <p14:creationId xmlns:p14="http://schemas.microsoft.com/office/powerpoint/2010/main" val="1988039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flickr.com/photos/pelican/5808054321/in/photostream/"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creativecommons.org/licenses/by-sa/2.0/"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commons.wikimedia.org/wiki/File:Shikoku_pilgrimage_(52004285432).jpg"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creativecommons.org/licenses/by-sa/3.0" TargetMode="External"/><Relationship Id="rId5" Type="http://schemas.openxmlformats.org/officeDocument/2006/relationships/hyperlink" Target="https://commons.wikimedia.org/wiki/File:For_Shikoku_Island_-_panoramio.jpg" TargetMode="External"/><Relationship Id="rId4" Type="http://schemas.openxmlformats.org/officeDocument/2006/relationships/hyperlink" Target="https://creativecommons.org/licenses/by/2.0"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commons.wikimedia.org/wiki/File:Sakurajima_-%E5%9F%8E%E5%B1%B1%E5%B1%95%E6%9C%9B%E5%8F%B0%E3%82%88%E3%82%8A.jpg"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creativecommons.org/licenses/by-sa/3.0" TargetMode="External"/><Relationship Id="rId5" Type="http://schemas.openxmlformats.org/officeDocument/2006/relationships/hyperlink" Target="https://commons.wikimedia.org/wiki/File:Beppu_hell_01.JPG" TargetMode="External"/><Relationship Id="rId4" Type="http://schemas.openxmlformats.org/officeDocument/2006/relationships/hyperlink" Target="https://creativecommons.org/licenses/by-sa/2.1/jp/deed.en"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Teacher’s Notes</a:t>
            </a:r>
          </a:p>
          <a:p>
            <a:r>
              <a:rPr lang="en-GB" b="0" dirty="0"/>
              <a:t>From the images, ask students to guess what country you will be learning</a:t>
            </a:r>
            <a:r>
              <a:rPr lang="en-GB" b="0" baseline="0" dirty="0"/>
              <a:t> about.</a:t>
            </a:r>
            <a:endParaRPr lang="en-GB" b="0" dirty="0"/>
          </a:p>
        </p:txBody>
      </p:sp>
      <p:sp>
        <p:nvSpPr>
          <p:cNvPr id="4" name="Slide Number Placeholder 3"/>
          <p:cNvSpPr>
            <a:spLocks noGrp="1"/>
          </p:cNvSpPr>
          <p:nvPr>
            <p:ph type="sldNum" sz="quarter" idx="10"/>
          </p:nvPr>
        </p:nvSpPr>
        <p:spPr/>
        <p:txBody>
          <a:bodyPr/>
          <a:lstStyle/>
          <a:p>
            <a:fld id="{9D1BBD79-A804-45E9-B8E3-9A16A3218D6A}" type="slidenum">
              <a:rPr lang="en-GB" smtClean="0"/>
              <a:t>1</a:t>
            </a:fld>
            <a:endParaRPr lang="en-GB"/>
          </a:p>
        </p:txBody>
      </p:sp>
    </p:spTree>
    <p:extLst>
      <p:ext uri="{BB962C8B-B14F-4D97-AF65-F5344CB8AC3E}">
        <p14:creationId xmlns:p14="http://schemas.microsoft.com/office/powerpoint/2010/main" val="3759214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latin typeface="Kozuka Gothic Pro R" pitchFamily="34" charset="-128"/>
                <a:ea typeface="Kozuka Gothic Pro R" pitchFamily="34" charset="-128"/>
              </a:rPr>
              <a:t>Teacher’s Notes</a:t>
            </a:r>
          </a:p>
          <a:p>
            <a:r>
              <a:rPr lang="en-GB" sz="1200" dirty="0">
                <a:latin typeface="Kozuka Gothic Pro R" pitchFamily="34" charset="-128"/>
                <a:ea typeface="Kozuka Gothic Pro R" pitchFamily="34" charset="-128"/>
              </a:rPr>
              <a:t>Japan’s largest island is Honshu – in fact it is the seventh largest island in the world! It is home to Japan’s capital city, Tokyo, as well as its most famous landmark, and tallest mountain, Mount Fuji. Fuji-</a:t>
            </a:r>
            <a:r>
              <a:rPr lang="en-GB" sz="1200" dirty="0" err="1">
                <a:latin typeface="Kozuka Gothic Pro R" pitchFamily="34" charset="-128"/>
                <a:ea typeface="Kozuka Gothic Pro R" pitchFamily="34" charset="-128"/>
              </a:rPr>
              <a:t>san</a:t>
            </a:r>
            <a:r>
              <a:rPr lang="en-GB" sz="1200" dirty="0">
                <a:latin typeface="Kozuka Gothic Pro R" pitchFamily="34" charset="-128"/>
                <a:ea typeface="Kozuka Gothic Pro R" pitchFamily="34" charset="-128"/>
              </a:rPr>
              <a:t> is actually an active volcano. </a:t>
            </a:r>
            <a:r>
              <a:rPr lang="en-GB" dirty="0"/>
              <a:t>Because there are</a:t>
            </a:r>
            <a:r>
              <a:rPr lang="en-GB" baseline="0" dirty="0"/>
              <a:t> a lot of volcanoes in Japan, there are also lots of hot springs. </a:t>
            </a:r>
            <a:r>
              <a:rPr lang="en-GB" dirty="0"/>
              <a:t>A</a:t>
            </a:r>
            <a:r>
              <a:rPr lang="en-GB" baseline="0" dirty="0"/>
              <a:t> hot spring is a pool of naturally hot water from the ground.  People can relax in them, like in the picture. </a:t>
            </a:r>
          </a:p>
          <a:p>
            <a:endParaRPr lang="en-GB" baseline="0" dirty="0"/>
          </a:p>
          <a:p>
            <a:r>
              <a:rPr lang="en-GB" baseline="0" dirty="0"/>
              <a:t>As the central island, Honshu is connected to the rest of Japan by bridges, undersea tunnels and the </a:t>
            </a:r>
            <a:r>
              <a:rPr lang="en-GB" i="1" baseline="0" dirty="0"/>
              <a:t>shinkansen</a:t>
            </a:r>
            <a:r>
              <a:rPr lang="en-GB" baseline="0" dirty="0"/>
              <a:t> high-speed rail network.</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Image: </a:t>
            </a:r>
            <a:r>
              <a:rPr lang="en-GB" dirty="0">
                <a:hlinkClick r:id="rId3"/>
              </a:rPr>
              <a:t>Shinkansen 500 series</a:t>
            </a:r>
            <a:r>
              <a:rPr lang="en-GB" dirty="0"/>
              <a:t> </a:t>
            </a:r>
            <a:r>
              <a:rPr lang="en-GB" baseline="0" dirty="0"/>
              <a:t>by Pelican, </a:t>
            </a:r>
            <a:r>
              <a:rPr lang="en-GB" u="none" strike="noStrike" dirty="0">
                <a:solidFill>
                  <a:srgbClr val="006DAC"/>
                </a:solidFill>
                <a:effectLst/>
                <a:hlinkClick r:id="rId4"/>
              </a:rPr>
              <a:t>Attribution-</a:t>
            </a:r>
            <a:r>
              <a:rPr lang="en-GB" u="none" strike="noStrike" dirty="0" err="1">
                <a:solidFill>
                  <a:srgbClr val="006DAC"/>
                </a:solidFill>
                <a:effectLst/>
                <a:hlinkClick r:id="rId4"/>
              </a:rPr>
              <a:t>ShareAlike</a:t>
            </a:r>
            <a:r>
              <a:rPr lang="en-GB" u="none" strike="noStrike" dirty="0">
                <a:solidFill>
                  <a:srgbClr val="006DAC"/>
                </a:solidFill>
                <a:effectLst/>
                <a:hlinkClick r:id="rId4"/>
              </a:rPr>
              <a:t> (CC BY-SA 2.0)</a:t>
            </a:r>
            <a:r>
              <a:rPr lang="en-GB" u="none" strike="noStrike" dirty="0">
                <a:solidFill>
                  <a:srgbClr val="006DAC"/>
                </a:solidFill>
                <a:effectLst/>
              </a:rPr>
              <a:t> via Flickr</a:t>
            </a:r>
            <a:endParaRPr lang="en-GB" baseline="0" dirty="0"/>
          </a:p>
        </p:txBody>
      </p:sp>
      <p:sp>
        <p:nvSpPr>
          <p:cNvPr id="4" name="Slide Number Placeholder 3"/>
          <p:cNvSpPr>
            <a:spLocks noGrp="1"/>
          </p:cNvSpPr>
          <p:nvPr>
            <p:ph type="sldNum" sz="quarter" idx="10"/>
          </p:nvPr>
        </p:nvSpPr>
        <p:spPr/>
        <p:txBody>
          <a:bodyPr/>
          <a:lstStyle/>
          <a:p>
            <a:fld id="{9D1BBD79-A804-45E9-B8E3-9A16A3218D6A}" type="slidenum">
              <a:rPr lang="en-GB" smtClean="0"/>
              <a:t>10</a:t>
            </a:fld>
            <a:endParaRPr lang="en-GB"/>
          </a:p>
        </p:txBody>
      </p:sp>
    </p:spTree>
    <p:extLst>
      <p:ext uri="{BB962C8B-B14F-4D97-AF65-F5344CB8AC3E}">
        <p14:creationId xmlns:p14="http://schemas.microsoft.com/office/powerpoint/2010/main" val="25065295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latin typeface="Kozuka Gothic Pro R" pitchFamily="34" charset="-128"/>
                <a:ea typeface="Kozuka Gothic Pro R" pitchFamily="34" charset="-128"/>
              </a:rPr>
              <a:t>Teacher’s Notes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Kozuka Gothic Pro R" pitchFamily="34" charset="-128"/>
                <a:ea typeface="Kozuka Gothic Pro R" pitchFamily="34" charset="-128"/>
              </a:rPr>
              <a:t>Shikoku is the smallest of Japan’s main islands and is famous for its many Buddhist temples. Many people visit Shikoku to do the </a:t>
            </a:r>
            <a:r>
              <a:rPr lang="en-GB" b="0" i="1" dirty="0"/>
              <a:t>Shikoku </a:t>
            </a:r>
            <a:r>
              <a:rPr lang="en-GB" b="0" i="1" dirty="0" err="1"/>
              <a:t>Henro</a:t>
            </a:r>
            <a:r>
              <a:rPr lang="en-GB" b="0" i="0" dirty="0"/>
              <a:t>, a famous pilgrimage around 88 temples and many other sacred Buddhist sites on the island.</a:t>
            </a:r>
          </a:p>
          <a:p>
            <a:pPr marL="0" marR="0" indent="0" algn="l" defTabSz="914400" rtl="0" eaLnBrk="1" fontAlgn="auto" latinLnBrk="0" hangingPunct="1">
              <a:lnSpc>
                <a:spcPct val="100000"/>
              </a:lnSpc>
              <a:spcBef>
                <a:spcPts val="0"/>
              </a:spcBef>
              <a:spcAft>
                <a:spcPts val="0"/>
              </a:spcAft>
              <a:buClrTx/>
              <a:buSzTx/>
              <a:buFontTx/>
              <a:buNone/>
              <a:tabLst/>
              <a:defRPr/>
            </a:pPr>
            <a:endParaRPr lang="en-GB" b="0" i="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0" i="0" baseline="0" dirty="0"/>
              <a:t>Images: </a:t>
            </a:r>
          </a:p>
          <a:p>
            <a:pPr marL="0" marR="0" indent="0" algn="l" defTabSz="914400" rtl="0" eaLnBrk="1" fontAlgn="auto" latinLnBrk="0" hangingPunct="1">
              <a:lnSpc>
                <a:spcPct val="100000"/>
              </a:lnSpc>
              <a:spcBef>
                <a:spcPts val="0"/>
              </a:spcBef>
              <a:spcAft>
                <a:spcPts val="0"/>
              </a:spcAft>
              <a:buClrTx/>
              <a:buSzTx/>
              <a:buFontTx/>
              <a:buNone/>
              <a:tabLst/>
              <a:defRPr/>
            </a:pPr>
            <a:r>
              <a:rPr lang="en-GB" b="0" i="0" u="none" strike="noStrike" dirty="0">
                <a:solidFill>
                  <a:srgbClr val="0645AD"/>
                </a:solidFill>
                <a:effectLst/>
                <a:latin typeface="Arial" panose="020B0604020202020204" pitchFamily="34" charset="0"/>
                <a:hlinkClick r:id="rId3"/>
              </a:rPr>
              <a:t>Raita </a:t>
            </a:r>
            <a:r>
              <a:rPr lang="en-GB" b="0" i="0" u="none" strike="noStrike" dirty="0" err="1">
                <a:solidFill>
                  <a:srgbClr val="0645AD"/>
                </a:solidFill>
                <a:effectLst/>
                <a:latin typeface="Arial" panose="020B0604020202020204" pitchFamily="34" charset="0"/>
                <a:hlinkClick r:id="rId3"/>
              </a:rPr>
              <a:t>Futo</a:t>
            </a:r>
            <a:r>
              <a:rPr lang="en-GB" b="0" i="0" u="none" strike="noStrike" dirty="0">
                <a:solidFill>
                  <a:srgbClr val="0645AD"/>
                </a:solidFill>
                <a:effectLst/>
                <a:latin typeface="Arial" panose="020B0604020202020204" pitchFamily="34" charset="0"/>
                <a:hlinkClick r:id="rId3"/>
              </a:rPr>
              <a:t> from Tokyo, Japan</a:t>
            </a:r>
            <a:r>
              <a:rPr lang="en-GB" b="0" i="0" dirty="0">
                <a:solidFill>
                  <a:srgbClr val="362B36"/>
                </a:solidFill>
                <a:effectLst/>
                <a:latin typeface="Arial" panose="020B0604020202020204" pitchFamily="34" charset="0"/>
              </a:rPr>
              <a:t>, </a:t>
            </a:r>
            <a:r>
              <a:rPr lang="en-GB" b="0" i="0" u="none" strike="noStrike" dirty="0">
                <a:solidFill>
                  <a:srgbClr val="0645AD"/>
                </a:solidFill>
                <a:effectLst/>
                <a:latin typeface="Arial" panose="020B0604020202020204" pitchFamily="34" charset="0"/>
                <a:hlinkClick r:id="rId4"/>
              </a:rPr>
              <a:t>CC BY 2.0</a:t>
            </a:r>
            <a:r>
              <a:rPr lang="en-GB" b="0" i="0" dirty="0">
                <a:solidFill>
                  <a:srgbClr val="362B36"/>
                </a:solidFill>
                <a:effectLst/>
                <a:latin typeface="Arial" panose="020B0604020202020204" pitchFamily="34" charset="0"/>
              </a:rPr>
              <a:t>, via Wikimedia Commons</a:t>
            </a:r>
          </a:p>
          <a:p>
            <a:pPr marL="0" marR="0" indent="0" algn="l" defTabSz="914400" rtl="0" eaLnBrk="1" fontAlgn="auto" latinLnBrk="0" hangingPunct="1">
              <a:lnSpc>
                <a:spcPct val="100000"/>
              </a:lnSpc>
              <a:spcBef>
                <a:spcPts val="0"/>
              </a:spcBef>
              <a:spcAft>
                <a:spcPts val="0"/>
              </a:spcAft>
              <a:buClrTx/>
              <a:buSzTx/>
              <a:buFontTx/>
              <a:buNone/>
              <a:tabLst/>
              <a:defRPr/>
            </a:pPr>
            <a:r>
              <a:rPr lang="en-GB" b="0" i="0" u="sng" dirty="0">
                <a:solidFill>
                  <a:srgbClr val="0645AD"/>
                </a:solidFill>
                <a:effectLst/>
                <a:latin typeface="Arial" panose="020B0604020202020204" pitchFamily="34" charset="0"/>
                <a:hlinkClick r:id="rId5"/>
              </a:rPr>
              <a:t>Nagono</a:t>
            </a:r>
            <a:r>
              <a:rPr lang="en-GB" b="0" i="0" dirty="0">
                <a:solidFill>
                  <a:srgbClr val="362B36"/>
                </a:solidFill>
                <a:effectLst/>
                <a:latin typeface="Arial" panose="020B0604020202020204" pitchFamily="34" charset="0"/>
              </a:rPr>
              <a:t>, </a:t>
            </a:r>
            <a:r>
              <a:rPr lang="en-GB" b="0" i="0" u="none" strike="noStrike" dirty="0">
                <a:solidFill>
                  <a:srgbClr val="0645AD"/>
                </a:solidFill>
                <a:effectLst/>
                <a:latin typeface="Arial" panose="020B0604020202020204" pitchFamily="34" charset="0"/>
                <a:hlinkClick r:id="rId6"/>
              </a:rPr>
              <a:t>CC BY-SA 3.0</a:t>
            </a:r>
            <a:r>
              <a:rPr lang="en-GB" b="0" i="0" dirty="0">
                <a:solidFill>
                  <a:srgbClr val="362B36"/>
                </a:solidFill>
                <a:effectLst/>
                <a:latin typeface="Arial" panose="020B0604020202020204" pitchFamily="34" charset="0"/>
              </a:rPr>
              <a:t>, via Wikimedia Commons</a:t>
            </a:r>
            <a:endParaRPr lang="en-GB" b="0" i="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9D1BBD79-A804-45E9-B8E3-9A16A3218D6A}" type="slidenum">
              <a:rPr lang="en-GB" smtClean="0"/>
              <a:t>11</a:t>
            </a:fld>
            <a:endParaRPr lang="en-GB"/>
          </a:p>
        </p:txBody>
      </p:sp>
    </p:spTree>
    <p:extLst>
      <p:ext uri="{BB962C8B-B14F-4D97-AF65-F5344CB8AC3E}">
        <p14:creationId xmlns:p14="http://schemas.microsoft.com/office/powerpoint/2010/main" val="29156467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Kozuka Gothic Pro R" panose="020B0400000000000000" pitchFamily="34" charset="-128"/>
                <a:cs typeface="Times New Roman" panose="02020603050405020304" pitchFamily="18" charset="0"/>
              </a:rPr>
              <a:t>Teacher’s Notes</a:t>
            </a:r>
          </a:p>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Kozuka Gothic Pro R" panose="020B0400000000000000" pitchFamily="34" charset="-128"/>
                <a:cs typeface="Times New Roman" panose="02020603050405020304" pitchFamily="18" charset="0"/>
              </a:rPr>
              <a:t>Kyushu, in southern Japan, is home to Mount </a:t>
            </a:r>
            <a:r>
              <a:rPr lang="en-GB" sz="1800" dirty="0" err="1">
                <a:effectLst/>
                <a:latin typeface="Kozuka Gothic Pro R" panose="020B0400000000000000" pitchFamily="34" charset="-128"/>
                <a:cs typeface="Times New Roman" panose="02020603050405020304" pitchFamily="18" charset="0"/>
              </a:rPr>
              <a:t>Aso</a:t>
            </a:r>
            <a:r>
              <a:rPr lang="en-GB" sz="1800" dirty="0">
                <a:effectLst/>
                <a:latin typeface="Kozuka Gothic Pro R" panose="020B0400000000000000" pitchFamily="34" charset="-128"/>
                <a:cs typeface="Times New Roman" panose="02020603050405020304" pitchFamily="18" charset="0"/>
              </a:rPr>
              <a:t> and Sakura-</a:t>
            </a:r>
            <a:r>
              <a:rPr lang="en-GB" sz="1800" dirty="0" err="1">
                <a:effectLst/>
                <a:latin typeface="Kozuka Gothic Pro R" panose="020B0400000000000000" pitchFamily="34" charset="-128"/>
                <a:cs typeface="Times New Roman" panose="02020603050405020304" pitchFamily="18" charset="0"/>
              </a:rPr>
              <a:t>jima</a:t>
            </a:r>
            <a:r>
              <a:rPr lang="en-GB" sz="1800" dirty="0">
                <a:effectLst/>
                <a:latin typeface="Kozuka Gothic Pro R" panose="020B0400000000000000" pitchFamily="34" charset="-128"/>
                <a:cs typeface="Times New Roman" panose="02020603050405020304" pitchFamily="18" charset="0"/>
              </a:rPr>
              <a:t>, two of Japan</a:t>
            </a:r>
            <a:r>
              <a:rPr lang="ja-JP" sz="1800" dirty="0">
                <a:effectLst/>
                <a:latin typeface="Kozuka Gothic Pro R" panose="020B0400000000000000" pitchFamily="34" charset="-128"/>
                <a:cs typeface="Times New Roman" panose="02020603050405020304" pitchFamily="18" charset="0"/>
              </a:rPr>
              <a:t>’</a:t>
            </a:r>
            <a:r>
              <a:rPr lang="en-GB" sz="1800" dirty="0">
                <a:effectLst/>
                <a:latin typeface="Kozuka Gothic Pro R" panose="020B0400000000000000" pitchFamily="34" charset="-128"/>
                <a:cs typeface="Times New Roman" panose="02020603050405020304" pitchFamily="18" charset="0"/>
              </a:rPr>
              <a:t>s most active volcanoes. Due to so much volcanic activity in Kyushu there are many hot spring resorts, such as in the town of </a:t>
            </a:r>
            <a:r>
              <a:rPr lang="en-GB" sz="1800" dirty="0" err="1">
                <a:effectLst/>
                <a:latin typeface="Kozuka Gothic Pro R" panose="020B0400000000000000" pitchFamily="34" charset="-128"/>
                <a:cs typeface="Times New Roman" panose="02020603050405020304" pitchFamily="18" charset="0"/>
              </a:rPr>
              <a:t>Beppu</a:t>
            </a:r>
            <a:r>
              <a:rPr lang="en-GB" sz="1800" dirty="0">
                <a:effectLst/>
                <a:latin typeface="Kozuka Gothic Pro R" panose="020B0400000000000000" pitchFamily="34" charset="-128"/>
                <a:cs typeface="Times New Roman" panose="02020603050405020304" pitchFamily="18" charset="0"/>
              </a:rPr>
              <a:t>, famous for its </a:t>
            </a:r>
            <a:r>
              <a:rPr lang="ja-JP" sz="1800" dirty="0">
                <a:effectLst/>
                <a:latin typeface="Kozuka Gothic Pro R" panose="020B0400000000000000" pitchFamily="34" charset="-128"/>
                <a:cs typeface="Times New Roman" panose="02020603050405020304" pitchFamily="18" charset="0"/>
              </a:rPr>
              <a:t>‘</a:t>
            </a:r>
            <a:r>
              <a:rPr lang="en-GB" sz="1800" dirty="0">
                <a:effectLst/>
                <a:latin typeface="Kozuka Gothic Pro R" panose="020B0400000000000000" pitchFamily="34" charset="-128"/>
                <a:cs typeface="Times New Roman" panose="02020603050405020304" pitchFamily="18" charset="0"/>
              </a:rPr>
              <a:t>Hells of </a:t>
            </a:r>
            <a:r>
              <a:rPr lang="en-GB" sz="1800" dirty="0" err="1">
                <a:effectLst/>
                <a:latin typeface="Kozuka Gothic Pro R" panose="020B0400000000000000" pitchFamily="34" charset="-128"/>
                <a:cs typeface="Times New Roman" panose="02020603050405020304" pitchFamily="18" charset="0"/>
              </a:rPr>
              <a:t>Beppu</a:t>
            </a:r>
            <a:r>
              <a:rPr lang="ja-JP" sz="1800" dirty="0">
                <a:effectLst/>
                <a:latin typeface="Kozuka Gothic Pro R" panose="020B0400000000000000" pitchFamily="34" charset="-128"/>
                <a:cs typeface="Times New Roman" panose="02020603050405020304" pitchFamily="18" charset="0"/>
              </a:rPr>
              <a:t>’</a:t>
            </a:r>
            <a:r>
              <a:rPr lang="en-GB" sz="1800" dirty="0">
                <a:effectLst/>
                <a:latin typeface="Kozuka Gothic Pro R" panose="020B0400000000000000" pitchFamily="34" charset="-128"/>
                <a:cs typeface="Times New Roman" panose="02020603050405020304" pitchFamily="18" charset="0"/>
              </a:rPr>
              <a:t> springs. Some parts of Kyushu have a subtropical climate. This means it has hot summers and mild winters.</a:t>
            </a:r>
            <a:r>
              <a:rPr lang="en-GB" sz="1800" dirty="0">
                <a:effectLst/>
                <a:latin typeface="Kozuka Gothic Pro B" panose="020B0800000000000000" pitchFamily="34" charset="-128"/>
                <a:cs typeface="Times New Roman" panose="02020603050405020304" pitchFamily="18" charset="0"/>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Kozuka Gothic Pro B" panose="020B0800000000000000" pitchFamily="34" charset="-128"/>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Kozuka Gothic Pro B" panose="020B0800000000000000" pitchFamily="34" charset="-128"/>
                <a:cs typeface="Times New Roman" panose="02020603050405020304" pitchFamily="18" charset="0"/>
              </a:rPr>
              <a:t>Images: </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800" b="0" i="0" u="none" strike="noStrike" dirty="0">
                <a:solidFill>
                  <a:srgbClr val="0645AD"/>
                </a:solidFill>
                <a:effectLst/>
                <a:latin typeface="Arial" panose="020B0604020202020204" pitchFamily="34" charset="0"/>
                <a:hlinkClick r:id="rId3"/>
              </a:rPr>
              <a:t>こたつむり </a:t>
            </a:r>
            <a:r>
              <a:rPr lang="en-GB" sz="2800" b="0" i="0" u="none" strike="noStrike" dirty="0">
                <a:solidFill>
                  <a:srgbClr val="0645AD"/>
                </a:solidFill>
                <a:effectLst/>
                <a:latin typeface="Arial" panose="020B0604020202020204" pitchFamily="34" charset="0"/>
                <a:hlinkClick r:id="rId3"/>
              </a:rPr>
              <a:t>from Hokkaidō, Japan.</a:t>
            </a:r>
            <a:r>
              <a:rPr lang="en-GB" sz="2800" b="0" i="0" dirty="0">
                <a:solidFill>
                  <a:srgbClr val="362B36"/>
                </a:solidFill>
                <a:effectLst/>
                <a:latin typeface="Arial" panose="020B0604020202020204" pitchFamily="34" charset="0"/>
              </a:rPr>
              <a:t>, </a:t>
            </a:r>
            <a:r>
              <a:rPr lang="en-GB" sz="2800" b="0" i="0" u="none" strike="noStrike" dirty="0">
                <a:solidFill>
                  <a:srgbClr val="0645AD"/>
                </a:solidFill>
                <a:effectLst/>
                <a:latin typeface="Arial" panose="020B0604020202020204" pitchFamily="34" charset="0"/>
                <a:hlinkClick r:id="rId4"/>
              </a:rPr>
              <a:t>CC BY-SA 2.1 JP</a:t>
            </a:r>
            <a:r>
              <a:rPr lang="en-GB" sz="2800" b="0" i="0" dirty="0">
                <a:solidFill>
                  <a:srgbClr val="362B36"/>
                </a:solidFill>
                <a:effectLst/>
                <a:latin typeface="Arial" panose="020B0604020202020204" pitchFamily="34" charset="0"/>
              </a:rPr>
              <a:t>, via Wikimedia Commons</a:t>
            </a:r>
            <a:endParaRPr lang="en-GB" sz="1800" b="0" i="0" u="none" strike="noStrike" dirty="0">
              <a:solidFill>
                <a:srgbClr val="0645AD"/>
              </a:solidFill>
              <a:effectLst/>
              <a:latin typeface="Kozuka Gothic Pro B" panose="020B0800000000000000" pitchFamily="34" charset="-128"/>
              <a:cs typeface="Times New Roman" panose="02020603050405020304" pitchFamily="18" charset="0"/>
              <a:hlinkClick r:id="rId5"/>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0" i="0" u="none" strike="noStrike" dirty="0">
                <a:solidFill>
                  <a:srgbClr val="0645AD"/>
                </a:solidFill>
                <a:effectLst/>
                <a:latin typeface="Arial" panose="020B0604020202020204" pitchFamily="34" charset="0"/>
                <a:hlinkClick r:id="rId5"/>
              </a:rPr>
              <a:t>I, </a:t>
            </a:r>
            <a:r>
              <a:rPr lang="en-GB" b="0" i="0" u="none" strike="noStrike" dirty="0" err="1">
                <a:solidFill>
                  <a:srgbClr val="0645AD"/>
                </a:solidFill>
                <a:effectLst/>
                <a:latin typeface="Arial" panose="020B0604020202020204" pitchFamily="34" charset="0"/>
                <a:hlinkClick r:id="rId5"/>
              </a:rPr>
              <a:t>Sailko</a:t>
            </a:r>
            <a:r>
              <a:rPr lang="en-GB" b="0" i="0" dirty="0">
                <a:solidFill>
                  <a:srgbClr val="362B36"/>
                </a:solidFill>
                <a:effectLst/>
                <a:latin typeface="Arial" panose="020B0604020202020204" pitchFamily="34" charset="0"/>
              </a:rPr>
              <a:t>, </a:t>
            </a:r>
            <a:r>
              <a:rPr lang="en-GB" b="0" i="0" u="none" strike="noStrike" dirty="0">
                <a:solidFill>
                  <a:srgbClr val="0645AD"/>
                </a:solidFill>
                <a:effectLst/>
                <a:latin typeface="Arial" panose="020B0604020202020204" pitchFamily="34" charset="0"/>
                <a:hlinkClick r:id="rId6"/>
              </a:rPr>
              <a:t>CC BY-SA 3.0</a:t>
            </a:r>
            <a:r>
              <a:rPr lang="en-GB" b="0" i="0" dirty="0">
                <a:solidFill>
                  <a:srgbClr val="362B36"/>
                </a:solidFill>
                <a:effectLst/>
                <a:latin typeface="Arial" panose="020B0604020202020204" pitchFamily="34" charset="0"/>
              </a:rPr>
              <a:t>, via Wikimedia Commons</a:t>
            </a:r>
            <a:endParaRPr lang="en-GB" dirty="0"/>
          </a:p>
        </p:txBody>
      </p:sp>
      <p:sp>
        <p:nvSpPr>
          <p:cNvPr id="4" name="Slide Number Placeholder 3"/>
          <p:cNvSpPr>
            <a:spLocks noGrp="1"/>
          </p:cNvSpPr>
          <p:nvPr>
            <p:ph type="sldNum" sz="quarter" idx="10"/>
          </p:nvPr>
        </p:nvSpPr>
        <p:spPr/>
        <p:txBody>
          <a:bodyPr/>
          <a:lstStyle/>
          <a:p>
            <a:fld id="{9D1BBD79-A804-45E9-B8E3-9A16A3218D6A}" type="slidenum">
              <a:rPr lang="en-GB" smtClean="0"/>
              <a:t>12</a:t>
            </a:fld>
            <a:endParaRPr lang="en-GB"/>
          </a:p>
        </p:txBody>
      </p:sp>
    </p:spTree>
    <p:extLst>
      <p:ext uri="{BB962C8B-B14F-4D97-AF65-F5344CB8AC3E}">
        <p14:creationId xmlns:p14="http://schemas.microsoft.com/office/powerpoint/2010/main" val="18300504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a:t>Teacher’s Notes</a:t>
            </a:r>
          </a:p>
          <a:p>
            <a:pPr marL="0" marR="0" indent="0" algn="l" defTabSz="914400" rtl="0" eaLnBrk="1" fontAlgn="auto" latinLnBrk="0" hangingPunct="1">
              <a:lnSpc>
                <a:spcPct val="100000"/>
              </a:lnSpc>
              <a:spcBef>
                <a:spcPts val="0"/>
              </a:spcBef>
              <a:spcAft>
                <a:spcPts val="0"/>
              </a:spcAft>
              <a:buClrTx/>
              <a:buSzTx/>
              <a:buFontTx/>
              <a:buNone/>
              <a:tabLst/>
              <a:defRPr/>
            </a:pPr>
            <a:r>
              <a:rPr lang="en-GB" b="0" baseline="0" dirty="0"/>
              <a:t>Japan has hot places like Okinawa, where it is never cold – not even in the winter.</a:t>
            </a:r>
          </a:p>
          <a:p>
            <a:pPr marL="0" marR="0" indent="0" algn="l" defTabSz="914400" rtl="0" eaLnBrk="1" fontAlgn="auto" latinLnBrk="0" hangingPunct="1">
              <a:lnSpc>
                <a:spcPct val="100000"/>
              </a:lnSpc>
              <a:spcBef>
                <a:spcPts val="0"/>
              </a:spcBef>
              <a:spcAft>
                <a:spcPts val="0"/>
              </a:spcAft>
              <a:buClrTx/>
              <a:buSzTx/>
              <a:buFontTx/>
              <a:buNone/>
              <a:tabLst/>
              <a:defRPr/>
            </a:pPr>
            <a:r>
              <a:rPr lang="en-GB" b="0" baseline="0" dirty="0"/>
              <a:t>Winter in Okinawa is usually between 15 – 20 degrees, similar to May or June in the UK. </a:t>
            </a:r>
          </a:p>
          <a:p>
            <a:pPr marL="0" marR="0" indent="0" algn="l" defTabSz="914400" rtl="0" eaLnBrk="1" fontAlgn="auto" latinLnBrk="0" hangingPunct="1">
              <a:lnSpc>
                <a:spcPct val="100000"/>
              </a:lnSpc>
              <a:spcBef>
                <a:spcPts val="0"/>
              </a:spcBef>
              <a:spcAft>
                <a:spcPts val="0"/>
              </a:spcAft>
              <a:buClrTx/>
              <a:buSzTx/>
              <a:buFontTx/>
              <a:buNone/>
              <a:tabLst/>
              <a:defRPr/>
            </a:pPr>
            <a:r>
              <a:rPr lang="en-GB" b="0" baseline="0" dirty="0"/>
              <a:t>There are lots of beaches and many people visit to go diving.</a:t>
            </a:r>
            <a:endParaRPr lang="en-GB" b="1" i="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9D1BBD79-A804-45E9-B8E3-9A16A3218D6A}" type="slidenum">
              <a:rPr lang="en-GB" smtClean="0"/>
              <a:t>13</a:t>
            </a:fld>
            <a:endParaRPr lang="en-GB"/>
          </a:p>
        </p:txBody>
      </p:sp>
    </p:spTree>
    <p:extLst>
      <p:ext uri="{BB962C8B-B14F-4D97-AF65-F5344CB8AC3E}">
        <p14:creationId xmlns:p14="http://schemas.microsoft.com/office/powerpoint/2010/main" val="28409471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Plenary</a:t>
            </a:r>
          </a:p>
          <a:p>
            <a:r>
              <a:rPr lang="en-GB" dirty="0"/>
              <a:t>TTYP: Where would you like to visit in Japan and why? Do you think Japan is similar to the UK different? Explain your answer.</a:t>
            </a:r>
          </a:p>
          <a:p>
            <a:endParaRPr lang="en-GB" dirty="0"/>
          </a:p>
          <a:p>
            <a:r>
              <a:rPr lang="en-GB" dirty="0"/>
              <a:t>By the end of the lesson, children will probably have some additional questions to add to the W column on their KWL sheet. Give them a few moments to do this now.</a:t>
            </a:r>
          </a:p>
        </p:txBody>
      </p:sp>
      <p:sp>
        <p:nvSpPr>
          <p:cNvPr id="4" name="Slide Number Placeholder 3"/>
          <p:cNvSpPr>
            <a:spLocks noGrp="1"/>
          </p:cNvSpPr>
          <p:nvPr>
            <p:ph type="sldNum" sz="quarter" idx="5"/>
          </p:nvPr>
        </p:nvSpPr>
        <p:spPr/>
        <p:txBody>
          <a:bodyPr/>
          <a:lstStyle/>
          <a:p>
            <a:fld id="{9D1BBD79-A804-45E9-B8E3-9A16A3218D6A}" type="slidenum">
              <a:rPr lang="en-GB" smtClean="0"/>
              <a:t>14</a:t>
            </a:fld>
            <a:endParaRPr lang="en-GB"/>
          </a:p>
        </p:txBody>
      </p:sp>
    </p:spTree>
    <p:extLst>
      <p:ext uri="{BB962C8B-B14F-4D97-AF65-F5344CB8AC3E}">
        <p14:creationId xmlns:p14="http://schemas.microsoft.com/office/powerpoint/2010/main" val="6525286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D1BBD79-A804-45E9-B8E3-9A16A3218D6A}" type="slidenum">
              <a:rPr lang="en-GB" smtClean="0"/>
              <a:t>15</a:t>
            </a:fld>
            <a:endParaRPr lang="en-GB"/>
          </a:p>
        </p:txBody>
      </p:sp>
    </p:spTree>
    <p:extLst>
      <p:ext uri="{BB962C8B-B14F-4D97-AF65-F5344CB8AC3E}">
        <p14:creationId xmlns:p14="http://schemas.microsoft.com/office/powerpoint/2010/main" val="1156096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Ask students</a:t>
            </a:r>
          </a:p>
          <a:p>
            <a:r>
              <a:rPr lang="en-GB" dirty="0"/>
              <a:t>Talk to your partner (TTYP): What do you already know about Japan?  Take responses from pupils. Point to the images and prompt students: ‘What do you think this is?’.</a:t>
            </a:r>
          </a:p>
          <a:p>
            <a:endParaRPr lang="en-GB" dirty="0"/>
          </a:p>
          <a:p>
            <a:r>
              <a:rPr lang="en-GB" dirty="0"/>
              <a:t>TTYP: What do you want to find out about Japan? Take responses. </a:t>
            </a:r>
          </a:p>
          <a:p>
            <a:endParaRPr lang="en-GB" dirty="0"/>
          </a:p>
          <a:p>
            <a:r>
              <a:rPr lang="en-GB" dirty="0"/>
              <a:t>All images from </a:t>
            </a:r>
            <a:r>
              <a:rPr lang="en-GB" dirty="0" err="1"/>
              <a:t>Irasutoya</a:t>
            </a:r>
            <a:r>
              <a:rPr lang="en-GB" dirty="0"/>
              <a:t>: www.irasutoya.com</a:t>
            </a:r>
          </a:p>
          <a:p>
            <a:endParaRPr lang="en-GB" dirty="0"/>
          </a:p>
        </p:txBody>
      </p:sp>
      <p:sp>
        <p:nvSpPr>
          <p:cNvPr id="4" name="Slide Number Placeholder 3"/>
          <p:cNvSpPr>
            <a:spLocks noGrp="1"/>
          </p:cNvSpPr>
          <p:nvPr>
            <p:ph type="sldNum" sz="quarter" idx="5"/>
          </p:nvPr>
        </p:nvSpPr>
        <p:spPr/>
        <p:txBody>
          <a:bodyPr/>
          <a:lstStyle/>
          <a:p>
            <a:fld id="{9D1BBD79-A804-45E9-B8E3-9A16A3218D6A}" type="slidenum">
              <a:rPr lang="en-GB" smtClean="0"/>
              <a:t>2</a:t>
            </a:fld>
            <a:endParaRPr lang="en-GB"/>
          </a:p>
        </p:txBody>
      </p:sp>
    </p:spTree>
    <p:extLst>
      <p:ext uri="{BB962C8B-B14F-4D97-AF65-F5344CB8AC3E}">
        <p14:creationId xmlns:p14="http://schemas.microsoft.com/office/powerpoint/2010/main" val="4046475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Instructions for Task 1</a:t>
            </a:r>
          </a:p>
          <a:p>
            <a:r>
              <a:rPr lang="en-GB" dirty="0"/>
              <a:t>Show the KWL sheet. Indicate that the first column is to record things we already know about Japan and the second column is where we can write down the things we want to find out about Japan. Explain that we will return to the sheet at the end of our topic to write down what we actually learned about Japan.</a:t>
            </a:r>
          </a:p>
          <a:p>
            <a:endParaRPr lang="en-GB" dirty="0"/>
          </a:p>
          <a:p>
            <a:r>
              <a:rPr lang="en-GB" dirty="0"/>
              <a:t>Give pupils 5 minutes at their desk to add two or three items to the first and second columns. Remind pupils how to correctly punctuate statements (what I know) and questions (what I want to know). Once complete, bring pupils back to the carpet.</a:t>
            </a:r>
            <a:endParaRPr lang="en-GB" baseline="0" dirty="0"/>
          </a:p>
        </p:txBody>
      </p:sp>
      <p:sp>
        <p:nvSpPr>
          <p:cNvPr id="4" name="Slide Number Placeholder 3"/>
          <p:cNvSpPr>
            <a:spLocks noGrp="1"/>
          </p:cNvSpPr>
          <p:nvPr>
            <p:ph type="sldNum" sz="quarter" idx="10"/>
          </p:nvPr>
        </p:nvSpPr>
        <p:spPr/>
        <p:txBody>
          <a:bodyPr/>
          <a:lstStyle/>
          <a:p>
            <a:fld id="{9D1BBD79-A804-45E9-B8E3-9A16A3218D6A}" type="slidenum">
              <a:rPr lang="en-GB" smtClean="0"/>
              <a:t>3</a:t>
            </a:fld>
            <a:endParaRPr lang="en-GB"/>
          </a:p>
        </p:txBody>
      </p:sp>
    </p:spTree>
    <p:extLst>
      <p:ext uri="{BB962C8B-B14F-4D97-AF65-F5344CB8AC3E}">
        <p14:creationId xmlns:p14="http://schemas.microsoft.com/office/powerpoint/2010/main" val="3305807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Task 1</a:t>
            </a:r>
          </a:p>
          <a:p>
            <a:r>
              <a:rPr lang="en-GB" dirty="0"/>
              <a:t>Introduce the LOs for the lesson.</a:t>
            </a:r>
            <a:endParaRPr lang="en-GB" baseline="0" dirty="0"/>
          </a:p>
        </p:txBody>
      </p:sp>
      <p:sp>
        <p:nvSpPr>
          <p:cNvPr id="4" name="Slide Number Placeholder 3"/>
          <p:cNvSpPr>
            <a:spLocks noGrp="1"/>
          </p:cNvSpPr>
          <p:nvPr>
            <p:ph type="sldNum" sz="quarter" idx="10"/>
          </p:nvPr>
        </p:nvSpPr>
        <p:spPr/>
        <p:txBody>
          <a:bodyPr/>
          <a:lstStyle/>
          <a:p>
            <a:fld id="{9D1BBD79-A804-45E9-B8E3-9A16A3218D6A}" type="slidenum">
              <a:rPr lang="en-GB" smtClean="0"/>
              <a:t>4</a:t>
            </a:fld>
            <a:endParaRPr lang="en-GB"/>
          </a:p>
        </p:txBody>
      </p:sp>
    </p:spTree>
    <p:extLst>
      <p:ext uri="{BB962C8B-B14F-4D97-AF65-F5344CB8AC3E}">
        <p14:creationId xmlns:p14="http://schemas.microsoft.com/office/powerpoint/2010/main" val="2119628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a:lnSpc>
                <a:spcPct val="119000"/>
              </a:lnSpc>
              <a:spcBef>
                <a:spcPts val="0"/>
              </a:spcBef>
              <a:spcAft>
                <a:spcPts val="600"/>
              </a:spcAft>
            </a:pPr>
            <a:r>
              <a:rPr lang="en-GB" sz="1800" kern="1400" dirty="0">
                <a:ln>
                  <a:noFill/>
                </a:ln>
                <a:solidFill>
                  <a:srgbClr val="000000"/>
                </a:solidFill>
                <a:effectLst/>
                <a:latin typeface="Calibri" panose="020F0502020204030204" pitchFamily="34" charset="0"/>
              </a:rPr>
              <a:t>Ask pupils to locate the UK on the above world map. KQ: In which continent is the UK? </a:t>
            </a:r>
          </a:p>
          <a:p>
            <a:pPr marL="0" marR="0" indent="0" algn="l">
              <a:lnSpc>
                <a:spcPct val="119000"/>
              </a:lnSpc>
              <a:spcBef>
                <a:spcPts val="0"/>
              </a:spcBef>
              <a:spcAft>
                <a:spcPts val="600"/>
              </a:spcAft>
            </a:pPr>
            <a:endParaRPr lang="en-GB" sz="1800" kern="1400" dirty="0">
              <a:ln>
                <a:noFill/>
              </a:ln>
              <a:solidFill>
                <a:srgbClr val="000000"/>
              </a:solidFill>
              <a:effectLst/>
              <a:latin typeface="Calibri" panose="020F0502020204030204" pitchFamily="34" charset="0"/>
            </a:endParaRPr>
          </a:p>
          <a:p>
            <a:pPr marL="0" marR="0" indent="0" algn="l">
              <a:lnSpc>
                <a:spcPct val="119000"/>
              </a:lnSpc>
              <a:spcBef>
                <a:spcPts val="0"/>
              </a:spcBef>
              <a:spcAft>
                <a:spcPts val="600"/>
              </a:spcAft>
            </a:pPr>
            <a:r>
              <a:rPr lang="en-GB" sz="1800" kern="1400" dirty="0">
                <a:ln>
                  <a:noFill/>
                </a:ln>
                <a:solidFill>
                  <a:srgbClr val="000000"/>
                </a:solidFill>
                <a:effectLst/>
                <a:latin typeface="Calibri" panose="020F0502020204030204" pitchFamily="34" charset="0"/>
              </a:rPr>
              <a:t>Identify Europe on the map and explain that a continent is a large area of land, often containing several different countries, separated from other continents by water or another geographical feature (e.g. mountains). Explain that there are seven continents. TTYP: Name the 6 remaining continents and try to locate them on the map. (Note: Australia is the name of the continent, as this is the large landmass. However, the wider region, including New Zealand, New Guinea and some Pacific islands, is known as Oceania. For this reason, some people use these terms interchangeably).</a:t>
            </a:r>
          </a:p>
          <a:p>
            <a:pPr marL="0" marR="0" indent="0" algn="l">
              <a:lnSpc>
                <a:spcPct val="119000"/>
              </a:lnSpc>
              <a:spcBef>
                <a:spcPts val="0"/>
              </a:spcBef>
              <a:spcAft>
                <a:spcPts val="600"/>
              </a:spcAft>
            </a:pPr>
            <a:endParaRPr lang="en-GB" sz="1800" kern="1400" dirty="0">
              <a:ln>
                <a:noFill/>
              </a:ln>
              <a:solidFill>
                <a:srgbClr val="000000"/>
              </a:solidFill>
              <a:effectLst/>
              <a:latin typeface="Calibri" panose="020F0502020204030204" pitchFamily="34" charset="0"/>
            </a:endParaRPr>
          </a:p>
          <a:p>
            <a:pPr marL="0" marR="0" indent="0" algn="l">
              <a:lnSpc>
                <a:spcPct val="119000"/>
              </a:lnSpc>
              <a:spcBef>
                <a:spcPts val="0"/>
              </a:spcBef>
              <a:spcAft>
                <a:spcPts val="600"/>
              </a:spcAft>
            </a:pPr>
            <a:r>
              <a:rPr lang="en-GB" sz="1800" kern="1400" dirty="0">
                <a:ln>
                  <a:noFill/>
                </a:ln>
                <a:solidFill>
                  <a:srgbClr val="000000"/>
                </a:solidFill>
                <a:effectLst/>
                <a:latin typeface="Calibri" panose="020F0502020204030204" pitchFamily="34" charset="0"/>
              </a:rPr>
              <a:t>Ask pupils to locate Japan on the map. KQ: In which continent is Japan? Indicate the Equator and explain that this is an imaginary line the runs around the middle of Earth. The half of the Earth north of the Equator is called the Northern Hemisphere and the half below is called the Southern Hemisphere. Use a globe to model this if available. KQ: Is Japan in the Northern or Southern Hemisphere? What about the UK? Can you name any countries in the Southern Hemisphere?</a:t>
            </a:r>
          </a:p>
          <a:p>
            <a:pPr marL="0" marR="0" indent="0" algn="l">
              <a:lnSpc>
                <a:spcPct val="119000"/>
              </a:lnSpc>
              <a:spcBef>
                <a:spcPts val="0"/>
              </a:spcBef>
              <a:spcAft>
                <a:spcPts val="600"/>
              </a:spcAft>
            </a:pPr>
            <a:endParaRPr lang="en-GB" sz="1800" kern="1400" dirty="0">
              <a:ln>
                <a:noFill/>
              </a:ln>
              <a:solidFill>
                <a:srgbClr val="000000"/>
              </a:solidFill>
              <a:effectLst/>
              <a:latin typeface="Calibri" panose="020F0502020204030204" pitchFamily="34" charset="0"/>
            </a:endParaRPr>
          </a:p>
          <a:p>
            <a:pPr marL="0" marR="0" indent="0" algn="l">
              <a:lnSpc>
                <a:spcPct val="119000"/>
              </a:lnSpc>
              <a:spcBef>
                <a:spcPts val="0"/>
              </a:spcBef>
              <a:spcAft>
                <a:spcPts val="600"/>
              </a:spcAft>
            </a:pPr>
            <a:endParaRPr lang="en-GB" sz="1800" kern="1400" dirty="0">
              <a:ln>
                <a:noFill/>
              </a:ln>
              <a:solidFill>
                <a:srgbClr val="000000"/>
              </a:solidFill>
              <a:effectLst/>
              <a:latin typeface="Calibri" panose="020F0502020204030204" pitchFamily="34" charset="0"/>
            </a:endParaRPr>
          </a:p>
          <a:p>
            <a:pPr marL="0" marR="0" indent="0" algn="l">
              <a:lnSpc>
                <a:spcPct val="119000"/>
              </a:lnSpc>
              <a:spcBef>
                <a:spcPts val="0"/>
              </a:spcBef>
              <a:spcAft>
                <a:spcPts val="600"/>
              </a:spcAft>
            </a:pPr>
            <a:r>
              <a:rPr lang="en-GB" sz="1800" kern="1400" dirty="0">
                <a:ln>
                  <a:noFill/>
                </a:ln>
                <a:solidFill>
                  <a:srgbClr val="000000"/>
                </a:solidFill>
                <a:effectLst/>
                <a:latin typeface="Calibri" panose="020F0502020204030204" pitchFamily="34" charset="0"/>
              </a:rPr>
              <a:t> </a:t>
            </a:r>
          </a:p>
        </p:txBody>
      </p:sp>
      <p:sp>
        <p:nvSpPr>
          <p:cNvPr id="4" name="Slide Number Placeholder 3"/>
          <p:cNvSpPr>
            <a:spLocks noGrp="1"/>
          </p:cNvSpPr>
          <p:nvPr>
            <p:ph type="sldNum" sz="quarter" idx="10"/>
          </p:nvPr>
        </p:nvSpPr>
        <p:spPr/>
        <p:txBody>
          <a:bodyPr/>
          <a:lstStyle/>
          <a:p>
            <a:fld id="{9D1BBD79-A804-45E9-B8E3-9A16A3218D6A}" type="slidenum">
              <a:rPr lang="en-GB" smtClean="0"/>
              <a:t>5</a:t>
            </a:fld>
            <a:endParaRPr lang="en-GB"/>
          </a:p>
        </p:txBody>
      </p:sp>
    </p:spTree>
    <p:extLst>
      <p:ext uri="{BB962C8B-B14F-4D97-AF65-F5344CB8AC3E}">
        <p14:creationId xmlns:p14="http://schemas.microsoft.com/office/powerpoint/2010/main" val="487226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a:lnSpc>
                <a:spcPct val="119000"/>
              </a:lnSpc>
              <a:spcBef>
                <a:spcPts val="0"/>
              </a:spcBef>
              <a:spcAft>
                <a:spcPts val="600"/>
              </a:spcAft>
            </a:pPr>
            <a:r>
              <a:rPr lang="en-GB" sz="1800" b="1" kern="1400" dirty="0">
                <a:ln>
                  <a:noFill/>
                </a:ln>
                <a:solidFill>
                  <a:srgbClr val="000000"/>
                </a:solidFill>
                <a:effectLst/>
                <a:latin typeface="Calibri" panose="020F0502020204030204" pitchFamily="34" charset="0"/>
              </a:rPr>
              <a:t>Teacher’s Notes</a:t>
            </a:r>
          </a:p>
          <a:p>
            <a:pPr marL="0" marR="0" indent="0" algn="l">
              <a:lnSpc>
                <a:spcPct val="119000"/>
              </a:lnSpc>
              <a:spcBef>
                <a:spcPts val="0"/>
              </a:spcBef>
              <a:spcAft>
                <a:spcPts val="600"/>
              </a:spcAft>
            </a:pPr>
            <a:r>
              <a:rPr lang="en-GB" sz="1800" kern="1400" dirty="0">
                <a:ln>
                  <a:noFill/>
                </a:ln>
                <a:solidFill>
                  <a:srgbClr val="000000"/>
                </a:solidFill>
                <a:effectLst/>
                <a:latin typeface="Calibri" panose="020F0502020204030204" pitchFamily="34" charset="0"/>
              </a:rPr>
              <a:t>Look at the map of Japan. KQ: What can you tell me about Japan just by looking at this map? Prompt students to notice that Japan is a chain of islands and introduce the term ‘archipelago’. Point out the four main islands and explain that there are thousands of smaller islands that altogether make up Japan. </a:t>
            </a:r>
          </a:p>
          <a:p>
            <a:pPr marL="0" marR="0" indent="0" algn="l">
              <a:lnSpc>
                <a:spcPct val="119000"/>
              </a:lnSpc>
              <a:spcBef>
                <a:spcPts val="0"/>
              </a:spcBef>
              <a:spcAft>
                <a:spcPts val="600"/>
              </a:spcAft>
            </a:pPr>
            <a:endParaRPr lang="en-GB" sz="1800" kern="1400" dirty="0">
              <a:ln>
                <a:noFill/>
              </a:ln>
              <a:solidFill>
                <a:srgbClr val="000000"/>
              </a:solidFill>
              <a:effectLst/>
              <a:latin typeface="Calibri" panose="020F0502020204030204" pitchFamily="34" charset="0"/>
            </a:endParaRPr>
          </a:p>
          <a:p>
            <a:pPr marL="0" marR="0" indent="0" algn="l">
              <a:lnSpc>
                <a:spcPct val="119000"/>
              </a:lnSpc>
              <a:spcBef>
                <a:spcPts val="0"/>
              </a:spcBef>
              <a:spcAft>
                <a:spcPts val="600"/>
              </a:spcAft>
            </a:pPr>
            <a:r>
              <a:rPr lang="en-GB" sz="1800" kern="1400" dirty="0">
                <a:ln>
                  <a:noFill/>
                </a:ln>
                <a:solidFill>
                  <a:srgbClr val="000000"/>
                </a:solidFill>
                <a:effectLst/>
                <a:latin typeface="Calibri" panose="020F0502020204030204" pitchFamily="34" charset="0"/>
              </a:rPr>
              <a:t>Additional Information: Explain that until very recently it was thought that Japan was made up of 6,852 islands. This figure came from a survey, released in 1987 by the Japanese coast guard, which used paper maps to tally the islands.</a:t>
            </a:r>
          </a:p>
          <a:p>
            <a:pPr marL="0" marR="0" indent="0" algn="l">
              <a:lnSpc>
                <a:spcPct val="119000"/>
              </a:lnSpc>
              <a:spcBef>
                <a:spcPts val="0"/>
              </a:spcBef>
              <a:spcAft>
                <a:spcPts val="600"/>
              </a:spcAft>
            </a:pPr>
            <a:endParaRPr lang="en-GB" sz="1800" kern="1400" dirty="0">
              <a:ln>
                <a:noFill/>
              </a:ln>
              <a:solidFill>
                <a:srgbClr val="000000"/>
              </a:solidFill>
              <a:effectLst/>
              <a:latin typeface="Calibri" panose="020F0502020204030204" pitchFamily="34" charset="0"/>
            </a:endParaRPr>
          </a:p>
          <a:p>
            <a:pPr marL="0" marR="0" indent="0" algn="l">
              <a:lnSpc>
                <a:spcPct val="119000"/>
              </a:lnSpc>
              <a:spcBef>
                <a:spcPts val="0"/>
              </a:spcBef>
              <a:spcAft>
                <a:spcPts val="600"/>
              </a:spcAft>
            </a:pPr>
            <a:r>
              <a:rPr lang="en-GB" sz="1800" kern="1400" dirty="0">
                <a:ln>
                  <a:noFill/>
                </a:ln>
                <a:solidFill>
                  <a:srgbClr val="000000"/>
                </a:solidFill>
                <a:effectLst/>
                <a:latin typeface="Calibri" panose="020F0502020204030204" pitchFamily="34" charset="0"/>
              </a:rPr>
              <a:t>However, a new survey announced in 2023 that the number of islands that make up Japan is in fact 14,125 - 7,273 more than previously thought! This new survey was performed by the Geospatial Information Authority of Japan using digital mapping technology.</a:t>
            </a:r>
          </a:p>
          <a:p>
            <a:pPr marL="0" marR="0" indent="0" algn="l">
              <a:lnSpc>
                <a:spcPct val="119000"/>
              </a:lnSpc>
              <a:spcBef>
                <a:spcPts val="0"/>
              </a:spcBef>
              <a:spcAft>
                <a:spcPts val="600"/>
              </a:spcAft>
            </a:pPr>
            <a:endParaRPr lang="en-GB" dirty="0"/>
          </a:p>
        </p:txBody>
      </p:sp>
      <p:sp>
        <p:nvSpPr>
          <p:cNvPr id="4" name="Slide Number Placeholder 3"/>
          <p:cNvSpPr>
            <a:spLocks noGrp="1"/>
          </p:cNvSpPr>
          <p:nvPr>
            <p:ph type="sldNum" sz="quarter" idx="10"/>
          </p:nvPr>
        </p:nvSpPr>
        <p:spPr/>
        <p:txBody>
          <a:bodyPr/>
          <a:lstStyle/>
          <a:p>
            <a:fld id="{9D1BBD79-A804-45E9-B8E3-9A16A3218D6A}" type="slidenum">
              <a:rPr lang="en-GB" smtClean="0"/>
              <a:t>6</a:t>
            </a:fld>
            <a:endParaRPr lang="en-GB"/>
          </a:p>
        </p:txBody>
      </p:sp>
    </p:spTree>
    <p:extLst>
      <p:ext uri="{BB962C8B-B14F-4D97-AF65-F5344CB8AC3E}">
        <p14:creationId xmlns:p14="http://schemas.microsoft.com/office/powerpoint/2010/main" val="684458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Instructions for Task 2</a:t>
            </a:r>
          </a:p>
          <a:p>
            <a:pPr marL="0" marR="0" indent="0" algn="l">
              <a:lnSpc>
                <a:spcPct val="119000"/>
              </a:lnSpc>
              <a:spcBef>
                <a:spcPts val="0"/>
              </a:spcBef>
              <a:spcAft>
                <a:spcPts val="600"/>
              </a:spcAft>
            </a:pPr>
            <a:r>
              <a:rPr lang="en-GB" sz="1800" kern="1400" dirty="0">
                <a:ln>
                  <a:noFill/>
                </a:ln>
                <a:solidFill>
                  <a:srgbClr val="000000"/>
                </a:solidFill>
                <a:effectLst/>
                <a:latin typeface="Calibri" panose="020F0502020204030204" pitchFamily="34" charset="0"/>
              </a:rPr>
              <a:t>Provide pupils with a range of world maps, atlases and globes. Explain that they must work in pairs to find Japan and identify the names of its four main islands and capital city. As an additional challenge, ask children to label the sea and ocean that surround Japan, as well as any other main cities. </a:t>
            </a:r>
          </a:p>
        </p:txBody>
      </p:sp>
      <p:sp>
        <p:nvSpPr>
          <p:cNvPr id="4" name="Slide Number Placeholder 3"/>
          <p:cNvSpPr>
            <a:spLocks noGrp="1"/>
          </p:cNvSpPr>
          <p:nvPr>
            <p:ph type="sldNum" sz="quarter" idx="10"/>
          </p:nvPr>
        </p:nvSpPr>
        <p:spPr/>
        <p:txBody>
          <a:bodyPr/>
          <a:lstStyle/>
          <a:p>
            <a:fld id="{9D1BBD79-A804-45E9-B8E3-9A16A3218D6A}" type="slidenum">
              <a:rPr lang="en-GB" smtClean="0"/>
              <a:t>7</a:t>
            </a:fld>
            <a:endParaRPr lang="en-GB"/>
          </a:p>
        </p:txBody>
      </p:sp>
    </p:spTree>
    <p:extLst>
      <p:ext uri="{BB962C8B-B14F-4D97-AF65-F5344CB8AC3E}">
        <p14:creationId xmlns:p14="http://schemas.microsoft.com/office/powerpoint/2010/main" val="900889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Instructions for Task 2</a:t>
            </a:r>
          </a:p>
          <a:p>
            <a:r>
              <a:rPr lang="en-GB" dirty="0"/>
              <a:t>Once children have had sufficient time to complete the task, reveal the answers on the board. Ask pupils who completed the additional challenge to share what they discovered. </a:t>
            </a:r>
            <a:endParaRPr lang="en-GB" dirty="0">
              <a:cs typeface="Calibri"/>
            </a:endParaRPr>
          </a:p>
          <a:p>
            <a:pPr>
              <a:lnSpc>
                <a:spcPct val="119000"/>
              </a:lnSpc>
              <a:spcAft>
                <a:spcPts val="600"/>
              </a:spcAft>
            </a:pPr>
            <a:endParaRPr lang="en-GB" sz="1800" kern="1400" dirty="0">
              <a:ln>
                <a:noFill/>
              </a:ln>
              <a:solidFill>
                <a:srgbClr val="000000"/>
              </a:solidFill>
              <a:effectLst/>
              <a:latin typeface="Calibri" panose="020F0502020204030204" pitchFamily="34" charset="0"/>
              <a:cs typeface="Calibri"/>
            </a:endParaRPr>
          </a:p>
        </p:txBody>
      </p:sp>
      <p:sp>
        <p:nvSpPr>
          <p:cNvPr id="4" name="Slide Number Placeholder 3"/>
          <p:cNvSpPr>
            <a:spLocks noGrp="1"/>
          </p:cNvSpPr>
          <p:nvPr>
            <p:ph type="sldNum" sz="quarter" idx="10"/>
          </p:nvPr>
        </p:nvSpPr>
        <p:spPr/>
        <p:txBody>
          <a:bodyPr/>
          <a:lstStyle/>
          <a:p>
            <a:fld id="{9D1BBD79-A804-45E9-B8E3-9A16A3218D6A}" type="slidenum">
              <a:rPr lang="en-GB" smtClean="0"/>
              <a:t>8</a:t>
            </a:fld>
            <a:endParaRPr lang="en-GB"/>
          </a:p>
        </p:txBody>
      </p:sp>
    </p:spTree>
    <p:extLst>
      <p:ext uri="{BB962C8B-B14F-4D97-AF65-F5344CB8AC3E}">
        <p14:creationId xmlns:p14="http://schemas.microsoft.com/office/powerpoint/2010/main" val="9374398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latin typeface="Kozuka Gothic Pro R" pitchFamily="34" charset="-128"/>
                <a:ea typeface="Kozuka Gothic Pro R" pitchFamily="34" charset="-128"/>
              </a:rPr>
              <a:t>Teacher’s Notes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Kozuka Gothic Pro R" pitchFamily="34" charset="-128"/>
                <a:ea typeface="Kozuka Gothic Pro R" pitchFamily="34" charset="-128"/>
              </a:rPr>
              <a:t>Explain that as Japan’s most northern main island, it has very cold winters. The main city of Sapporo hosts and annual snow festival (</a:t>
            </a:r>
            <a:r>
              <a:rPr lang="en-GB" sz="1200" i="0" dirty="0" err="1">
                <a:latin typeface="Kozuka Gothic Pro R" pitchFamily="34" charset="-128"/>
                <a:ea typeface="Kozuka Gothic Pro R" pitchFamily="34" charset="-128"/>
              </a:rPr>
              <a:t>yuki</a:t>
            </a:r>
            <a:r>
              <a:rPr lang="en-GB" sz="1200" i="0" dirty="0">
                <a:latin typeface="Kozuka Gothic Pro R" pitchFamily="34" charset="-128"/>
                <a:ea typeface="Kozuka Gothic Pro R" pitchFamily="34" charset="-128"/>
              </a:rPr>
              <a:t> matsuri</a:t>
            </a:r>
            <a:r>
              <a:rPr lang="en-GB" sz="1200" dirty="0">
                <a:latin typeface="Kozuka Gothic Pro R" pitchFamily="34" charset="-128"/>
                <a:ea typeface="Kozuka Gothic Pro R" pitchFamily="34" charset="-128"/>
              </a:rPr>
              <a:t>), when people make enormous snow and ice sculptures.  </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People from all over Japan and many foreign visitors attend the festival every year. </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9D1BBD79-A804-45E9-B8E3-9A16A3218D6A}" type="slidenum">
              <a:rPr lang="en-GB" smtClean="0"/>
              <a:t>9</a:t>
            </a:fld>
            <a:endParaRPr lang="en-GB"/>
          </a:p>
        </p:txBody>
      </p:sp>
    </p:spTree>
    <p:extLst>
      <p:ext uri="{BB962C8B-B14F-4D97-AF65-F5344CB8AC3E}">
        <p14:creationId xmlns:p14="http://schemas.microsoft.com/office/powerpoint/2010/main" val="8573726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C44820C-79D5-4E04-95E4-0C5C2674FEA8}" type="datetime1">
              <a:rPr lang="en-GB" smtClean="0"/>
              <a:t>19/05/2025</a:t>
            </a:fld>
            <a:endParaRPr lang="en-GB"/>
          </a:p>
        </p:txBody>
      </p:sp>
      <p:sp>
        <p:nvSpPr>
          <p:cNvPr id="5" name="Footer Placeholder 4"/>
          <p:cNvSpPr>
            <a:spLocks noGrp="1"/>
          </p:cNvSpPr>
          <p:nvPr>
            <p:ph type="ftr" sz="quarter" idx="11"/>
          </p:nvPr>
        </p:nvSpPr>
        <p:spPr/>
        <p:txBody>
          <a:bodyPr/>
          <a:lstStyle/>
          <a:p>
            <a:r>
              <a:rPr lang="en-GB"/>
              <a:t>©Author in collaboration with The Japan Society</a:t>
            </a:r>
          </a:p>
        </p:txBody>
      </p:sp>
      <p:sp>
        <p:nvSpPr>
          <p:cNvPr id="6" name="Slide Number Placeholder 5"/>
          <p:cNvSpPr>
            <a:spLocks noGrp="1"/>
          </p:cNvSpPr>
          <p:nvPr>
            <p:ph type="sldNum" sz="quarter" idx="12"/>
          </p:nvPr>
        </p:nvSpPr>
        <p:spPr/>
        <p:txBody>
          <a:bodyPr/>
          <a:lstStyle/>
          <a:p>
            <a:fld id="{7627D4DA-CA93-4100-9923-91CA0C97AC6D}" type="slidenum">
              <a:rPr lang="en-GB" smtClean="0"/>
              <a:t>‹#›</a:t>
            </a:fld>
            <a:endParaRPr lang="en-GB"/>
          </a:p>
        </p:txBody>
      </p:sp>
      <p:sp>
        <p:nvSpPr>
          <p:cNvPr id="9" name="Chord 8">
            <a:extLst>
              <a:ext uri="{FF2B5EF4-FFF2-40B4-BE49-F238E27FC236}">
                <a16:creationId xmlns:a16="http://schemas.microsoft.com/office/drawing/2014/main" id="{877BE07A-214C-43B2-9004-B7374CAE55B4}"/>
              </a:ext>
            </a:extLst>
          </p:cNvPr>
          <p:cNvSpPr/>
          <p:nvPr userDrawn="1"/>
        </p:nvSpPr>
        <p:spPr>
          <a:xfrm rot="1976875">
            <a:off x="8156892" y="14558"/>
            <a:ext cx="1944216" cy="1988840"/>
          </a:xfrm>
          <a:prstGeom prst="chord">
            <a:avLst>
              <a:gd name="adj1" fmla="val 3360646"/>
              <a:gd name="adj2" fmla="val 143209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5C6ADF4B-1E12-8195-64EC-D55A8C47BE0B}"/>
              </a:ext>
            </a:extLst>
          </p:cNvPr>
          <p:cNvSpPr/>
          <p:nvPr userDrawn="1"/>
        </p:nvSpPr>
        <p:spPr>
          <a:xfrm>
            <a:off x="0" y="6211669"/>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Footer Placeholder 7">
            <a:extLst>
              <a:ext uri="{FF2B5EF4-FFF2-40B4-BE49-F238E27FC236}">
                <a16:creationId xmlns:a16="http://schemas.microsoft.com/office/drawing/2014/main" id="{801B7B46-9F8F-F37B-68A4-ED2FDF4470E3}"/>
              </a:ext>
            </a:extLst>
          </p:cNvPr>
          <p:cNvSpPr txBox="1">
            <a:spLocks/>
          </p:cNvSpPr>
          <p:nvPr userDrawn="1"/>
        </p:nvSpPr>
        <p:spPr>
          <a:xfrm>
            <a:off x="0" y="6356350"/>
            <a:ext cx="914399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solidFill>
                  <a:schemeClr val="bg1">
                    <a:lumMod val="95000"/>
                  </a:schemeClr>
                </a:solidFill>
              </a:rPr>
              <a:t>©The Japan Society</a:t>
            </a:r>
            <a:endParaRPr lang="en-GB" dirty="0">
              <a:solidFill>
                <a:schemeClr val="bg1">
                  <a:lumMod val="95000"/>
                </a:schemeClr>
              </a:solidFill>
            </a:endParaRPr>
          </a:p>
        </p:txBody>
      </p:sp>
      <p:pic>
        <p:nvPicPr>
          <p:cNvPr id="13" name="Picture 12">
            <a:extLst>
              <a:ext uri="{FF2B5EF4-FFF2-40B4-BE49-F238E27FC236}">
                <a16:creationId xmlns:a16="http://schemas.microsoft.com/office/drawing/2014/main" id="{376C5D0D-A459-2C00-E8F2-874282E1DB4D}"/>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8610415" y="6247447"/>
            <a:ext cx="503896" cy="574774"/>
          </a:xfrm>
          <a:prstGeom prst="rect">
            <a:avLst/>
          </a:prstGeom>
        </p:spPr>
      </p:pic>
    </p:spTree>
    <p:extLst>
      <p:ext uri="{BB962C8B-B14F-4D97-AF65-F5344CB8AC3E}">
        <p14:creationId xmlns:p14="http://schemas.microsoft.com/office/powerpoint/2010/main" val="3106900246"/>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2DDD8B7-C1D7-4743-9470-4BD7F91F588B}" type="datetime1">
              <a:rPr lang="en-GB" smtClean="0"/>
              <a:t>19/05/2025</a:t>
            </a:fld>
            <a:endParaRPr lang="en-GB"/>
          </a:p>
        </p:txBody>
      </p:sp>
      <p:sp>
        <p:nvSpPr>
          <p:cNvPr id="5" name="Footer Placeholder 4"/>
          <p:cNvSpPr>
            <a:spLocks noGrp="1"/>
          </p:cNvSpPr>
          <p:nvPr>
            <p:ph type="ftr" sz="quarter" idx="11"/>
          </p:nvPr>
        </p:nvSpPr>
        <p:spPr/>
        <p:txBody>
          <a:bodyPr/>
          <a:lstStyle/>
          <a:p>
            <a:r>
              <a:rPr lang="en-GB"/>
              <a:t>©Author in collaboration with The Japan Society</a:t>
            </a:r>
          </a:p>
        </p:txBody>
      </p:sp>
      <p:sp>
        <p:nvSpPr>
          <p:cNvPr id="6" name="Slide Number Placeholder 5"/>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1897715157"/>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4DC479E-654D-4746-B582-36E39430CA9D}" type="datetime1">
              <a:rPr lang="en-GB" smtClean="0"/>
              <a:t>19/05/2025</a:t>
            </a:fld>
            <a:endParaRPr lang="en-GB"/>
          </a:p>
        </p:txBody>
      </p:sp>
      <p:sp>
        <p:nvSpPr>
          <p:cNvPr id="5" name="Footer Placeholder 4"/>
          <p:cNvSpPr>
            <a:spLocks noGrp="1"/>
          </p:cNvSpPr>
          <p:nvPr>
            <p:ph type="ftr" sz="quarter" idx="11"/>
          </p:nvPr>
        </p:nvSpPr>
        <p:spPr/>
        <p:txBody>
          <a:bodyPr/>
          <a:lstStyle/>
          <a:p>
            <a:r>
              <a:rPr lang="en-GB"/>
              <a:t>©Author in collaboration with The Japan Society</a:t>
            </a:r>
          </a:p>
        </p:txBody>
      </p:sp>
      <p:sp>
        <p:nvSpPr>
          <p:cNvPr id="6" name="Slide Number Placeholder 5"/>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2625688303"/>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E127622-BD42-47F9-9CA6-FD693E360096}" type="datetime1">
              <a:rPr lang="en-GB" smtClean="0"/>
              <a:t>19/05/2025</a:t>
            </a:fld>
            <a:endParaRPr lang="en-GB"/>
          </a:p>
        </p:txBody>
      </p:sp>
      <p:sp>
        <p:nvSpPr>
          <p:cNvPr id="5" name="Footer Placeholder 4"/>
          <p:cNvSpPr>
            <a:spLocks noGrp="1"/>
          </p:cNvSpPr>
          <p:nvPr>
            <p:ph type="ftr" sz="quarter" idx="11"/>
          </p:nvPr>
        </p:nvSpPr>
        <p:spPr/>
        <p:txBody>
          <a:bodyPr/>
          <a:lstStyle/>
          <a:p>
            <a:r>
              <a:rPr lang="en-GB"/>
              <a:t>©Author in collaboration with The Japan Society</a:t>
            </a:r>
          </a:p>
        </p:txBody>
      </p:sp>
      <p:sp>
        <p:nvSpPr>
          <p:cNvPr id="6" name="Slide Number Placeholder 5"/>
          <p:cNvSpPr>
            <a:spLocks noGrp="1"/>
          </p:cNvSpPr>
          <p:nvPr>
            <p:ph type="sldNum" sz="quarter" idx="12"/>
          </p:nvPr>
        </p:nvSpPr>
        <p:spPr/>
        <p:txBody>
          <a:bodyPr/>
          <a:lstStyle/>
          <a:p>
            <a:fld id="{7627D4DA-CA93-4100-9923-91CA0C97AC6D}" type="slidenum">
              <a:rPr lang="en-GB" smtClean="0"/>
              <a:t>‹#›</a:t>
            </a:fld>
            <a:endParaRPr lang="en-GB"/>
          </a:p>
        </p:txBody>
      </p:sp>
      <p:sp>
        <p:nvSpPr>
          <p:cNvPr id="7" name="Chord 6">
            <a:extLst>
              <a:ext uri="{FF2B5EF4-FFF2-40B4-BE49-F238E27FC236}">
                <a16:creationId xmlns:a16="http://schemas.microsoft.com/office/drawing/2014/main" id="{64B6F9C4-80C8-D136-90A0-404B43E9292A}"/>
              </a:ext>
            </a:extLst>
          </p:cNvPr>
          <p:cNvSpPr/>
          <p:nvPr userDrawn="1"/>
        </p:nvSpPr>
        <p:spPr>
          <a:xfrm rot="10800000">
            <a:off x="-2412776" y="18304"/>
            <a:ext cx="4669923" cy="4279775"/>
          </a:xfrm>
          <a:prstGeom prst="chord">
            <a:avLst>
              <a:gd name="adj1" fmla="val 5549797"/>
              <a:gd name="adj2" fmla="val 1605648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C58109C4-C95A-A3D8-8F06-D355CC85DBFD}"/>
              </a:ext>
            </a:extLst>
          </p:cNvPr>
          <p:cNvSpPr/>
          <p:nvPr userDrawn="1"/>
        </p:nvSpPr>
        <p:spPr>
          <a:xfrm>
            <a:off x="0" y="6211669"/>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Slide Number Placeholder 2">
            <a:extLst>
              <a:ext uri="{FF2B5EF4-FFF2-40B4-BE49-F238E27FC236}">
                <a16:creationId xmlns:a16="http://schemas.microsoft.com/office/drawing/2014/main" id="{883A98F1-84B5-1985-6A33-AF3F931CABDD}"/>
              </a:ext>
            </a:extLst>
          </p:cNvPr>
          <p:cNvSpPr txBox="1">
            <a:spLocks/>
          </p:cNvSpPr>
          <p:nvPr userDrawn="1"/>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27D4DA-CA93-4100-9923-91CA0C97AC6D}" type="slidenum">
              <a:rPr lang="en-GB" smtClean="0"/>
              <a:pPr/>
              <a:t>‹#›</a:t>
            </a:fld>
            <a:endParaRPr lang="en-GB"/>
          </a:p>
        </p:txBody>
      </p:sp>
      <p:sp>
        <p:nvSpPr>
          <p:cNvPr id="10" name="Footer Placeholder 7">
            <a:extLst>
              <a:ext uri="{FF2B5EF4-FFF2-40B4-BE49-F238E27FC236}">
                <a16:creationId xmlns:a16="http://schemas.microsoft.com/office/drawing/2014/main" id="{814F5848-AE7F-FFC5-FAEB-D24E80709B38}"/>
              </a:ext>
            </a:extLst>
          </p:cNvPr>
          <p:cNvSpPr txBox="1">
            <a:spLocks/>
          </p:cNvSpPr>
          <p:nvPr userDrawn="1"/>
        </p:nvSpPr>
        <p:spPr>
          <a:xfrm>
            <a:off x="0" y="6356350"/>
            <a:ext cx="914399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solidFill>
                  <a:schemeClr val="bg1">
                    <a:lumMod val="95000"/>
                  </a:schemeClr>
                </a:solidFill>
              </a:rPr>
              <a:t>©The Japan Society</a:t>
            </a:r>
            <a:endParaRPr lang="en-GB" dirty="0">
              <a:solidFill>
                <a:schemeClr val="bg1">
                  <a:lumMod val="95000"/>
                </a:schemeClr>
              </a:solidFill>
            </a:endParaRPr>
          </a:p>
        </p:txBody>
      </p:sp>
      <p:pic>
        <p:nvPicPr>
          <p:cNvPr id="11" name="Picture 10">
            <a:extLst>
              <a:ext uri="{FF2B5EF4-FFF2-40B4-BE49-F238E27FC236}">
                <a16:creationId xmlns:a16="http://schemas.microsoft.com/office/drawing/2014/main" id="{3437532E-4757-3B3F-6B81-987F7E423B01}"/>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8610415" y="6247447"/>
            <a:ext cx="503896" cy="574774"/>
          </a:xfrm>
          <a:prstGeom prst="rect">
            <a:avLst/>
          </a:prstGeom>
        </p:spPr>
      </p:pic>
    </p:spTree>
    <p:extLst>
      <p:ext uri="{BB962C8B-B14F-4D97-AF65-F5344CB8AC3E}">
        <p14:creationId xmlns:p14="http://schemas.microsoft.com/office/powerpoint/2010/main" val="3181620774"/>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A4E555-65CA-4646-9EFA-61B0A07002AF}" type="datetime1">
              <a:rPr lang="en-GB" smtClean="0"/>
              <a:t>19/05/2025</a:t>
            </a:fld>
            <a:endParaRPr lang="en-GB"/>
          </a:p>
        </p:txBody>
      </p:sp>
      <p:sp>
        <p:nvSpPr>
          <p:cNvPr id="5" name="Footer Placeholder 4"/>
          <p:cNvSpPr>
            <a:spLocks noGrp="1"/>
          </p:cNvSpPr>
          <p:nvPr>
            <p:ph type="ftr" sz="quarter" idx="11"/>
          </p:nvPr>
        </p:nvSpPr>
        <p:spPr/>
        <p:txBody>
          <a:bodyPr/>
          <a:lstStyle/>
          <a:p>
            <a:r>
              <a:rPr lang="en-GB"/>
              <a:t>©Author in collaboration with The Japan Society</a:t>
            </a:r>
          </a:p>
        </p:txBody>
      </p:sp>
      <p:sp>
        <p:nvSpPr>
          <p:cNvPr id="6" name="Slide Number Placeholder 5"/>
          <p:cNvSpPr>
            <a:spLocks noGrp="1"/>
          </p:cNvSpPr>
          <p:nvPr>
            <p:ph type="sldNum" sz="quarter" idx="12"/>
          </p:nvPr>
        </p:nvSpPr>
        <p:spPr/>
        <p:txBody>
          <a:bodyPr/>
          <a:lstStyle/>
          <a:p>
            <a:fld id="{7627D4DA-CA93-4100-9923-91CA0C97AC6D}" type="slidenum">
              <a:rPr lang="en-GB" smtClean="0"/>
              <a:t>‹#›</a:t>
            </a:fld>
            <a:endParaRPr lang="en-GB"/>
          </a:p>
        </p:txBody>
      </p:sp>
      <p:sp>
        <p:nvSpPr>
          <p:cNvPr id="7" name="Chord 6">
            <a:extLst>
              <a:ext uri="{FF2B5EF4-FFF2-40B4-BE49-F238E27FC236}">
                <a16:creationId xmlns:a16="http://schemas.microsoft.com/office/drawing/2014/main" id="{C24C28CD-0974-95CC-2CE6-79980A795A31}"/>
              </a:ext>
            </a:extLst>
          </p:cNvPr>
          <p:cNvSpPr/>
          <p:nvPr userDrawn="1"/>
        </p:nvSpPr>
        <p:spPr>
          <a:xfrm>
            <a:off x="6885238" y="2451100"/>
            <a:ext cx="4669923" cy="4279775"/>
          </a:xfrm>
          <a:prstGeom prst="chord">
            <a:avLst>
              <a:gd name="adj1" fmla="val 5549797"/>
              <a:gd name="adj2" fmla="val 1605648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F473B9E-27A7-5C0D-00F5-38383D7B4CE9}"/>
              </a:ext>
            </a:extLst>
          </p:cNvPr>
          <p:cNvSpPr/>
          <p:nvPr userDrawn="1"/>
        </p:nvSpPr>
        <p:spPr>
          <a:xfrm>
            <a:off x="0" y="6211669"/>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Slide Number Placeholder 2">
            <a:extLst>
              <a:ext uri="{FF2B5EF4-FFF2-40B4-BE49-F238E27FC236}">
                <a16:creationId xmlns:a16="http://schemas.microsoft.com/office/drawing/2014/main" id="{87A90E00-F93D-3D7A-CC49-27E3773FBB39}"/>
              </a:ext>
            </a:extLst>
          </p:cNvPr>
          <p:cNvSpPr txBox="1">
            <a:spLocks/>
          </p:cNvSpPr>
          <p:nvPr userDrawn="1"/>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27D4DA-CA93-4100-9923-91CA0C97AC6D}" type="slidenum">
              <a:rPr lang="en-GB" smtClean="0"/>
              <a:pPr/>
              <a:t>‹#›</a:t>
            </a:fld>
            <a:endParaRPr lang="en-GB"/>
          </a:p>
        </p:txBody>
      </p:sp>
      <p:sp>
        <p:nvSpPr>
          <p:cNvPr id="10" name="Footer Placeholder 7">
            <a:extLst>
              <a:ext uri="{FF2B5EF4-FFF2-40B4-BE49-F238E27FC236}">
                <a16:creationId xmlns:a16="http://schemas.microsoft.com/office/drawing/2014/main" id="{97170ABE-CED0-BB11-6FE8-D93CE3F382F9}"/>
              </a:ext>
            </a:extLst>
          </p:cNvPr>
          <p:cNvSpPr txBox="1">
            <a:spLocks/>
          </p:cNvSpPr>
          <p:nvPr userDrawn="1"/>
        </p:nvSpPr>
        <p:spPr>
          <a:xfrm>
            <a:off x="0" y="6356350"/>
            <a:ext cx="914399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solidFill>
                  <a:schemeClr val="bg1">
                    <a:lumMod val="95000"/>
                  </a:schemeClr>
                </a:solidFill>
              </a:rPr>
              <a:t>©The Japan Society</a:t>
            </a:r>
            <a:endParaRPr lang="en-GB" dirty="0">
              <a:solidFill>
                <a:schemeClr val="bg1">
                  <a:lumMod val="95000"/>
                </a:schemeClr>
              </a:solidFill>
            </a:endParaRPr>
          </a:p>
        </p:txBody>
      </p:sp>
      <p:pic>
        <p:nvPicPr>
          <p:cNvPr id="11" name="Picture 10">
            <a:extLst>
              <a:ext uri="{FF2B5EF4-FFF2-40B4-BE49-F238E27FC236}">
                <a16:creationId xmlns:a16="http://schemas.microsoft.com/office/drawing/2014/main" id="{1C9642AA-2088-8736-FA1B-4C0746479B2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8610415" y="6247447"/>
            <a:ext cx="503896" cy="574774"/>
          </a:xfrm>
          <a:prstGeom prst="rect">
            <a:avLst/>
          </a:prstGeom>
        </p:spPr>
      </p:pic>
    </p:spTree>
    <p:extLst>
      <p:ext uri="{BB962C8B-B14F-4D97-AF65-F5344CB8AC3E}">
        <p14:creationId xmlns:p14="http://schemas.microsoft.com/office/powerpoint/2010/main" val="931170494"/>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FA76EB5-D9DC-43EC-B43F-F99BFB57390C}" type="datetime1">
              <a:rPr lang="en-GB" smtClean="0"/>
              <a:t>19/05/2025</a:t>
            </a:fld>
            <a:endParaRPr lang="en-GB"/>
          </a:p>
        </p:txBody>
      </p:sp>
      <p:sp>
        <p:nvSpPr>
          <p:cNvPr id="6" name="Footer Placeholder 5"/>
          <p:cNvSpPr>
            <a:spLocks noGrp="1"/>
          </p:cNvSpPr>
          <p:nvPr>
            <p:ph type="ftr" sz="quarter" idx="11"/>
          </p:nvPr>
        </p:nvSpPr>
        <p:spPr/>
        <p:txBody>
          <a:bodyPr/>
          <a:lstStyle/>
          <a:p>
            <a:r>
              <a:rPr lang="en-GB"/>
              <a:t>©Author in collaboration with The Japan Society</a:t>
            </a:r>
          </a:p>
        </p:txBody>
      </p:sp>
      <p:sp>
        <p:nvSpPr>
          <p:cNvPr id="7" name="Slide Number Placeholder 6"/>
          <p:cNvSpPr>
            <a:spLocks noGrp="1"/>
          </p:cNvSpPr>
          <p:nvPr>
            <p:ph type="sldNum" sz="quarter" idx="12"/>
          </p:nvPr>
        </p:nvSpPr>
        <p:spPr/>
        <p:txBody>
          <a:bodyPr/>
          <a:lstStyle/>
          <a:p>
            <a:fld id="{7627D4DA-CA93-4100-9923-91CA0C97AC6D}" type="slidenum">
              <a:rPr lang="en-GB" smtClean="0"/>
              <a:t>‹#›</a:t>
            </a:fld>
            <a:endParaRPr lang="en-GB"/>
          </a:p>
        </p:txBody>
      </p:sp>
      <p:sp>
        <p:nvSpPr>
          <p:cNvPr id="8" name="Chord 7">
            <a:extLst>
              <a:ext uri="{FF2B5EF4-FFF2-40B4-BE49-F238E27FC236}">
                <a16:creationId xmlns:a16="http://schemas.microsoft.com/office/drawing/2014/main" id="{C879A553-8BF6-834E-F167-B0DD454F8CF7}"/>
              </a:ext>
            </a:extLst>
          </p:cNvPr>
          <p:cNvSpPr/>
          <p:nvPr userDrawn="1"/>
        </p:nvSpPr>
        <p:spPr>
          <a:xfrm rot="10800000">
            <a:off x="-1044625" y="0"/>
            <a:ext cx="2016224" cy="1898528"/>
          </a:xfrm>
          <a:prstGeom prst="chord">
            <a:avLst>
              <a:gd name="adj1" fmla="val 5549797"/>
              <a:gd name="adj2" fmla="val 1605648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09469940-BA00-7EA1-2C4A-A7AC35B8D4D7}"/>
              </a:ext>
            </a:extLst>
          </p:cNvPr>
          <p:cNvSpPr/>
          <p:nvPr userDrawn="1"/>
        </p:nvSpPr>
        <p:spPr>
          <a:xfrm>
            <a:off x="0" y="6211669"/>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Slide Number Placeholder 2">
            <a:extLst>
              <a:ext uri="{FF2B5EF4-FFF2-40B4-BE49-F238E27FC236}">
                <a16:creationId xmlns:a16="http://schemas.microsoft.com/office/drawing/2014/main" id="{F13E5951-1BB6-58AC-08E3-CF957471F54F}"/>
              </a:ext>
            </a:extLst>
          </p:cNvPr>
          <p:cNvSpPr txBox="1">
            <a:spLocks/>
          </p:cNvSpPr>
          <p:nvPr userDrawn="1"/>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27D4DA-CA93-4100-9923-91CA0C97AC6D}" type="slidenum">
              <a:rPr lang="en-GB" smtClean="0"/>
              <a:pPr/>
              <a:t>‹#›</a:t>
            </a:fld>
            <a:endParaRPr lang="en-GB"/>
          </a:p>
        </p:txBody>
      </p:sp>
      <p:sp>
        <p:nvSpPr>
          <p:cNvPr id="11" name="Footer Placeholder 7">
            <a:extLst>
              <a:ext uri="{FF2B5EF4-FFF2-40B4-BE49-F238E27FC236}">
                <a16:creationId xmlns:a16="http://schemas.microsoft.com/office/drawing/2014/main" id="{32824BAB-B3CF-8B8D-ABC6-E94C0CEB29F1}"/>
              </a:ext>
            </a:extLst>
          </p:cNvPr>
          <p:cNvSpPr txBox="1">
            <a:spLocks/>
          </p:cNvSpPr>
          <p:nvPr userDrawn="1"/>
        </p:nvSpPr>
        <p:spPr>
          <a:xfrm>
            <a:off x="0" y="6356350"/>
            <a:ext cx="914399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solidFill>
                  <a:schemeClr val="bg1">
                    <a:lumMod val="95000"/>
                  </a:schemeClr>
                </a:solidFill>
              </a:rPr>
              <a:t>©The Japan Society</a:t>
            </a:r>
            <a:endParaRPr lang="en-GB" dirty="0">
              <a:solidFill>
                <a:schemeClr val="bg1">
                  <a:lumMod val="95000"/>
                </a:schemeClr>
              </a:solidFill>
            </a:endParaRPr>
          </a:p>
        </p:txBody>
      </p:sp>
      <p:pic>
        <p:nvPicPr>
          <p:cNvPr id="12" name="Picture 11">
            <a:extLst>
              <a:ext uri="{FF2B5EF4-FFF2-40B4-BE49-F238E27FC236}">
                <a16:creationId xmlns:a16="http://schemas.microsoft.com/office/drawing/2014/main" id="{32F8D5E8-F908-7947-C4F2-1CD7C780A846}"/>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8610415" y="6247447"/>
            <a:ext cx="503896" cy="574774"/>
          </a:xfrm>
          <a:prstGeom prst="rect">
            <a:avLst/>
          </a:prstGeom>
        </p:spPr>
      </p:pic>
    </p:spTree>
    <p:extLst>
      <p:ext uri="{BB962C8B-B14F-4D97-AF65-F5344CB8AC3E}">
        <p14:creationId xmlns:p14="http://schemas.microsoft.com/office/powerpoint/2010/main" val="3586432724"/>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A043A44-13BB-4959-BC55-580CB0D98D73}" type="datetime1">
              <a:rPr lang="en-GB" smtClean="0"/>
              <a:t>19/05/2025</a:t>
            </a:fld>
            <a:endParaRPr lang="en-GB"/>
          </a:p>
        </p:txBody>
      </p:sp>
      <p:sp>
        <p:nvSpPr>
          <p:cNvPr id="8" name="Footer Placeholder 7"/>
          <p:cNvSpPr>
            <a:spLocks noGrp="1"/>
          </p:cNvSpPr>
          <p:nvPr>
            <p:ph type="ftr" sz="quarter" idx="11"/>
          </p:nvPr>
        </p:nvSpPr>
        <p:spPr/>
        <p:txBody>
          <a:bodyPr/>
          <a:lstStyle/>
          <a:p>
            <a:r>
              <a:rPr lang="en-GB"/>
              <a:t>©Author in collaboration with The Japan Society</a:t>
            </a:r>
          </a:p>
        </p:txBody>
      </p:sp>
      <p:sp>
        <p:nvSpPr>
          <p:cNvPr id="9" name="Slide Number Placeholder 8"/>
          <p:cNvSpPr>
            <a:spLocks noGrp="1"/>
          </p:cNvSpPr>
          <p:nvPr>
            <p:ph type="sldNum" sz="quarter" idx="12"/>
          </p:nvPr>
        </p:nvSpPr>
        <p:spPr/>
        <p:txBody>
          <a:bodyPr/>
          <a:lstStyle/>
          <a:p>
            <a:fld id="{7627D4DA-CA93-4100-9923-91CA0C97AC6D}" type="slidenum">
              <a:rPr lang="en-GB" smtClean="0"/>
              <a:t>‹#›</a:t>
            </a:fld>
            <a:endParaRPr lang="en-GB"/>
          </a:p>
        </p:txBody>
      </p:sp>
      <p:sp>
        <p:nvSpPr>
          <p:cNvPr id="10" name="Chord 9">
            <a:extLst>
              <a:ext uri="{FF2B5EF4-FFF2-40B4-BE49-F238E27FC236}">
                <a16:creationId xmlns:a16="http://schemas.microsoft.com/office/drawing/2014/main" id="{676BD62F-44B7-815C-4552-F7E5CE292F06}"/>
              </a:ext>
            </a:extLst>
          </p:cNvPr>
          <p:cNvSpPr/>
          <p:nvPr userDrawn="1"/>
        </p:nvSpPr>
        <p:spPr>
          <a:xfrm rot="10800000">
            <a:off x="-1044625" y="0"/>
            <a:ext cx="2016224" cy="1898528"/>
          </a:xfrm>
          <a:prstGeom prst="chord">
            <a:avLst>
              <a:gd name="adj1" fmla="val 5549797"/>
              <a:gd name="adj2" fmla="val 1605648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Chord 10">
            <a:extLst>
              <a:ext uri="{FF2B5EF4-FFF2-40B4-BE49-F238E27FC236}">
                <a16:creationId xmlns:a16="http://schemas.microsoft.com/office/drawing/2014/main" id="{58825FD9-E8FF-8CF5-7AEB-CDC55C5AEB7D}"/>
              </a:ext>
            </a:extLst>
          </p:cNvPr>
          <p:cNvSpPr/>
          <p:nvPr userDrawn="1"/>
        </p:nvSpPr>
        <p:spPr>
          <a:xfrm>
            <a:off x="8172400" y="4150519"/>
            <a:ext cx="2016224" cy="1898528"/>
          </a:xfrm>
          <a:prstGeom prst="chord">
            <a:avLst>
              <a:gd name="adj1" fmla="val 5549797"/>
              <a:gd name="adj2" fmla="val 1605648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410007BC-881E-5841-ABAE-093A1CB501A3}"/>
              </a:ext>
            </a:extLst>
          </p:cNvPr>
          <p:cNvSpPr/>
          <p:nvPr userDrawn="1"/>
        </p:nvSpPr>
        <p:spPr>
          <a:xfrm>
            <a:off x="0" y="6211669"/>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Slide Number Placeholder 2">
            <a:extLst>
              <a:ext uri="{FF2B5EF4-FFF2-40B4-BE49-F238E27FC236}">
                <a16:creationId xmlns:a16="http://schemas.microsoft.com/office/drawing/2014/main" id="{5F69CE46-BE96-62CA-D0A4-4CE1EFB2E419}"/>
              </a:ext>
            </a:extLst>
          </p:cNvPr>
          <p:cNvSpPr txBox="1">
            <a:spLocks/>
          </p:cNvSpPr>
          <p:nvPr userDrawn="1"/>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27D4DA-CA93-4100-9923-91CA0C97AC6D}" type="slidenum">
              <a:rPr lang="en-GB" smtClean="0"/>
              <a:pPr/>
              <a:t>‹#›</a:t>
            </a:fld>
            <a:endParaRPr lang="en-GB"/>
          </a:p>
        </p:txBody>
      </p:sp>
      <p:sp>
        <p:nvSpPr>
          <p:cNvPr id="14" name="Footer Placeholder 7">
            <a:extLst>
              <a:ext uri="{FF2B5EF4-FFF2-40B4-BE49-F238E27FC236}">
                <a16:creationId xmlns:a16="http://schemas.microsoft.com/office/drawing/2014/main" id="{4785ED6D-DA77-9973-0D4A-23C720660FAD}"/>
              </a:ext>
            </a:extLst>
          </p:cNvPr>
          <p:cNvSpPr txBox="1">
            <a:spLocks/>
          </p:cNvSpPr>
          <p:nvPr userDrawn="1"/>
        </p:nvSpPr>
        <p:spPr>
          <a:xfrm>
            <a:off x="0" y="6356350"/>
            <a:ext cx="914399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solidFill>
                  <a:schemeClr val="bg1">
                    <a:lumMod val="95000"/>
                  </a:schemeClr>
                </a:solidFill>
              </a:rPr>
              <a:t>©The Japan Society</a:t>
            </a:r>
            <a:endParaRPr lang="en-GB" dirty="0">
              <a:solidFill>
                <a:schemeClr val="bg1">
                  <a:lumMod val="95000"/>
                </a:schemeClr>
              </a:solidFill>
            </a:endParaRPr>
          </a:p>
        </p:txBody>
      </p:sp>
      <p:pic>
        <p:nvPicPr>
          <p:cNvPr id="15" name="Picture 14">
            <a:extLst>
              <a:ext uri="{FF2B5EF4-FFF2-40B4-BE49-F238E27FC236}">
                <a16:creationId xmlns:a16="http://schemas.microsoft.com/office/drawing/2014/main" id="{6DEEB63B-9D8B-BA32-0779-B694FEB7AC29}"/>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8610415" y="6247447"/>
            <a:ext cx="503896" cy="574774"/>
          </a:xfrm>
          <a:prstGeom prst="rect">
            <a:avLst/>
          </a:prstGeom>
        </p:spPr>
      </p:pic>
    </p:spTree>
    <p:extLst>
      <p:ext uri="{BB962C8B-B14F-4D97-AF65-F5344CB8AC3E}">
        <p14:creationId xmlns:p14="http://schemas.microsoft.com/office/powerpoint/2010/main" val="2799221740"/>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407953A-87A9-4662-A26A-87700B819D78}" type="datetime1">
              <a:rPr lang="en-GB" smtClean="0"/>
              <a:t>19/05/2025</a:t>
            </a:fld>
            <a:endParaRPr lang="en-GB"/>
          </a:p>
        </p:txBody>
      </p:sp>
      <p:sp>
        <p:nvSpPr>
          <p:cNvPr id="4" name="Footer Placeholder 3"/>
          <p:cNvSpPr>
            <a:spLocks noGrp="1"/>
          </p:cNvSpPr>
          <p:nvPr>
            <p:ph type="ftr" sz="quarter" idx="11"/>
          </p:nvPr>
        </p:nvSpPr>
        <p:spPr/>
        <p:txBody>
          <a:bodyPr/>
          <a:lstStyle/>
          <a:p>
            <a:r>
              <a:rPr lang="en-GB"/>
              <a:t>©Author in collaboration with The Japan Society</a:t>
            </a:r>
          </a:p>
        </p:txBody>
      </p:sp>
      <p:sp>
        <p:nvSpPr>
          <p:cNvPr id="5" name="Slide Number Placeholder 4"/>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349879390"/>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D0B6E6-2075-4206-9DB9-C66C1CEE853F}" type="datetime1">
              <a:rPr lang="en-GB" smtClean="0"/>
              <a:t>19/05/2025</a:t>
            </a:fld>
            <a:endParaRPr lang="en-GB"/>
          </a:p>
        </p:txBody>
      </p:sp>
      <p:sp>
        <p:nvSpPr>
          <p:cNvPr id="3" name="Footer Placeholder 2"/>
          <p:cNvSpPr>
            <a:spLocks noGrp="1"/>
          </p:cNvSpPr>
          <p:nvPr>
            <p:ph type="ftr" sz="quarter" idx="11"/>
          </p:nvPr>
        </p:nvSpPr>
        <p:spPr/>
        <p:txBody>
          <a:bodyPr/>
          <a:lstStyle/>
          <a:p>
            <a:r>
              <a:rPr lang="en-GB"/>
              <a:t>©Author in collaboration with The Japan Society</a:t>
            </a:r>
          </a:p>
        </p:txBody>
      </p:sp>
      <p:sp>
        <p:nvSpPr>
          <p:cNvPr id="4" name="Slide Number Placeholder 3"/>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4057284327"/>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1F4AD8-CFF9-46C3-903E-9E7C140D6E90}" type="datetime1">
              <a:rPr lang="en-GB" smtClean="0"/>
              <a:t>19/05/2025</a:t>
            </a:fld>
            <a:endParaRPr lang="en-GB"/>
          </a:p>
        </p:txBody>
      </p:sp>
      <p:sp>
        <p:nvSpPr>
          <p:cNvPr id="6" name="Footer Placeholder 5"/>
          <p:cNvSpPr>
            <a:spLocks noGrp="1"/>
          </p:cNvSpPr>
          <p:nvPr>
            <p:ph type="ftr" sz="quarter" idx="11"/>
          </p:nvPr>
        </p:nvSpPr>
        <p:spPr/>
        <p:txBody>
          <a:bodyPr/>
          <a:lstStyle/>
          <a:p>
            <a:r>
              <a:rPr lang="en-GB"/>
              <a:t>©Author in collaboration with The Japan Society</a:t>
            </a:r>
          </a:p>
        </p:txBody>
      </p:sp>
      <p:sp>
        <p:nvSpPr>
          <p:cNvPr id="7" name="Slide Number Placeholder 6"/>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246275689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C50BFC-D795-464A-B662-F2841F9B2316}" type="datetime1">
              <a:rPr lang="en-GB" smtClean="0"/>
              <a:t>19/05/2025</a:t>
            </a:fld>
            <a:endParaRPr lang="en-GB"/>
          </a:p>
        </p:txBody>
      </p:sp>
      <p:sp>
        <p:nvSpPr>
          <p:cNvPr id="6" name="Footer Placeholder 5"/>
          <p:cNvSpPr>
            <a:spLocks noGrp="1"/>
          </p:cNvSpPr>
          <p:nvPr>
            <p:ph type="ftr" sz="quarter" idx="11"/>
          </p:nvPr>
        </p:nvSpPr>
        <p:spPr/>
        <p:txBody>
          <a:bodyPr/>
          <a:lstStyle/>
          <a:p>
            <a:r>
              <a:rPr lang="en-GB"/>
              <a:t>©Author in collaboration with The Japan Society</a:t>
            </a:r>
          </a:p>
        </p:txBody>
      </p:sp>
      <p:sp>
        <p:nvSpPr>
          <p:cNvPr id="7" name="Slide Number Placeholder 6"/>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2797044376"/>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55C668-4A9E-489F-A366-D484D38103FB}" type="datetime1">
              <a:rPr lang="en-GB" smtClean="0"/>
              <a:t>19/05/2025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©Author in collaboration with The Japan Society</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27D4DA-CA93-4100-9923-91CA0C97AC6D}" type="slidenum">
              <a:rPr lang="en-GB" smtClean="0"/>
              <a:t>‹#›</a:t>
            </a:fld>
            <a:endParaRPr lang="en-GB"/>
          </a:p>
        </p:txBody>
      </p:sp>
    </p:spTree>
    <p:extLst>
      <p:ext uri="{BB962C8B-B14F-4D97-AF65-F5344CB8AC3E}">
        <p14:creationId xmlns:p14="http://schemas.microsoft.com/office/powerpoint/2010/main" val="33351668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unsplash.com/s/photos/fuji?utm_source=unsplash&amp;utm_medium=referral&amp;utm_content=creditCopyText" TargetMode="External"/><Relationship Id="rId3" Type="http://schemas.openxmlformats.org/officeDocument/2006/relationships/image" Target="../media/image2.jpeg"/><Relationship Id="rId7" Type="http://schemas.openxmlformats.org/officeDocument/2006/relationships/hyperlink" Target="https://unsplash.com/@malcoo?utm_source=unsplash&amp;utm_medium=referral&amp;utm_content=creditCopyText"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hyperlink" Target="https://unsplash.com/@akiradeng?utm_source=unsplash&amp;utm_medium=referral&amp;utm_content=creditCopyText" TargetMode="External"/><Relationship Id="rId5" Type="http://schemas.openxmlformats.org/officeDocument/2006/relationships/hyperlink" Target="https://unsplash.com/@bantersnaps?utm_source=unsplash&amp;utm_medium=referral&amp;utm_content=creditCopyText" TargetMode="External"/><Relationship Id="rId4" Type="http://schemas.openxmlformats.org/officeDocument/2006/relationships/image" Target="../media/image3.jpeg"/><Relationship Id="rId9"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7.jpeg"/><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hyperlink" Target="https://commons.wikimedia.org/wiki/File:Beppu_hell_01.JPG" TargetMode="External"/><Relationship Id="rId4" Type="http://schemas.openxmlformats.org/officeDocument/2006/relationships/image" Target="../media/image28.jpg"/></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5.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395536" y="188640"/>
            <a:ext cx="8927461" cy="5760640"/>
            <a:chOff x="3495738" y="314830"/>
            <a:chExt cx="5594524" cy="2984049"/>
          </a:xfrm>
        </p:grpSpPr>
        <p:pic>
          <p:nvPicPr>
            <p:cNvPr id="17" name="Picture 1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495738" y="314830"/>
              <a:ext cx="5324734" cy="2984049"/>
            </a:xfrm>
            <a:prstGeom prst="rect">
              <a:avLst/>
            </a:prstGeom>
          </p:spPr>
        </p:pic>
        <p:sp>
          <p:nvSpPr>
            <p:cNvPr id="18" name="TextBox 17"/>
            <p:cNvSpPr txBox="1"/>
            <p:nvPr/>
          </p:nvSpPr>
          <p:spPr>
            <a:xfrm>
              <a:off x="8370182" y="3166126"/>
              <a:ext cx="720080" cy="119572"/>
            </a:xfrm>
            <a:prstGeom prst="rect">
              <a:avLst/>
            </a:prstGeom>
            <a:noFill/>
          </p:spPr>
          <p:txBody>
            <a:bodyPr wrap="square" rtlCol="0">
              <a:spAutoFit/>
            </a:bodyPr>
            <a:lstStyle/>
            <a:p>
              <a:r>
                <a:rPr lang="en-GB" sz="900" dirty="0"/>
                <a:t>Akira Deng</a:t>
              </a:r>
            </a:p>
          </p:txBody>
        </p:sp>
      </p:grpSp>
      <p:grpSp>
        <p:nvGrpSpPr>
          <p:cNvPr id="12" name="Group 11"/>
          <p:cNvGrpSpPr/>
          <p:nvPr/>
        </p:nvGrpSpPr>
        <p:grpSpPr>
          <a:xfrm>
            <a:off x="2367446" y="195067"/>
            <a:ext cx="4872768" cy="5734441"/>
            <a:chOff x="380331" y="1646684"/>
            <a:chExt cx="3183285" cy="4320000"/>
          </a:xfrm>
        </p:grpSpPr>
        <p:pic>
          <p:nvPicPr>
            <p:cNvPr id="3" name="Picture 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80331" y="1646684"/>
              <a:ext cx="2880383" cy="4320000"/>
            </a:xfrm>
            <a:prstGeom prst="rect">
              <a:avLst/>
            </a:prstGeom>
          </p:spPr>
        </p:pic>
        <p:sp>
          <p:nvSpPr>
            <p:cNvPr id="7" name="Rectangle 6"/>
            <p:cNvSpPr/>
            <p:nvPr/>
          </p:nvSpPr>
          <p:spPr>
            <a:xfrm>
              <a:off x="2714311" y="5802373"/>
              <a:ext cx="849305" cy="162303"/>
            </a:xfrm>
            <a:prstGeom prst="rect">
              <a:avLst/>
            </a:prstGeom>
          </p:spPr>
          <p:txBody>
            <a:bodyPr wrap="square">
              <a:spAutoFit/>
            </a:bodyPr>
            <a:lstStyle/>
            <a:p>
              <a:r>
                <a:rPr lang="en-GB" sz="800" dirty="0" err="1">
                  <a:solidFill>
                    <a:schemeClr val="bg1">
                      <a:lumMod val="95000"/>
                    </a:schemeClr>
                  </a:solidFill>
                </a:rPr>
                <a:t>bantersnaps</a:t>
              </a:r>
              <a:endParaRPr lang="en-GB" sz="800" dirty="0">
                <a:solidFill>
                  <a:schemeClr val="bg1">
                    <a:lumMod val="95000"/>
                  </a:schemeClr>
                </a:solidFill>
              </a:endParaRPr>
            </a:p>
          </p:txBody>
        </p:sp>
      </p:grpSp>
      <p:sp>
        <p:nvSpPr>
          <p:cNvPr id="15" name="Rectangle 14"/>
          <p:cNvSpPr/>
          <p:nvPr/>
        </p:nvSpPr>
        <p:spPr>
          <a:xfrm>
            <a:off x="0" y="6211669"/>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photos by </a:t>
            </a:r>
            <a:r>
              <a:rPr lang="en-GB" sz="1200" dirty="0" err="1">
                <a:hlinkClick r:id="rId5"/>
              </a:rPr>
              <a:t>bantersnaps</a:t>
            </a:r>
            <a:r>
              <a:rPr lang="en-GB" sz="1200" dirty="0"/>
              <a:t>, </a:t>
            </a:r>
            <a:r>
              <a:rPr lang="en-GB" sz="1200" dirty="0">
                <a:hlinkClick r:id="rId6"/>
              </a:rPr>
              <a:t>Akira Deng</a:t>
            </a:r>
            <a:r>
              <a:rPr lang="en-GB" sz="1200" dirty="0"/>
              <a:t>, and </a:t>
            </a:r>
            <a:r>
              <a:rPr lang="en-GB" sz="1200" dirty="0" err="1">
                <a:hlinkClick r:id="rId7"/>
              </a:rPr>
              <a:t>Tomáš</a:t>
            </a:r>
            <a:r>
              <a:rPr lang="en-GB" sz="1200" dirty="0">
                <a:hlinkClick r:id="rId7"/>
              </a:rPr>
              <a:t> </a:t>
            </a:r>
            <a:r>
              <a:rPr lang="en-GB" sz="1200" dirty="0" err="1">
                <a:hlinkClick r:id="rId7"/>
              </a:rPr>
              <a:t>Malík</a:t>
            </a:r>
            <a:r>
              <a:rPr lang="en-GB" sz="1200" dirty="0"/>
              <a:t> on </a:t>
            </a:r>
            <a:r>
              <a:rPr lang="en-GB" sz="1200" dirty="0" err="1">
                <a:hlinkClick r:id="rId8"/>
              </a:rPr>
              <a:t>Unsplash</a:t>
            </a:r>
            <a:r>
              <a:rPr lang="en-GB" sz="1200" dirty="0"/>
              <a:t> </a:t>
            </a:r>
          </a:p>
        </p:txBody>
      </p:sp>
      <p:sp>
        <p:nvSpPr>
          <p:cNvPr id="11" name="TextBox 10">
            <a:extLst>
              <a:ext uri="{FF2B5EF4-FFF2-40B4-BE49-F238E27FC236}">
                <a16:creationId xmlns:a16="http://schemas.microsoft.com/office/drawing/2014/main" id="{E3175F09-BD68-4448-80B6-8581EAEFC01C}"/>
              </a:ext>
            </a:extLst>
          </p:cNvPr>
          <p:cNvSpPr txBox="1"/>
          <p:nvPr/>
        </p:nvSpPr>
        <p:spPr>
          <a:xfrm>
            <a:off x="826391" y="2288479"/>
            <a:ext cx="7491217" cy="1323439"/>
          </a:xfrm>
          <a:prstGeom prst="rect">
            <a:avLst/>
          </a:prstGeom>
          <a:noFill/>
        </p:spPr>
        <p:txBody>
          <a:bodyPr wrap="square" rtlCol="0">
            <a:spAutoFit/>
          </a:bodyPr>
          <a:lstStyle/>
          <a:p>
            <a:pPr algn="ctr"/>
            <a:r>
              <a:rPr lang="en-GB" sz="4000" dirty="0">
                <a:latin typeface="Kristen ITC" panose="03050502040202030202" pitchFamily="66" charset="0"/>
                <a:ea typeface="Kozuka Gothic Pro B" pitchFamily="34" charset="-128"/>
              </a:rPr>
              <a:t>What country are we going to be learning about?</a:t>
            </a:r>
          </a:p>
        </p:txBody>
      </p:sp>
      <p:grpSp>
        <p:nvGrpSpPr>
          <p:cNvPr id="22" name="Group 21"/>
          <p:cNvGrpSpPr/>
          <p:nvPr/>
        </p:nvGrpSpPr>
        <p:grpSpPr>
          <a:xfrm>
            <a:off x="395536" y="1063349"/>
            <a:ext cx="8927462" cy="4367265"/>
            <a:chOff x="3516775" y="3467565"/>
            <a:chExt cx="5573594" cy="2432991"/>
          </a:xfrm>
        </p:grpSpPr>
        <p:pic>
          <p:nvPicPr>
            <p:cNvPr id="20" name="Picture 19"/>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3516775" y="3467565"/>
              <a:ext cx="5304813" cy="2362200"/>
            </a:xfrm>
            <a:prstGeom prst="rect">
              <a:avLst/>
            </a:prstGeom>
          </p:spPr>
        </p:pic>
        <p:sp>
          <p:nvSpPr>
            <p:cNvPr id="21" name="TextBox 20"/>
            <p:cNvSpPr txBox="1"/>
            <p:nvPr/>
          </p:nvSpPr>
          <p:spPr>
            <a:xfrm>
              <a:off x="8284414" y="5669724"/>
              <a:ext cx="805955" cy="230832"/>
            </a:xfrm>
            <a:prstGeom prst="rect">
              <a:avLst/>
            </a:prstGeom>
            <a:noFill/>
          </p:spPr>
          <p:txBody>
            <a:bodyPr wrap="square" rtlCol="0">
              <a:spAutoFit/>
            </a:bodyPr>
            <a:lstStyle/>
            <a:p>
              <a:r>
                <a:rPr lang="en-GB" sz="900" dirty="0" err="1">
                  <a:solidFill>
                    <a:schemeClr val="bg1"/>
                  </a:solidFill>
                </a:rPr>
                <a:t>Tomáš</a:t>
              </a:r>
              <a:r>
                <a:rPr lang="en-GB" sz="900" dirty="0">
                  <a:solidFill>
                    <a:schemeClr val="bg1"/>
                  </a:solidFill>
                </a:rPr>
                <a:t> </a:t>
              </a:r>
              <a:r>
                <a:rPr lang="en-GB" sz="900" dirty="0" err="1">
                  <a:solidFill>
                    <a:schemeClr val="bg1"/>
                  </a:solidFill>
                </a:rPr>
                <a:t>Malík</a:t>
              </a:r>
              <a:endParaRPr lang="en-GB" sz="900" dirty="0">
                <a:solidFill>
                  <a:schemeClr val="bg1"/>
                </a:solidFill>
              </a:endParaRPr>
            </a:p>
          </p:txBody>
        </p:sp>
      </p:grpSp>
      <p:sp>
        <p:nvSpPr>
          <p:cNvPr id="16" name="TextBox 15">
            <a:extLst>
              <a:ext uri="{FF2B5EF4-FFF2-40B4-BE49-F238E27FC236}">
                <a16:creationId xmlns:a16="http://schemas.microsoft.com/office/drawing/2014/main" id="{E641BE8F-A422-499C-A832-98E31929664F}"/>
              </a:ext>
            </a:extLst>
          </p:cNvPr>
          <p:cNvSpPr txBox="1"/>
          <p:nvPr/>
        </p:nvSpPr>
        <p:spPr>
          <a:xfrm>
            <a:off x="1287699" y="1942859"/>
            <a:ext cx="6752651" cy="2646878"/>
          </a:xfrm>
          <a:prstGeom prst="rect">
            <a:avLst/>
          </a:prstGeom>
          <a:solidFill>
            <a:srgbClr val="FFFFFF">
              <a:alpha val="54902"/>
            </a:srgbClr>
          </a:solidFill>
        </p:spPr>
        <p:txBody>
          <a:bodyPr wrap="square" lIns="91440" tIns="45720" rIns="91440" bIns="45720" rtlCol="0" anchor="t">
            <a:spAutoFit/>
          </a:bodyPr>
          <a:lstStyle/>
          <a:p>
            <a:pPr algn="ctr"/>
            <a:r>
              <a:rPr lang="en-GB" sz="16600" b="1" dirty="0">
                <a:solidFill>
                  <a:srgbClr val="FF0000"/>
                </a:solidFill>
                <a:latin typeface="Kozuka Gothic Pro B" panose="020B0800000000000000" pitchFamily="34" charset="-128"/>
                <a:ea typeface="Kozuka Gothic Pro B"/>
              </a:rPr>
              <a:t>Japan!</a:t>
            </a:r>
          </a:p>
        </p:txBody>
      </p:sp>
      <p:sp>
        <p:nvSpPr>
          <p:cNvPr id="2" name="Title 1">
            <a:extLst>
              <a:ext uri="{FF2B5EF4-FFF2-40B4-BE49-F238E27FC236}">
                <a16:creationId xmlns:a16="http://schemas.microsoft.com/office/drawing/2014/main" id="{D49CBCAC-BD65-1D86-C50A-5B3CFB17B7E7}"/>
              </a:ext>
            </a:extLst>
          </p:cNvPr>
          <p:cNvSpPr>
            <a:spLocks noGrp="1"/>
          </p:cNvSpPr>
          <p:nvPr>
            <p:ph type="title"/>
          </p:nvPr>
        </p:nvSpPr>
        <p:spPr/>
        <p:txBody>
          <a:bodyPr/>
          <a:lstStyle/>
          <a:p>
            <a:endParaRPr lang="en-GB"/>
          </a:p>
        </p:txBody>
      </p:sp>
    </p:spTree>
    <p:extLst>
      <p:ext uri="{BB962C8B-B14F-4D97-AF65-F5344CB8AC3E}">
        <p14:creationId xmlns:p14="http://schemas.microsoft.com/office/powerpoint/2010/main" val="24596855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19"/>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2"/>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22"/>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68480" y="2780928"/>
            <a:ext cx="3040024" cy="3342834"/>
          </a:xfrm>
          <a:prstGeom prst="rect">
            <a:avLst/>
          </a:prstGeom>
        </p:spPr>
      </p:pic>
      <p:sp>
        <p:nvSpPr>
          <p:cNvPr id="12" name="Oval 11"/>
          <p:cNvSpPr/>
          <p:nvPr/>
        </p:nvSpPr>
        <p:spPr>
          <a:xfrm rot="19793721">
            <a:off x="6843533" y="3772548"/>
            <a:ext cx="2063173" cy="9202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CA2C414B-9696-C1FA-5528-385E8D5EE548}"/>
              </a:ext>
            </a:extLst>
          </p:cNvPr>
          <p:cNvSpPr txBox="1"/>
          <p:nvPr/>
        </p:nvSpPr>
        <p:spPr>
          <a:xfrm>
            <a:off x="24926" y="278538"/>
            <a:ext cx="2153812" cy="584775"/>
          </a:xfrm>
          <a:prstGeom prst="rect">
            <a:avLst/>
          </a:prstGeom>
          <a:noFill/>
        </p:spPr>
        <p:txBody>
          <a:bodyPr wrap="square" rtlCol="0">
            <a:spAutoFit/>
          </a:bodyPr>
          <a:lstStyle/>
          <a:p>
            <a:pPr algn="ctr"/>
            <a:r>
              <a:rPr lang="en-GB" sz="3200" b="1" dirty="0">
                <a:solidFill>
                  <a:srgbClr val="FF0000"/>
                </a:solidFill>
                <a:latin typeface="Kristen ITC" panose="03050502040202030202" pitchFamily="66" charset="0"/>
                <a:ea typeface="Kozuka Gothic Pro B" pitchFamily="34" charset="-128"/>
              </a:rPr>
              <a:t>Honshu</a:t>
            </a:r>
            <a:endParaRPr lang="en-GB" sz="2800" b="1" dirty="0">
              <a:solidFill>
                <a:srgbClr val="FF0000"/>
              </a:solidFill>
              <a:latin typeface="Kristen ITC" panose="03050502040202030202" pitchFamily="66" charset="0"/>
              <a:ea typeface="Kozuka Gothic Pro B" pitchFamily="34" charset="-128"/>
            </a:endParaRPr>
          </a:p>
        </p:txBody>
      </p:sp>
      <p:pic>
        <p:nvPicPr>
          <p:cNvPr id="5" name="Picture 4">
            <a:extLst>
              <a:ext uri="{FF2B5EF4-FFF2-40B4-BE49-F238E27FC236}">
                <a16:creationId xmlns:a16="http://schemas.microsoft.com/office/drawing/2014/main" id="{CDCF6124-06BE-C895-0D31-48633ECC704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8351" y="1156712"/>
            <a:ext cx="6294849" cy="4198443"/>
          </a:xfrm>
          <a:prstGeom prst="rect">
            <a:avLst/>
          </a:prstGeom>
        </p:spPr>
      </p:pic>
      <p:pic>
        <p:nvPicPr>
          <p:cNvPr id="7" name="Picture 6">
            <a:extLst>
              <a:ext uri="{FF2B5EF4-FFF2-40B4-BE49-F238E27FC236}">
                <a16:creationId xmlns:a16="http://schemas.microsoft.com/office/drawing/2014/main" id="{68E1333B-3B3E-6ECF-A0F1-03A5EDB5344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8284" y="1154689"/>
            <a:ext cx="6300124" cy="4198443"/>
          </a:xfrm>
          <a:prstGeom prst="rect">
            <a:avLst/>
          </a:prstGeom>
        </p:spPr>
      </p:pic>
      <p:grpSp>
        <p:nvGrpSpPr>
          <p:cNvPr id="4" name="Group 3">
            <a:extLst>
              <a:ext uri="{FF2B5EF4-FFF2-40B4-BE49-F238E27FC236}">
                <a16:creationId xmlns:a16="http://schemas.microsoft.com/office/drawing/2014/main" id="{2B95F3E0-E351-0168-58BA-243695F05D4C}"/>
              </a:ext>
            </a:extLst>
          </p:cNvPr>
          <p:cNvGrpSpPr/>
          <p:nvPr/>
        </p:nvGrpSpPr>
        <p:grpSpPr>
          <a:xfrm>
            <a:off x="145663" y="1145990"/>
            <a:ext cx="6808138" cy="4232542"/>
            <a:chOff x="179512" y="1140674"/>
            <a:chExt cx="6808138" cy="4232542"/>
          </a:xfrm>
        </p:grpSpPr>
        <p:pic>
          <p:nvPicPr>
            <p:cNvPr id="9" name="Picture 8">
              <a:extLst>
                <a:ext uri="{FF2B5EF4-FFF2-40B4-BE49-F238E27FC236}">
                  <a16:creationId xmlns:a16="http://schemas.microsoft.com/office/drawing/2014/main" id="{85223684-A769-2D31-CDC7-2A5C6741BF8C}"/>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79512" y="1140674"/>
              <a:ext cx="6498826" cy="4232542"/>
            </a:xfrm>
            <a:prstGeom prst="rect">
              <a:avLst/>
            </a:prstGeom>
          </p:spPr>
        </p:pic>
        <p:sp>
          <p:nvSpPr>
            <p:cNvPr id="3" name="TextBox 2">
              <a:extLst>
                <a:ext uri="{FF2B5EF4-FFF2-40B4-BE49-F238E27FC236}">
                  <a16:creationId xmlns:a16="http://schemas.microsoft.com/office/drawing/2014/main" id="{38A6B6F8-F68E-0C18-1549-0DCDCA642BA7}"/>
                </a:ext>
              </a:extLst>
            </p:cNvPr>
            <p:cNvSpPr txBox="1"/>
            <p:nvPr/>
          </p:nvSpPr>
          <p:spPr>
            <a:xfrm>
              <a:off x="5974001" y="5140361"/>
              <a:ext cx="1013649" cy="230832"/>
            </a:xfrm>
            <a:prstGeom prst="rect">
              <a:avLst/>
            </a:prstGeom>
            <a:noFill/>
          </p:spPr>
          <p:txBody>
            <a:bodyPr wrap="square" rtlCol="0">
              <a:spAutoFit/>
            </a:bodyPr>
            <a:lstStyle/>
            <a:p>
              <a:r>
                <a:rPr lang="en-GB" sz="900" dirty="0">
                  <a:solidFill>
                    <a:schemeClr val="bg1"/>
                  </a:solidFill>
                </a:rPr>
                <a:t>© JNTO</a:t>
              </a:r>
            </a:p>
          </p:txBody>
        </p:sp>
      </p:grpSp>
      <p:grpSp>
        <p:nvGrpSpPr>
          <p:cNvPr id="13" name="Group 12">
            <a:extLst>
              <a:ext uri="{FF2B5EF4-FFF2-40B4-BE49-F238E27FC236}">
                <a16:creationId xmlns:a16="http://schemas.microsoft.com/office/drawing/2014/main" id="{EF43EEEB-1E4C-BD03-57DA-F5F9027022D3}"/>
              </a:ext>
            </a:extLst>
          </p:cNvPr>
          <p:cNvGrpSpPr/>
          <p:nvPr/>
        </p:nvGrpSpPr>
        <p:grpSpPr>
          <a:xfrm>
            <a:off x="145663" y="1145990"/>
            <a:ext cx="7632848" cy="4326854"/>
            <a:chOff x="1159406" y="1157583"/>
            <a:chExt cx="7297405" cy="4233600"/>
          </a:xfrm>
        </p:grpSpPr>
        <p:pic>
          <p:nvPicPr>
            <p:cNvPr id="8" name="Picture 7" descr="A train on the railway tracks&#10;&#10;Description automatically generated with medium confidence">
              <a:extLst>
                <a:ext uri="{FF2B5EF4-FFF2-40B4-BE49-F238E27FC236}">
                  <a16:creationId xmlns:a16="http://schemas.microsoft.com/office/drawing/2014/main" id="{FC3B0040-0816-10F8-87EB-80BDEDAB11FD}"/>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159406" y="1157583"/>
              <a:ext cx="6300124" cy="4233600"/>
            </a:xfrm>
            <a:prstGeom prst="rect">
              <a:avLst/>
            </a:prstGeom>
          </p:spPr>
        </p:pic>
        <p:sp>
          <p:nvSpPr>
            <p:cNvPr id="10" name="TextBox 9">
              <a:extLst>
                <a:ext uri="{FF2B5EF4-FFF2-40B4-BE49-F238E27FC236}">
                  <a16:creationId xmlns:a16="http://schemas.microsoft.com/office/drawing/2014/main" id="{90DF5F35-11CF-8D3B-B3B1-0FBCA19B6255}"/>
                </a:ext>
              </a:extLst>
            </p:cNvPr>
            <p:cNvSpPr txBox="1"/>
            <p:nvPr/>
          </p:nvSpPr>
          <p:spPr>
            <a:xfrm>
              <a:off x="6217339" y="5142110"/>
              <a:ext cx="2239472" cy="225857"/>
            </a:xfrm>
            <a:prstGeom prst="rect">
              <a:avLst/>
            </a:prstGeom>
            <a:noFill/>
          </p:spPr>
          <p:txBody>
            <a:bodyPr wrap="square" rtlCol="0">
              <a:spAutoFit/>
            </a:bodyPr>
            <a:lstStyle/>
            <a:p>
              <a:r>
                <a:rPr lang="en-GB" sz="900" dirty="0">
                  <a:solidFill>
                    <a:schemeClr val="bg1"/>
                  </a:solidFill>
                </a:rPr>
                <a:t>Pelican CC BY SA 2.0</a:t>
              </a:r>
            </a:p>
          </p:txBody>
        </p:sp>
      </p:grpSp>
    </p:spTree>
    <p:extLst>
      <p:ext uri="{BB962C8B-B14F-4D97-AF65-F5344CB8AC3E}">
        <p14:creationId xmlns:p14="http://schemas.microsoft.com/office/powerpoint/2010/main" val="36636241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03976" y="2780928"/>
            <a:ext cx="3040024" cy="3342834"/>
          </a:xfrm>
          <a:prstGeom prst="rect">
            <a:avLst/>
          </a:prstGeom>
        </p:spPr>
      </p:pic>
      <p:sp>
        <p:nvSpPr>
          <p:cNvPr id="12" name="Oval 11"/>
          <p:cNvSpPr/>
          <p:nvPr/>
        </p:nvSpPr>
        <p:spPr>
          <a:xfrm>
            <a:off x="7146259" y="4682242"/>
            <a:ext cx="614620" cy="29524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CA2C414B-9696-C1FA-5528-385E8D5EE548}"/>
              </a:ext>
            </a:extLst>
          </p:cNvPr>
          <p:cNvSpPr txBox="1"/>
          <p:nvPr/>
        </p:nvSpPr>
        <p:spPr>
          <a:xfrm>
            <a:off x="179512" y="339050"/>
            <a:ext cx="2153812" cy="584775"/>
          </a:xfrm>
          <a:prstGeom prst="rect">
            <a:avLst/>
          </a:prstGeom>
          <a:noFill/>
        </p:spPr>
        <p:txBody>
          <a:bodyPr wrap="square" rtlCol="0">
            <a:spAutoFit/>
          </a:bodyPr>
          <a:lstStyle/>
          <a:p>
            <a:pPr algn="ctr"/>
            <a:r>
              <a:rPr lang="en-GB" sz="3200" b="1" dirty="0">
                <a:solidFill>
                  <a:srgbClr val="FF0000"/>
                </a:solidFill>
                <a:latin typeface="Kristen ITC" panose="03050502040202030202" pitchFamily="66" charset="0"/>
                <a:ea typeface="Kozuka Gothic Pro B" pitchFamily="34" charset="-128"/>
              </a:rPr>
              <a:t>Shikoku</a:t>
            </a:r>
          </a:p>
        </p:txBody>
      </p:sp>
      <p:grpSp>
        <p:nvGrpSpPr>
          <p:cNvPr id="10" name="Group 9">
            <a:extLst>
              <a:ext uri="{FF2B5EF4-FFF2-40B4-BE49-F238E27FC236}">
                <a16:creationId xmlns:a16="http://schemas.microsoft.com/office/drawing/2014/main" id="{2FE4443B-3C54-C65B-A405-635A0BE9440E}"/>
              </a:ext>
            </a:extLst>
          </p:cNvPr>
          <p:cNvGrpSpPr/>
          <p:nvPr/>
        </p:nvGrpSpPr>
        <p:grpSpPr>
          <a:xfrm>
            <a:off x="366976" y="1257269"/>
            <a:ext cx="6268393" cy="4213915"/>
            <a:chOff x="-756592" y="1166049"/>
            <a:chExt cx="6268393" cy="4213915"/>
          </a:xfrm>
        </p:grpSpPr>
        <p:pic>
          <p:nvPicPr>
            <p:cNvPr id="8" name="Picture 7" descr="A body of water with land around it and a city in the distance&#10;&#10;Description automatically generated with low confidence">
              <a:extLst>
                <a:ext uri="{FF2B5EF4-FFF2-40B4-BE49-F238E27FC236}">
                  <a16:creationId xmlns:a16="http://schemas.microsoft.com/office/drawing/2014/main" id="{D09F1CAC-BAAD-6D36-305F-B3DC4222E68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56592" y="1166049"/>
              <a:ext cx="6041796" cy="3960000"/>
            </a:xfrm>
            <a:prstGeom prst="rect">
              <a:avLst/>
            </a:prstGeom>
          </p:spPr>
        </p:pic>
        <p:sp>
          <p:nvSpPr>
            <p:cNvPr id="9" name="TextBox 8">
              <a:extLst>
                <a:ext uri="{FF2B5EF4-FFF2-40B4-BE49-F238E27FC236}">
                  <a16:creationId xmlns:a16="http://schemas.microsoft.com/office/drawing/2014/main" id="{BA3D1D61-A850-F83C-370A-B713010B97EB}"/>
                </a:ext>
              </a:extLst>
            </p:cNvPr>
            <p:cNvSpPr txBox="1"/>
            <p:nvPr/>
          </p:nvSpPr>
          <p:spPr>
            <a:xfrm>
              <a:off x="4096504" y="4872133"/>
              <a:ext cx="1415297" cy="507831"/>
            </a:xfrm>
            <a:prstGeom prst="rect">
              <a:avLst/>
            </a:prstGeom>
            <a:noFill/>
          </p:spPr>
          <p:txBody>
            <a:bodyPr wrap="square" rtlCol="0">
              <a:spAutoFit/>
            </a:bodyPr>
            <a:lstStyle/>
            <a:p>
              <a:r>
                <a:rPr lang="en-GB" sz="900" b="0" i="0" u="none" strike="noStrike" dirty="0" err="1">
                  <a:solidFill>
                    <a:schemeClr val="bg1"/>
                  </a:solidFill>
                  <a:effectLst/>
                  <a:latin typeface="+mj-lt"/>
                </a:rPr>
                <a:t>Nagono</a:t>
              </a:r>
              <a:r>
                <a:rPr lang="en-GB" sz="900" b="0" i="0" u="none" strike="noStrike" dirty="0">
                  <a:solidFill>
                    <a:schemeClr val="bg1"/>
                  </a:solidFill>
                  <a:effectLst/>
                  <a:latin typeface="+mj-lt"/>
                </a:rPr>
                <a:t>, CC BY SA 3.0</a:t>
              </a:r>
              <a:br>
                <a:rPr lang="en-GB" dirty="0">
                  <a:latin typeface="+mj-lt"/>
                </a:rPr>
              </a:br>
              <a:endParaRPr lang="en-GB" dirty="0">
                <a:latin typeface="+mj-lt"/>
              </a:endParaRPr>
            </a:p>
          </p:txBody>
        </p:sp>
      </p:grpSp>
      <p:grpSp>
        <p:nvGrpSpPr>
          <p:cNvPr id="6" name="Group 5">
            <a:extLst>
              <a:ext uri="{FF2B5EF4-FFF2-40B4-BE49-F238E27FC236}">
                <a16:creationId xmlns:a16="http://schemas.microsoft.com/office/drawing/2014/main" id="{F82B15D0-14E8-5761-53E1-3ED78254262E}"/>
              </a:ext>
            </a:extLst>
          </p:cNvPr>
          <p:cNvGrpSpPr/>
          <p:nvPr/>
        </p:nvGrpSpPr>
        <p:grpSpPr>
          <a:xfrm>
            <a:off x="368260" y="1187437"/>
            <a:ext cx="7236804" cy="4029831"/>
            <a:chOff x="5724128" y="416358"/>
            <a:chExt cx="7236804" cy="4029831"/>
          </a:xfrm>
        </p:grpSpPr>
        <p:pic>
          <p:nvPicPr>
            <p:cNvPr id="4" name="Picture 3" descr="A person walking up a flight of stairs in a forest&#10;&#10;Description automatically generated with medium confidence">
              <a:extLst>
                <a:ext uri="{FF2B5EF4-FFF2-40B4-BE49-F238E27FC236}">
                  <a16:creationId xmlns:a16="http://schemas.microsoft.com/office/drawing/2014/main" id="{545C4187-12DD-4013-9C97-3977A3BD13E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724128" y="416358"/>
              <a:ext cx="6041796" cy="4029831"/>
            </a:xfrm>
            <a:prstGeom prst="rect">
              <a:avLst/>
            </a:prstGeom>
          </p:spPr>
        </p:pic>
        <p:sp>
          <p:nvSpPr>
            <p:cNvPr id="5" name="TextBox 4">
              <a:extLst>
                <a:ext uri="{FF2B5EF4-FFF2-40B4-BE49-F238E27FC236}">
                  <a16:creationId xmlns:a16="http://schemas.microsoft.com/office/drawing/2014/main" id="{ED7050AA-F203-EA05-A246-A065E98E8A7E}"/>
                </a:ext>
              </a:extLst>
            </p:cNvPr>
            <p:cNvSpPr txBox="1"/>
            <p:nvPr/>
          </p:nvSpPr>
          <p:spPr>
            <a:xfrm>
              <a:off x="10557016" y="4215357"/>
              <a:ext cx="2403916" cy="230832"/>
            </a:xfrm>
            <a:prstGeom prst="rect">
              <a:avLst/>
            </a:prstGeom>
            <a:noFill/>
          </p:spPr>
          <p:txBody>
            <a:bodyPr wrap="square" rtlCol="0">
              <a:spAutoFit/>
            </a:bodyPr>
            <a:lstStyle/>
            <a:p>
              <a:r>
                <a:rPr lang="en-GB" sz="900" dirty="0">
                  <a:solidFill>
                    <a:schemeClr val="bg1"/>
                  </a:solidFill>
                  <a:latin typeface="+mj-lt"/>
                </a:rPr>
                <a:t>Raita </a:t>
              </a:r>
              <a:r>
                <a:rPr lang="en-GB" sz="900" dirty="0" err="1">
                  <a:solidFill>
                    <a:schemeClr val="bg1"/>
                  </a:solidFill>
                  <a:latin typeface="+mj-lt"/>
                </a:rPr>
                <a:t>Futo</a:t>
              </a:r>
              <a:r>
                <a:rPr lang="en-GB" sz="900" dirty="0">
                  <a:solidFill>
                    <a:schemeClr val="bg1"/>
                  </a:solidFill>
                  <a:latin typeface="+mj-lt"/>
                </a:rPr>
                <a:t>, </a:t>
              </a:r>
              <a:r>
                <a:rPr lang="en-GB" sz="900" b="0" i="0" u="none" strike="noStrike" dirty="0">
                  <a:solidFill>
                    <a:schemeClr val="bg1"/>
                  </a:solidFill>
                  <a:effectLst/>
                  <a:latin typeface="+mj-lt"/>
                </a:rPr>
                <a:t>CC BY 2.0</a:t>
              </a:r>
              <a:r>
                <a:rPr lang="en-GB" sz="900" b="0" i="0" dirty="0">
                  <a:solidFill>
                    <a:schemeClr val="bg1"/>
                  </a:solidFill>
                  <a:effectLst/>
                  <a:latin typeface="+mj-lt"/>
                </a:rPr>
                <a:t> </a:t>
              </a:r>
              <a:endParaRPr lang="en-GB" sz="900" dirty="0">
                <a:solidFill>
                  <a:schemeClr val="bg1"/>
                </a:solidFill>
                <a:latin typeface="+mj-lt"/>
              </a:endParaRPr>
            </a:p>
          </p:txBody>
        </p:sp>
      </p:grpSp>
    </p:spTree>
    <p:extLst>
      <p:ext uri="{BB962C8B-B14F-4D97-AF65-F5344CB8AC3E}">
        <p14:creationId xmlns:p14="http://schemas.microsoft.com/office/powerpoint/2010/main" val="18350308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68480" y="2780928"/>
            <a:ext cx="3040024" cy="3342834"/>
          </a:xfrm>
          <a:prstGeom prst="rect">
            <a:avLst/>
          </a:prstGeom>
        </p:spPr>
      </p:pic>
      <p:grpSp>
        <p:nvGrpSpPr>
          <p:cNvPr id="9" name="Group 8">
            <a:extLst>
              <a:ext uri="{FF2B5EF4-FFF2-40B4-BE49-F238E27FC236}">
                <a16:creationId xmlns:a16="http://schemas.microsoft.com/office/drawing/2014/main" id="{93D56D42-EA0E-85D2-B572-0DC39AE335DB}"/>
              </a:ext>
            </a:extLst>
          </p:cNvPr>
          <p:cNvGrpSpPr/>
          <p:nvPr/>
        </p:nvGrpSpPr>
        <p:grpSpPr>
          <a:xfrm>
            <a:off x="251520" y="1243297"/>
            <a:ext cx="6684407" cy="4067175"/>
            <a:chOff x="421231" y="1150289"/>
            <a:chExt cx="6684407" cy="4067175"/>
          </a:xfrm>
        </p:grpSpPr>
        <p:pic>
          <p:nvPicPr>
            <p:cNvPr id="6" name="Picture 5" descr="A city with a mountain in the background&#10;&#10;Description automatically generated with medium confidence">
              <a:extLst>
                <a:ext uri="{FF2B5EF4-FFF2-40B4-BE49-F238E27FC236}">
                  <a16:creationId xmlns:a16="http://schemas.microsoft.com/office/drawing/2014/main" id="{B4519E16-C1CB-B09F-3C0A-289A8D3ACB5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21231" y="1150289"/>
              <a:ext cx="6096000" cy="4067175"/>
            </a:xfrm>
            <a:prstGeom prst="rect">
              <a:avLst/>
            </a:prstGeom>
          </p:spPr>
        </p:pic>
        <p:sp>
          <p:nvSpPr>
            <p:cNvPr id="8" name="TextBox 7">
              <a:extLst>
                <a:ext uri="{FF2B5EF4-FFF2-40B4-BE49-F238E27FC236}">
                  <a16:creationId xmlns:a16="http://schemas.microsoft.com/office/drawing/2014/main" id="{AB04B5A3-8E08-D970-E433-00E89A943B30}"/>
                </a:ext>
              </a:extLst>
            </p:cNvPr>
            <p:cNvSpPr txBox="1"/>
            <p:nvPr/>
          </p:nvSpPr>
          <p:spPr>
            <a:xfrm>
              <a:off x="4801382" y="4949765"/>
              <a:ext cx="2304256" cy="230832"/>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900" dirty="0">
                  <a:solidFill>
                    <a:schemeClr val="bg1"/>
                  </a:solidFill>
                  <a:latin typeface="Arial" panose="020B0604020202020204" pitchFamily="34" charset="0"/>
                </a:rPr>
                <a:t>こたつむり</a:t>
              </a:r>
              <a:r>
                <a:rPr lang="en-GB" altLang="ja-JP" sz="900" dirty="0">
                  <a:solidFill>
                    <a:schemeClr val="bg1"/>
                  </a:solidFill>
                  <a:latin typeface="Arial" panose="020B0604020202020204" pitchFamily="34" charset="0"/>
                </a:rPr>
                <a:t>, </a:t>
              </a:r>
              <a:r>
                <a:rPr lang="en-GB" sz="900" b="0" i="0" u="none" strike="noStrike" dirty="0">
                  <a:solidFill>
                    <a:schemeClr val="bg1"/>
                  </a:solidFill>
                  <a:effectLst/>
                  <a:latin typeface="Arial" panose="020B0604020202020204" pitchFamily="34" charset="0"/>
                </a:rPr>
                <a:t>CC BY-SA 2.1 JP</a:t>
              </a:r>
              <a:endParaRPr lang="en-GB" sz="900" b="0" i="0" u="none" strike="noStrike" dirty="0">
                <a:solidFill>
                  <a:schemeClr val="bg1"/>
                </a:solidFill>
                <a:effectLst/>
                <a:latin typeface="Kozuka Gothic Pro B" panose="020B0800000000000000" pitchFamily="34" charset="-128"/>
                <a:cs typeface="Times New Roman" panose="02020603050405020304" pitchFamily="18" charset="0"/>
                <a:hlinkClick r:id="rId5">
                  <a:extLst>
                    <a:ext uri="{A12FA001-AC4F-418D-AE19-62706E023703}">
                      <ahyp:hlinkClr xmlns:ahyp="http://schemas.microsoft.com/office/drawing/2018/hyperlinkcolor" val="tx"/>
                    </a:ext>
                  </a:extLst>
                </a:hlinkClick>
              </a:endParaRPr>
            </a:p>
          </p:txBody>
        </p:sp>
      </p:grpSp>
      <p:sp>
        <p:nvSpPr>
          <p:cNvPr id="12" name="Oval 11"/>
          <p:cNvSpPr/>
          <p:nvPr/>
        </p:nvSpPr>
        <p:spPr>
          <a:xfrm>
            <a:off x="6804249" y="4664141"/>
            <a:ext cx="504056" cy="6463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CA2C414B-9696-C1FA-5528-385E8D5EE548}"/>
              </a:ext>
            </a:extLst>
          </p:cNvPr>
          <p:cNvSpPr txBox="1"/>
          <p:nvPr/>
        </p:nvSpPr>
        <p:spPr>
          <a:xfrm>
            <a:off x="0" y="349917"/>
            <a:ext cx="2153812" cy="584775"/>
          </a:xfrm>
          <a:prstGeom prst="rect">
            <a:avLst/>
          </a:prstGeom>
          <a:noFill/>
        </p:spPr>
        <p:txBody>
          <a:bodyPr wrap="square" rtlCol="0">
            <a:spAutoFit/>
          </a:bodyPr>
          <a:lstStyle/>
          <a:p>
            <a:pPr algn="ctr"/>
            <a:r>
              <a:rPr lang="en-GB" sz="3200" b="1" dirty="0">
                <a:solidFill>
                  <a:srgbClr val="FF0000"/>
                </a:solidFill>
                <a:latin typeface="Kristen ITC" panose="03050502040202030202" pitchFamily="66" charset="0"/>
                <a:ea typeface="Kozuka Gothic Pro B" pitchFamily="34" charset="-128"/>
              </a:rPr>
              <a:t>Kyushu</a:t>
            </a:r>
          </a:p>
        </p:txBody>
      </p:sp>
      <p:pic>
        <p:nvPicPr>
          <p:cNvPr id="13" name="Picture 12" descr="A picture containing sky, outdoor, nature, mountain&#10;&#10;Description automatically generated">
            <a:extLst>
              <a:ext uri="{FF2B5EF4-FFF2-40B4-BE49-F238E27FC236}">
                <a16:creationId xmlns:a16="http://schemas.microsoft.com/office/drawing/2014/main" id="{A5C8E598-4019-E88E-98F7-EFCB0BA346E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38131" y="1211761"/>
            <a:ext cx="6122778" cy="4077124"/>
          </a:xfrm>
          <a:prstGeom prst="rect">
            <a:avLst/>
          </a:prstGeom>
        </p:spPr>
      </p:pic>
      <p:grpSp>
        <p:nvGrpSpPr>
          <p:cNvPr id="16" name="Group 15">
            <a:extLst>
              <a:ext uri="{FF2B5EF4-FFF2-40B4-BE49-F238E27FC236}">
                <a16:creationId xmlns:a16="http://schemas.microsoft.com/office/drawing/2014/main" id="{C717C65D-FE64-5B17-35C8-1D32BBE3FBA8}"/>
              </a:ext>
            </a:extLst>
          </p:cNvPr>
          <p:cNvGrpSpPr/>
          <p:nvPr/>
        </p:nvGrpSpPr>
        <p:grpSpPr>
          <a:xfrm>
            <a:off x="235239" y="1124745"/>
            <a:ext cx="6465295" cy="4195676"/>
            <a:chOff x="235239" y="1124745"/>
            <a:chExt cx="6465295" cy="4195676"/>
          </a:xfrm>
        </p:grpSpPr>
        <p:pic>
          <p:nvPicPr>
            <p:cNvPr id="18" name="Picture 17" descr="A picture containing tree, smoke, nature, spring&#10;&#10;Description automatically generated">
              <a:extLst>
                <a:ext uri="{FF2B5EF4-FFF2-40B4-BE49-F238E27FC236}">
                  <a16:creationId xmlns:a16="http://schemas.microsoft.com/office/drawing/2014/main" id="{8CFAAE51-1373-53E5-4F02-636DE829F03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35239" y="1124745"/>
              <a:ext cx="6196631" cy="4195676"/>
            </a:xfrm>
            <a:prstGeom prst="rect">
              <a:avLst/>
            </a:prstGeom>
          </p:spPr>
        </p:pic>
        <p:sp>
          <p:nvSpPr>
            <p:cNvPr id="3" name="TextBox 2">
              <a:extLst>
                <a:ext uri="{FF2B5EF4-FFF2-40B4-BE49-F238E27FC236}">
                  <a16:creationId xmlns:a16="http://schemas.microsoft.com/office/drawing/2014/main" id="{E6C523C0-4D00-9886-9C50-20B14BAA1FDC}"/>
                </a:ext>
              </a:extLst>
            </p:cNvPr>
            <p:cNvSpPr txBox="1"/>
            <p:nvPr/>
          </p:nvSpPr>
          <p:spPr>
            <a:xfrm>
              <a:off x="5220072" y="5041390"/>
              <a:ext cx="1480462" cy="230832"/>
            </a:xfrm>
            <a:prstGeom prst="rect">
              <a:avLst/>
            </a:prstGeom>
            <a:noFill/>
          </p:spPr>
          <p:txBody>
            <a:bodyPr wrap="square" rtlCol="0">
              <a:spAutoFit/>
            </a:bodyPr>
            <a:lstStyle/>
            <a:p>
              <a:r>
                <a:rPr lang="en-GB" sz="900" b="0" i="0" u="none" strike="noStrike" dirty="0">
                  <a:solidFill>
                    <a:schemeClr val="bg1"/>
                  </a:solidFill>
                  <a:effectLst/>
                  <a:latin typeface="+mj-lt"/>
                </a:rPr>
                <a:t>I, </a:t>
              </a:r>
              <a:r>
                <a:rPr lang="en-GB" sz="900" b="0" i="0" u="none" strike="noStrike" dirty="0" err="1">
                  <a:solidFill>
                    <a:schemeClr val="bg1"/>
                  </a:solidFill>
                  <a:effectLst/>
                  <a:latin typeface="+mj-lt"/>
                </a:rPr>
                <a:t>Sailko</a:t>
              </a:r>
              <a:r>
                <a:rPr lang="en-GB" sz="900" b="0" i="0" dirty="0">
                  <a:solidFill>
                    <a:schemeClr val="bg1"/>
                  </a:solidFill>
                  <a:effectLst/>
                  <a:latin typeface="+mj-lt"/>
                </a:rPr>
                <a:t>, </a:t>
              </a:r>
              <a:r>
                <a:rPr lang="en-GB" sz="900" b="0" i="0" u="none" strike="noStrike" dirty="0">
                  <a:solidFill>
                    <a:schemeClr val="bg1"/>
                  </a:solidFill>
                  <a:effectLst/>
                  <a:latin typeface="+mj-lt"/>
                </a:rPr>
                <a:t>CC BY-SA 3.0</a:t>
              </a:r>
              <a:endParaRPr lang="en-GB" sz="900" dirty="0">
                <a:solidFill>
                  <a:schemeClr val="bg1"/>
                </a:solidFill>
                <a:latin typeface="+mj-lt"/>
              </a:endParaRPr>
            </a:p>
          </p:txBody>
        </p:sp>
      </p:grpSp>
    </p:spTree>
    <p:extLst>
      <p:ext uri="{BB962C8B-B14F-4D97-AF65-F5344CB8AC3E}">
        <p14:creationId xmlns:p14="http://schemas.microsoft.com/office/powerpoint/2010/main" val="8501976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A2C414B-9696-C1FA-5528-385E8D5EE548}"/>
              </a:ext>
            </a:extLst>
          </p:cNvPr>
          <p:cNvSpPr txBox="1"/>
          <p:nvPr/>
        </p:nvSpPr>
        <p:spPr>
          <a:xfrm>
            <a:off x="214419" y="481631"/>
            <a:ext cx="2153812" cy="584775"/>
          </a:xfrm>
          <a:prstGeom prst="rect">
            <a:avLst/>
          </a:prstGeom>
          <a:noFill/>
        </p:spPr>
        <p:txBody>
          <a:bodyPr wrap="square" rtlCol="0">
            <a:spAutoFit/>
          </a:bodyPr>
          <a:lstStyle/>
          <a:p>
            <a:pPr algn="ctr"/>
            <a:r>
              <a:rPr lang="en-GB" sz="3200" b="1" dirty="0">
                <a:solidFill>
                  <a:srgbClr val="FF0000"/>
                </a:solidFill>
                <a:latin typeface="Kristen ITC" panose="03050502040202030202" pitchFamily="66" charset="0"/>
                <a:ea typeface="Kozuka Gothic Pro B" pitchFamily="34" charset="-128"/>
              </a:rPr>
              <a:t>Okinawa</a:t>
            </a:r>
          </a:p>
        </p:txBody>
      </p:sp>
      <p:pic>
        <p:nvPicPr>
          <p:cNvPr id="5" name="Picture 4">
            <a:extLst>
              <a:ext uri="{FF2B5EF4-FFF2-40B4-BE49-F238E27FC236}">
                <a16:creationId xmlns:a16="http://schemas.microsoft.com/office/drawing/2014/main" id="{AF63A30B-59FF-5091-6365-ECE0B74102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4419" y="1242198"/>
            <a:ext cx="6120680" cy="4126677"/>
          </a:xfrm>
          <a:prstGeom prst="rect">
            <a:avLst/>
          </a:prstGeom>
        </p:spPr>
      </p:pic>
      <p:pic>
        <p:nvPicPr>
          <p:cNvPr id="3" name="Picture 3" descr="Map&#10;&#10;Description automatically generated">
            <a:extLst>
              <a:ext uri="{FF2B5EF4-FFF2-40B4-BE49-F238E27FC236}">
                <a16:creationId xmlns:a16="http://schemas.microsoft.com/office/drawing/2014/main" id="{E97AB56A-4115-510D-5FFD-5012521B5B67}"/>
              </a:ext>
            </a:extLst>
          </p:cNvPr>
          <p:cNvPicPr>
            <a:picLocks noChangeAspect="1"/>
          </p:cNvPicPr>
          <p:nvPr/>
        </p:nvPicPr>
        <p:blipFill>
          <a:blip r:embed="rId4"/>
          <a:stretch>
            <a:fillRect/>
          </a:stretch>
        </p:blipFill>
        <p:spPr>
          <a:xfrm>
            <a:off x="6335486" y="2649997"/>
            <a:ext cx="2743200" cy="3517436"/>
          </a:xfrm>
          <a:prstGeom prst="rect">
            <a:avLst/>
          </a:prstGeom>
        </p:spPr>
      </p:pic>
    </p:spTree>
    <p:extLst>
      <p:ext uri="{BB962C8B-B14F-4D97-AF65-F5344CB8AC3E}">
        <p14:creationId xmlns:p14="http://schemas.microsoft.com/office/powerpoint/2010/main" val="17751410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A766796-186A-4E73-949C-9D4677D9636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231434">
            <a:off x="1763393" y="2673634"/>
            <a:ext cx="2923811" cy="19042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descr="A train on the railway tracks&#10;&#10;Description automatically generated with medium confidence">
            <a:extLst>
              <a:ext uri="{FF2B5EF4-FFF2-40B4-BE49-F238E27FC236}">
                <a16:creationId xmlns:a16="http://schemas.microsoft.com/office/drawing/2014/main" id="{0508F52C-6F1A-490B-8C07-39DD5F2E1C7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234173">
            <a:off x="5389396" y="948621"/>
            <a:ext cx="2958619" cy="18617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descr="A picture containing tree, smoke, nature, spring&#10;&#10;Description automatically generated">
            <a:extLst>
              <a:ext uri="{FF2B5EF4-FFF2-40B4-BE49-F238E27FC236}">
                <a16:creationId xmlns:a16="http://schemas.microsoft.com/office/drawing/2014/main" id="{1B28F281-6FC7-44B7-BA1E-D9077BE48C7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312555">
            <a:off x="5430947" y="4338302"/>
            <a:ext cx="2924793" cy="19369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a:extLst>
              <a:ext uri="{FF2B5EF4-FFF2-40B4-BE49-F238E27FC236}">
                <a16:creationId xmlns:a16="http://schemas.microsoft.com/office/drawing/2014/main" id="{7F648584-972D-4938-824C-00696D62AD8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21314701">
            <a:off x="4749628" y="2506818"/>
            <a:ext cx="2958619" cy="19947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TextBox 11">
            <a:extLst>
              <a:ext uri="{FF2B5EF4-FFF2-40B4-BE49-F238E27FC236}">
                <a16:creationId xmlns:a16="http://schemas.microsoft.com/office/drawing/2014/main" id="{DED34B46-9AF1-4A9A-BFA1-E66748614CA1}"/>
              </a:ext>
            </a:extLst>
          </p:cNvPr>
          <p:cNvSpPr txBox="1"/>
          <p:nvPr/>
        </p:nvSpPr>
        <p:spPr>
          <a:xfrm>
            <a:off x="0" y="311949"/>
            <a:ext cx="6014638" cy="584775"/>
          </a:xfrm>
          <a:prstGeom prst="rect">
            <a:avLst/>
          </a:prstGeom>
          <a:noFill/>
        </p:spPr>
        <p:txBody>
          <a:bodyPr wrap="square" rtlCol="0">
            <a:spAutoFit/>
          </a:bodyPr>
          <a:lstStyle/>
          <a:p>
            <a:pPr algn="ctr"/>
            <a:r>
              <a:rPr lang="en-GB" sz="3200" b="1" dirty="0">
                <a:solidFill>
                  <a:srgbClr val="FF0000"/>
                </a:solidFill>
                <a:latin typeface="Kristen ITC" panose="03050502040202030202" pitchFamily="66" charset="0"/>
                <a:ea typeface="Kozuka Gothic Pro B" pitchFamily="34" charset="-128"/>
              </a:rPr>
              <a:t>Where do you want to visit?</a:t>
            </a:r>
          </a:p>
        </p:txBody>
      </p:sp>
      <p:pic>
        <p:nvPicPr>
          <p:cNvPr id="6" name="Picture 5">
            <a:extLst>
              <a:ext uri="{FF2B5EF4-FFF2-40B4-BE49-F238E27FC236}">
                <a16:creationId xmlns:a16="http://schemas.microsoft.com/office/drawing/2014/main" id="{C46E718B-5F06-403F-B0D2-FFD61D84692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21343843">
            <a:off x="1058921" y="4536615"/>
            <a:ext cx="2922570" cy="19476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Picture 1" descr="A person walking up a flight of stairs in a forest&#10;&#10;Description automatically generated with medium confidence">
            <a:extLst>
              <a:ext uri="{FF2B5EF4-FFF2-40B4-BE49-F238E27FC236}">
                <a16:creationId xmlns:a16="http://schemas.microsoft.com/office/drawing/2014/main" id="{549F90C9-FC53-A68C-E6D9-4B5A2381BA8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21240000">
            <a:off x="800768" y="1168973"/>
            <a:ext cx="2919974" cy="1947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551895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15225" y="345745"/>
            <a:ext cx="1233488" cy="1233488"/>
          </a:xfrm>
          <a:prstGeom prst="rect">
            <a:avLst/>
          </a:prstGeom>
        </p:spPr>
      </p:pic>
      <p:sp>
        <p:nvSpPr>
          <p:cNvPr id="3" name="Rectangle 2"/>
          <p:cNvSpPr/>
          <p:nvPr/>
        </p:nvSpPr>
        <p:spPr>
          <a:xfrm>
            <a:off x="2562717" y="2202249"/>
            <a:ext cx="6042328" cy="2492990"/>
          </a:xfrm>
          <a:prstGeom prst="rect">
            <a:avLst/>
          </a:prstGeom>
        </p:spPr>
        <p:txBody>
          <a:bodyPr wrap="square" lIns="0" tIns="0" rIns="0" bIns="0">
            <a:spAutoFit/>
          </a:bodyPr>
          <a:lstStyle/>
          <a:p>
            <a:r>
              <a:rPr lang="en-GB" dirty="0">
                <a:latin typeface="Kozuka Gothic Pro B" panose="020B0800000000000000" pitchFamily="34" charset="-128"/>
                <a:ea typeface="Kozuka Gothic Pro B" panose="020B0800000000000000" pitchFamily="34" charset="-128"/>
              </a:rPr>
              <a:t>These resources were developed by Oliver Reed in collaboration with the Japan Society.</a:t>
            </a:r>
          </a:p>
          <a:p>
            <a:endParaRPr lang="en-GB" b="1" dirty="0">
              <a:solidFill>
                <a:srgbClr val="FF0000"/>
              </a:solidFill>
              <a:latin typeface="Kozuka Gothic Pro EL" pitchFamily="34" charset="-128"/>
              <a:ea typeface="Kozuka Gothic Pro EL" pitchFamily="34" charset="-128"/>
            </a:endParaRPr>
          </a:p>
          <a:p>
            <a:r>
              <a:rPr lang="en-GB" dirty="0">
                <a:latin typeface="Kozuka Gothic Pro B" pitchFamily="34" charset="-128"/>
                <a:ea typeface="Kozuka Gothic Pro B" pitchFamily="34" charset="-128"/>
              </a:rPr>
              <a:t>The Japan Society</a:t>
            </a:r>
            <a:br>
              <a:rPr lang="en-GB" b="1" dirty="0">
                <a:latin typeface="Kozuka Gothic Pro EL" pitchFamily="34" charset="-128"/>
                <a:ea typeface="Kozuka Gothic Pro EL" pitchFamily="34" charset="-128"/>
              </a:rPr>
            </a:br>
            <a:r>
              <a:rPr lang="en-GB" dirty="0">
                <a:latin typeface="Kozuka Gothic Pro R" pitchFamily="34" charset="-128"/>
                <a:ea typeface="Kozuka Gothic Pro R" pitchFamily="34" charset="-128"/>
              </a:rPr>
              <a:t>13/14 Cornwall Terrace, London NW1 4QP</a:t>
            </a:r>
          </a:p>
          <a:p>
            <a:r>
              <a:rPr lang="en-GB" dirty="0">
                <a:latin typeface="Kozuka Gothic Pro R" pitchFamily="34" charset="-128"/>
                <a:ea typeface="Kozuka Gothic Pro R" pitchFamily="34" charset="-128"/>
              </a:rPr>
              <a:t>Tel: 020 7935 0475   </a:t>
            </a:r>
          </a:p>
          <a:p>
            <a:r>
              <a:rPr lang="en-GB" dirty="0">
                <a:latin typeface="Kozuka Gothic Pro R" pitchFamily="34" charset="-128"/>
                <a:ea typeface="Kozuka Gothic Pro R" pitchFamily="34" charset="-128"/>
              </a:rPr>
              <a:t>Email: education@japansociety.org.uk    </a:t>
            </a:r>
          </a:p>
          <a:p>
            <a:endParaRPr lang="en-GB" b="1" dirty="0">
              <a:latin typeface="Kozuka Gothic Pro EL" pitchFamily="34" charset="-128"/>
              <a:ea typeface="Kozuka Gothic Pro EL" pitchFamily="34" charset="-128"/>
            </a:endParaRPr>
          </a:p>
          <a:p>
            <a:r>
              <a:rPr lang="en-GB" dirty="0">
                <a:latin typeface="Kozuka Gothic Pro B" panose="020B0800000000000000" pitchFamily="34" charset="-128"/>
                <a:ea typeface="Kozuka Gothic Pro B" panose="020B0800000000000000" pitchFamily="34" charset="-128"/>
              </a:rPr>
              <a:t>www.japansociety.org.uk</a:t>
            </a:r>
          </a:p>
        </p:txBody>
      </p:sp>
      <p:sp>
        <p:nvSpPr>
          <p:cNvPr id="23" name="Rectangle 22"/>
          <p:cNvSpPr/>
          <p:nvPr/>
        </p:nvSpPr>
        <p:spPr>
          <a:xfrm>
            <a:off x="2824662" y="5099473"/>
            <a:ext cx="3160975" cy="276999"/>
          </a:xfrm>
          <a:prstGeom prst="rect">
            <a:avLst/>
          </a:prstGeom>
        </p:spPr>
        <p:txBody>
          <a:bodyPr wrap="square" lIns="0" tIns="0" rIns="0" bIns="0">
            <a:spAutoFit/>
          </a:bodyPr>
          <a:lstStyle/>
          <a:p>
            <a:r>
              <a:rPr lang="en-GB" dirty="0">
                <a:solidFill>
                  <a:srgbClr val="808080"/>
                </a:solidFill>
                <a:latin typeface="Kozuka Gothic Pro B" panose="020B0800000000000000" pitchFamily="34" charset="-128"/>
                <a:ea typeface="Kozuka Gothic Pro B" panose="020B0800000000000000" pitchFamily="34" charset="-128"/>
              </a:rPr>
              <a:t>Follow us on:</a:t>
            </a:r>
            <a:endParaRPr lang="en-GB" dirty="0">
              <a:latin typeface="Kozuka Gothic Pro B" panose="020B0800000000000000" pitchFamily="34" charset="-128"/>
              <a:ea typeface="Kozuka Gothic Pro B" panose="020B0800000000000000" pitchFamily="34" charset="-128"/>
            </a:endParaRPr>
          </a:p>
        </p:txBody>
      </p:sp>
      <p:sp>
        <p:nvSpPr>
          <p:cNvPr id="24" name="Rectangle 23"/>
          <p:cNvSpPr/>
          <p:nvPr/>
        </p:nvSpPr>
        <p:spPr>
          <a:xfrm>
            <a:off x="3275856" y="5502033"/>
            <a:ext cx="2736900" cy="246221"/>
          </a:xfrm>
          <a:prstGeom prst="rect">
            <a:avLst/>
          </a:prstGeom>
        </p:spPr>
        <p:txBody>
          <a:bodyPr wrap="square" lIns="0" tIns="0" rIns="0" bIns="0">
            <a:spAutoFit/>
          </a:bodyPr>
          <a:lstStyle/>
          <a:p>
            <a:r>
              <a:rPr lang="en-GB" sz="1600" dirty="0">
                <a:latin typeface="Kozuka Gothic Pro B" panose="020B0800000000000000" pitchFamily="34" charset="-128"/>
                <a:ea typeface="Kozuka Gothic Pro B" panose="020B0800000000000000" pitchFamily="34" charset="-128"/>
              </a:rPr>
              <a:t>@TheJapanSociety</a:t>
            </a:r>
          </a:p>
        </p:txBody>
      </p:sp>
      <p:pic>
        <p:nvPicPr>
          <p:cNvPr id="10" name="Picture 9"/>
          <p:cNvPicPr preferRelativeResize="0">
            <a:picLocks/>
          </p:cNvPicPr>
          <p:nvPr/>
        </p:nvPicPr>
        <p:blipFill rotWithShape="1">
          <a:blip r:embed="rId4" cstate="screen">
            <a:extLst>
              <a:ext uri="{28A0092B-C50C-407E-A947-70E740481C1C}">
                <a14:useLocalDpi xmlns:a14="http://schemas.microsoft.com/office/drawing/2010/main"/>
              </a:ext>
            </a:extLst>
          </a:blip>
          <a:srcRect/>
          <a:stretch/>
        </p:blipFill>
        <p:spPr>
          <a:xfrm>
            <a:off x="5442068" y="5445143"/>
            <a:ext cx="360000" cy="360000"/>
          </a:xfrm>
          <a:prstGeom prst="rect">
            <a:avLst/>
          </a:prstGeom>
        </p:spPr>
      </p:pic>
      <p:sp>
        <p:nvSpPr>
          <p:cNvPr id="25" name="Rectangle 24"/>
          <p:cNvSpPr/>
          <p:nvPr/>
        </p:nvSpPr>
        <p:spPr>
          <a:xfrm>
            <a:off x="5868144" y="5502033"/>
            <a:ext cx="2736900" cy="246221"/>
          </a:xfrm>
          <a:prstGeom prst="rect">
            <a:avLst/>
          </a:prstGeom>
        </p:spPr>
        <p:txBody>
          <a:bodyPr wrap="square" lIns="0" tIns="0" rIns="0" bIns="0">
            <a:spAutoFit/>
          </a:bodyPr>
          <a:lstStyle/>
          <a:p>
            <a:r>
              <a:rPr lang="en-GB" sz="1600" dirty="0">
                <a:latin typeface="Kozuka Gothic Pro B" panose="020B0800000000000000" pitchFamily="34" charset="-128"/>
                <a:ea typeface="Kozuka Gothic Pro B" panose="020B0800000000000000" pitchFamily="34" charset="-128"/>
              </a:rPr>
              <a:t>The Japan Society</a:t>
            </a:r>
          </a:p>
        </p:txBody>
      </p:sp>
      <p:pic>
        <p:nvPicPr>
          <p:cNvPr id="1026" name="Picture 2" descr="\\js_sql\data\former long term staff\William\Booklet design\Japan_Society_Illustration\Characters\characters_jpg\character3.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323529" y="1877043"/>
            <a:ext cx="2021560" cy="415301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5400000">
            <a:off x="894640" y="-886930"/>
            <a:ext cx="1796876" cy="3573016"/>
          </a:xfrm>
          <a:prstGeom prst="rect">
            <a:avLst/>
          </a:prstGeom>
        </p:spPr>
      </p:pic>
      <p:sp>
        <p:nvSpPr>
          <p:cNvPr id="2" name="Rectangle 1">
            <a:extLst>
              <a:ext uri="{FF2B5EF4-FFF2-40B4-BE49-F238E27FC236}">
                <a16:creationId xmlns:a16="http://schemas.microsoft.com/office/drawing/2014/main" id="{9FC1CF06-A75D-9421-A105-04A7680DA4B0}"/>
              </a:ext>
            </a:extLst>
          </p:cNvPr>
          <p:cNvSpPr/>
          <p:nvPr/>
        </p:nvSpPr>
        <p:spPr>
          <a:xfrm>
            <a:off x="0" y="6211669"/>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 The Japan Society</a:t>
            </a:r>
          </a:p>
        </p:txBody>
      </p:sp>
      <p:pic>
        <p:nvPicPr>
          <p:cNvPr id="13" name="Picture 12">
            <a:extLst>
              <a:ext uri="{FF2B5EF4-FFF2-40B4-BE49-F238E27FC236}">
                <a16:creationId xmlns:a16="http://schemas.microsoft.com/office/drawing/2014/main" id="{7BF336D9-436D-4905-ABDF-D30E90C84BE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24662" y="5442454"/>
            <a:ext cx="360898"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79625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42E3B51A-440C-A985-2B19-693E609825D2}"/>
              </a:ext>
            </a:extLst>
          </p:cNvPr>
          <p:cNvSpPr txBox="1"/>
          <p:nvPr/>
        </p:nvSpPr>
        <p:spPr>
          <a:xfrm>
            <a:off x="1128417" y="487128"/>
            <a:ext cx="7266380" cy="1200329"/>
          </a:xfrm>
          <a:prstGeom prst="rect">
            <a:avLst/>
          </a:prstGeom>
          <a:noFill/>
        </p:spPr>
        <p:txBody>
          <a:bodyPr wrap="square" rtlCol="0">
            <a:spAutoFit/>
          </a:bodyPr>
          <a:lstStyle/>
          <a:p>
            <a:pPr algn="ctr"/>
            <a:r>
              <a:rPr lang="en-GB" sz="3600" dirty="0">
                <a:latin typeface="Kristen ITC" panose="03050502040202030202" pitchFamily="66" charset="0"/>
                <a:ea typeface="Kozuka Gothic Pro B" pitchFamily="34" charset="-128"/>
              </a:rPr>
              <a:t>What do you know </a:t>
            </a:r>
          </a:p>
          <a:p>
            <a:pPr algn="ctr"/>
            <a:r>
              <a:rPr lang="en-GB" sz="3600" dirty="0">
                <a:latin typeface="Kristen ITC" panose="03050502040202030202" pitchFamily="66" charset="0"/>
                <a:ea typeface="Kozuka Gothic Pro B" pitchFamily="34" charset="-128"/>
              </a:rPr>
              <a:t>about Japan?</a:t>
            </a:r>
          </a:p>
        </p:txBody>
      </p:sp>
      <p:sp>
        <p:nvSpPr>
          <p:cNvPr id="12" name="TextBox 11">
            <a:extLst>
              <a:ext uri="{FF2B5EF4-FFF2-40B4-BE49-F238E27FC236}">
                <a16:creationId xmlns:a16="http://schemas.microsoft.com/office/drawing/2014/main" id="{FB596772-0A93-8A28-0017-EEDDD99A6689}"/>
              </a:ext>
            </a:extLst>
          </p:cNvPr>
          <p:cNvSpPr txBox="1"/>
          <p:nvPr/>
        </p:nvSpPr>
        <p:spPr>
          <a:xfrm>
            <a:off x="1018907" y="494489"/>
            <a:ext cx="7951790" cy="1200329"/>
          </a:xfrm>
          <a:prstGeom prst="rect">
            <a:avLst/>
          </a:prstGeom>
          <a:solidFill>
            <a:schemeClr val="bg1"/>
          </a:solidFill>
        </p:spPr>
        <p:txBody>
          <a:bodyPr wrap="square" rtlCol="0">
            <a:spAutoFit/>
          </a:bodyPr>
          <a:lstStyle/>
          <a:p>
            <a:pPr algn="ctr"/>
            <a:r>
              <a:rPr lang="en-GB" sz="3600" dirty="0">
                <a:latin typeface="Kristen ITC" panose="03050502040202030202" pitchFamily="66" charset="0"/>
                <a:ea typeface="Kozuka Gothic Pro B" pitchFamily="34" charset="-128"/>
              </a:rPr>
              <a:t>What do you want to learn</a:t>
            </a:r>
          </a:p>
          <a:p>
            <a:pPr algn="ctr"/>
            <a:r>
              <a:rPr lang="en-GB" sz="3600" dirty="0">
                <a:latin typeface="Kristen ITC" panose="03050502040202030202" pitchFamily="66" charset="0"/>
                <a:ea typeface="Kozuka Gothic Pro B" pitchFamily="34" charset="-128"/>
              </a:rPr>
              <a:t> about Japan?</a:t>
            </a:r>
          </a:p>
        </p:txBody>
      </p:sp>
      <p:pic>
        <p:nvPicPr>
          <p:cNvPr id="14" name="Picture 12" descr="ããã¯å¯¿å¸ã®ã¤ã©ã¹ã">
            <a:extLst>
              <a:ext uri="{FF2B5EF4-FFF2-40B4-BE49-F238E27FC236}">
                <a16:creationId xmlns:a16="http://schemas.microsoft.com/office/drawing/2014/main" id="{04AC394A-B872-9068-C6B2-9A24DF51EDB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317311" y="3478487"/>
            <a:ext cx="1850669" cy="142964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ç¸æ²ã®åçµã®ã¤ã©ã¹ã">
            <a:extLst>
              <a:ext uri="{FF2B5EF4-FFF2-40B4-BE49-F238E27FC236}">
                <a16:creationId xmlns:a16="http://schemas.microsoft.com/office/drawing/2014/main" id="{57F8421E-04F1-4845-CEF9-6837969CE50F}"/>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311756" y="4431161"/>
            <a:ext cx="1312179" cy="131217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6" descr="https://2.bp.blogspot.com/-NeXm6n5FOS8/U0pS5DzxAkI/AAAAAAAAe-4/ms42QZDUEKE/s800/karate.png">
            <a:extLst>
              <a:ext uri="{FF2B5EF4-FFF2-40B4-BE49-F238E27FC236}">
                <a16:creationId xmlns:a16="http://schemas.microsoft.com/office/drawing/2014/main" id="{C1C56452-C674-54A5-796C-0C693B4DBC1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07714" y="1363099"/>
            <a:ext cx="1568831" cy="137272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8" descr="æ¾ã®çæ ½ã®ã¤ã©ã¹ã">
            <a:extLst>
              <a:ext uri="{FF2B5EF4-FFF2-40B4-BE49-F238E27FC236}">
                <a16:creationId xmlns:a16="http://schemas.microsoft.com/office/drawing/2014/main" id="{1E11F37A-26D5-A2CF-B075-64BC77D97D17}"/>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757911" y="4279236"/>
            <a:ext cx="1368151" cy="144395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0" descr="https://4.bp.blogspot.com/-EAdl9eeR1fc/VYJrhRtB_1I/AAAAAAAAufA/bWzkzIRhrlI/s800/kimono_ikou.png">
            <a:extLst>
              <a:ext uri="{FF2B5EF4-FFF2-40B4-BE49-F238E27FC236}">
                <a16:creationId xmlns:a16="http://schemas.microsoft.com/office/drawing/2014/main" id="{783F3EE8-BD1C-ADDC-A1CB-B684523625B2}"/>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994802" y="1808073"/>
            <a:ext cx="1643729" cy="1454701"/>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1AB928A6-225A-8F40-84C7-4D98F54392BB}"/>
              </a:ext>
            </a:extLst>
          </p:cNvPr>
          <p:cNvSpPr txBox="1"/>
          <p:nvPr/>
        </p:nvSpPr>
        <p:spPr>
          <a:xfrm>
            <a:off x="6659553" y="5261530"/>
            <a:ext cx="1200970" cy="461665"/>
          </a:xfrm>
          <a:prstGeom prst="rect">
            <a:avLst/>
          </a:prstGeom>
          <a:noFill/>
        </p:spPr>
        <p:txBody>
          <a:bodyPr wrap="none" rtlCol="0">
            <a:spAutoFit/>
          </a:bodyPr>
          <a:lstStyle/>
          <a:p>
            <a:r>
              <a:rPr lang="en-GB" sz="2400" b="1" dirty="0">
                <a:solidFill>
                  <a:srgbClr val="339933"/>
                </a:solidFill>
                <a:latin typeface="Comic Sans MS" panose="030F0702030302020204" pitchFamily="66" charset="0"/>
                <a:ea typeface="Kozuka Gothic Pro B" pitchFamily="34" charset="-128"/>
              </a:rPr>
              <a:t>Foods?</a:t>
            </a:r>
          </a:p>
        </p:txBody>
      </p:sp>
      <p:sp>
        <p:nvSpPr>
          <p:cNvPr id="21" name="TextBox 20">
            <a:extLst>
              <a:ext uri="{FF2B5EF4-FFF2-40B4-BE49-F238E27FC236}">
                <a16:creationId xmlns:a16="http://schemas.microsoft.com/office/drawing/2014/main" id="{9A1EB4E1-C8AB-33A9-8F1B-9E211A45E5C7}"/>
              </a:ext>
            </a:extLst>
          </p:cNvPr>
          <p:cNvSpPr txBox="1"/>
          <p:nvPr/>
        </p:nvSpPr>
        <p:spPr>
          <a:xfrm>
            <a:off x="480700" y="5343506"/>
            <a:ext cx="1340432" cy="461665"/>
          </a:xfrm>
          <a:prstGeom prst="rect">
            <a:avLst/>
          </a:prstGeom>
          <a:noFill/>
        </p:spPr>
        <p:txBody>
          <a:bodyPr wrap="none" rtlCol="0">
            <a:spAutoFit/>
          </a:bodyPr>
          <a:lstStyle/>
          <a:p>
            <a:r>
              <a:rPr lang="en-GB" sz="2400" b="1" dirty="0">
                <a:solidFill>
                  <a:srgbClr val="339933"/>
                </a:solidFill>
                <a:latin typeface="Comic Sans MS" panose="030F0702030302020204" pitchFamily="66" charset="0"/>
                <a:ea typeface="Kozuka Gothic Pro B" pitchFamily="34" charset="-128"/>
              </a:rPr>
              <a:t>Sports?</a:t>
            </a:r>
          </a:p>
        </p:txBody>
      </p:sp>
      <p:sp>
        <p:nvSpPr>
          <p:cNvPr id="22" name="TextBox 21">
            <a:extLst>
              <a:ext uri="{FF2B5EF4-FFF2-40B4-BE49-F238E27FC236}">
                <a16:creationId xmlns:a16="http://schemas.microsoft.com/office/drawing/2014/main" id="{05548D8E-5952-16F1-D6CB-E1CA7AFA8D2F}"/>
              </a:ext>
            </a:extLst>
          </p:cNvPr>
          <p:cNvSpPr txBox="1"/>
          <p:nvPr/>
        </p:nvSpPr>
        <p:spPr>
          <a:xfrm>
            <a:off x="3398995" y="3727787"/>
            <a:ext cx="1864613" cy="461665"/>
          </a:xfrm>
          <a:prstGeom prst="rect">
            <a:avLst/>
          </a:prstGeom>
          <a:noFill/>
        </p:spPr>
        <p:txBody>
          <a:bodyPr wrap="none" rtlCol="0">
            <a:spAutoFit/>
          </a:bodyPr>
          <a:lstStyle/>
          <a:p>
            <a:r>
              <a:rPr lang="en-GB" sz="2400" b="1" dirty="0">
                <a:solidFill>
                  <a:srgbClr val="339933"/>
                </a:solidFill>
                <a:latin typeface="Comic Sans MS" panose="030F0702030302020204" pitchFamily="66" charset="0"/>
                <a:ea typeface="Kozuka Gothic Pro B" pitchFamily="34" charset="-128"/>
              </a:rPr>
              <a:t>Traditions</a:t>
            </a:r>
            <a:r>
              <a:rPr lang="en-GB" sz="2400" b="1" dirty="0">
                <a:solidFill>
                  <a:srgbClr val="339933"/>
                </a:solidFill>
                <a:latin typeface="Comic Sans MS" panose="030F0702030302020204" pitchFamily="66" charset="0"/>
              </a:rPr>
              <a:t>?</a:t>
            </a:r>
          </a:p>
        </p:txBody>
      </p:sp>
      <p:pic>
        <p:nvPicPr>
          <p:cNvPr id="23" name="Picture 24" descr="https://2.bp.blogspot.com/-qoxECGunNzE/UvTeJLrLZ3I/AAAAAAAAdkU/Bdwv6FR0Mi8/s800/food_tenpura.png">
            <a:extLst>
              <a:ext uri="{FF2B5EF4-FFF2-40B4-BE49-F238E27FC236}">
                <a16:creationId xmlns:a16="http://schemas.microsoft.com/office/drawing/2014/main" id="{62BFAE6D-F4A9-E6DD-5141-E120F183EBBC}"/>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451378" y="1462013"/>
            <a:ext cx="1495926" cy="123039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6" descr="https://3.bp.blogspot.com/-mtZt-zKPTMM/W8hDjpXo6lI/AAAAAAABPdc/uXvqwbVd7zsnLKNEeHawJCp25qhlPnN2ACLcBGAs/s800/baseball_hit_woman.png">
            <a:extLst>
              <a:ext uri="{FF2B5EF4-FFF2-40B4-BE49-F238E27FC236}">
                <a16:creationId xmlns:a16="http://schemas.microsoft.com/office/drawing/2014/main" id="{F3A986E6-6CD1-273D-B7A7-A12FFCC639FB}"/>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flipH="1">
            <a:off x="1154612" y="3097940"/>
            <a:ext cx="1533877" cy="164933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折り鶴のイラスト">
            <a:extLst>
              <a:ext uri="{FF2B5EF4-FFF2-40B4-BE49-F238E27FC236}">
                <a16:creationId xmlns:a16="http://schemas.microsoft.com/office/drawing/2014/main" id="{73801924-AD77-7C8F-AF66-A5646B4C565B}"/>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2696229" y="2046079"/>
            <a:ext cx="1669565" cy="14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14648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1+#ppt_w/2"/>
                                          </p:val>
                                        </p:tav>
                                        <p:tav tm="100000">
                                          <p:val>
                                            <p:strVal val="#ppt_x"/>
                                          </p:val>
                                        </p:tav>
                                      </p:tavLst>
                                    </p:anim>
                                    <p:anim calcmode="lin" valueType="num">
                                      <p:cBhvr additive="base">
                                        <p:cTn id="14"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0" grpId="0"/>
      <p:bldP spid="21" grpId="0"/>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7018"/>
            <a:ext cx="2153812" cy="707886"/>
          </a:xfrm>
          <a:prstGeom prst="rect">
            <a:avLst/>
          </a:prstGeom>
          <a:noFill/>
        </p:spPr>
        <p:txBody>
          <a:bodyPr wrap="square" rtlCol="0">
            <a:spAutoFit/>
          </a:bodyPr>
          <a:lstStyle/>
          <a:p>
            <a:pPr algn="ctr"/>
            <a:r>
              <a:rPr lang="en-GB" sz="4000" b="1" dirty="0">
                <a:solidFill>
                  <a:srgbClr val="FF0000"/>
                </a:solidFill>
                <a:latin typeface="Kristen ITC" panose="03050502040202030202" pitchFamily="66" charset="0"/>
                <a:ea typeface="Kozuka Gothic Pro B" pitchFamily="34" charset="-128"/>
                <a:cs typeface="Calibri" panose="020F0502020204030204" pitchFamily="34" charset="0"/>
              </a:rPr>
              <a:t>Task 1</a:t>
            </a:r>
          </a:p>
        </p:txBody>
      </p:sp>
      <p:pic>
        <p:nvPicPr>
          <p:cNvPr id="3" name="Picture 2">
            <a:extLst>
              <a:ext uri="{FF2B5EF4-FFF2-40B4-BE49-F238E27FC236}">
                <a16:creationId xmlns:a16="http://schemas.microsoft.com/office/drawing/2014/main" id="{378239A5-DFE0-4053-A7A6-CE39183F244E}"/>
              </a:ext>
            </a:extLst>
          </p:cNvPr>
          <p:cNvPicPr>
            <a:picLocks noChangeAspect="1"/>
          </p:cNvPicPr>
          <p:nvPr/>
        </p:nvPicPr>
        <p:blipFill>
          <a:blip r:embed="rId3"/>
          <a:stretch>
            <a:fillRect/>
          </a:stretch>
        </p:blipFill>
        <p:spPr>
          <a:xfrm>
            <a:off x="971600" y="874904"/>
            <a:ext cx="7280646" cy="5164834"/>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A9EF39F9-10BB-8776-D0A1-6C82340CFC05}"/>
              </a:ext>
            </a:extLst>
          </p:cNvPr>
          <p:cNvSpPr txBox="1"/>
          <p:nvPr/>
        </p:nvSpPr>
        <p:spPr>
          <a:xfrm>
            <a:off x="1547664" y="2697650"/>
            <a:ext cx="1944216" cy="646331"/>
          </a:xfrm>
          <a:prstGeom prst="rect">
            <a:avLst/>
          </a:prstGeom>
          <a:noFill/>
        </p:spPr>
        <p:txBody>
          <a:bodyPr wrap="square" rtlCol="0">
            <a:spAutoFit/>
          </a:bodyPr>
          <a:lstStyle/>
          <a:p>
            <a:r>
              <a:rPr lang="en-GB" dirty="0">
                <a:latin typeface="Cavolini" panose="020B0502040204020203" pitchFamily="66" charset="0"/>
                <a:cs typeface="Cavolini" panose="020B0502040204020203" pitchFamily="66" charset="0"/>
              </a:rPr>
              <a:t>Sushi is from Japan.</a:t>
            </a:r>
          </a:p>
        </p:txBody>
      </p:sp>
      <p:sp>
        <p:nvSpPr>
          <p:cNvPr id="7" name="TextBox 6">
            <a:extLst>
              <a:ext uri="{FF2B5EF4-FFF2-40B4-BE49-F238E27FC236}">
                <a16:creationId xmlns:a16="http://schemas.microsoft.com/office/drawing/2014/main" id="{FC92EFBE-5EC1-50BE-5DDA-8ACBF7A93D20}"/>
              </a:ext>
            </a:extLst>
          </p:cNvPr>
          <p:cNvSpPr txBox="1"/>
          <p:nvPr/>
        </p:nvSpPr>
        <p:spPr>
          <a:xfrm>
            <a:off x="3621499" y="2697650"/>
            <a:ext cx="2232248" cy="923330"/>
          </a:xfrm>
          <a:prstGeom prst="rect">
            <a:avLst/>
          </a:prstGeom>
          <a:noFill/>
        </p:spPr>
        <p:txBody>
          <a:bodyPr wrap="square" rtlCol="0">
            <a:spAutoFit/>
          </a:bodyPr>
          <a:lstStyle/>
          <a:p>
            <a:r>
              <a:rPr lang="en-GB" dirty="0">
                <a:latin typeface="Cavolini" panose="020B0502040204020203" pitchFamily="66" charset="0"/>
                <a:cs typeface="Cavolini" panose="020B0502040204020203" pitchFamily="66" charset="0"/>
              </a:rPr>
              <a:t>What sports are popular in Japan?</a:t>
            </a:r>
          </a:p>
        </p:txBody>
      </p:sp>
    </p:spTree>
    <p:extLst>
      <p:ext uri="{BB962C8B-B14F-4D97-AF65-F5344CB8AC3E}">
        <p14:creationId xmlns:p14="http://schemas.microsoft.com/office/powerpoint/2010/main" val="18686771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left)">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hord 7">
            <a:extLst>
              <a:ext uri="{FF2B5EF4-FFF2-40B4-BE49-F238E27FC236}">
                <a16:creationId xmlns:a16="http://schemas.microsoft.com/office/drawing/2014/main" id="{8C4BD905-5A59-E8D3-BFE2-AC5334907DA7}"/>
              </a:ext>
            </a:extLst>
          </p:cNvPr>
          <p:cNvSpPr/>
          <p:nvPr/>
        </p:nvSpPr>
        <p:spPr>
          <a:xfrm rot="10800000">
            <a:off x="-3596640" y="0"/>
            <a:ext cx="6800488" cy="6576330"/>
          </a:xfrm>
          <a:prstGeom prst="chord">
            <a:avLst>
              <a:gd name="adj1" fmla="val 5591136"/>
              <a:gd name="adj2" fmla="val 1599311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323528" y="2447983"/>
            <a:ext cx="2880320" cy="1323439"/>
          </a:xfrm>
          <a:prstGeom prst="rect">
            <a:avLst/>
          </a:prstGeom>
          <a:noFill/>
        </p:spPr>
        <p:txBody>
          <a:bodyPr wrap="square" rtlCol="0">
            <a:spAutoFit/>
          </a:bodyPr>
          <a:lstStyle/>
          <a:p>
            <a:r>
              <a:rPr lang="en-GB" sz="4000" b="1" dirty="0">
                <a:solidFill>
                  <a:schemeClr val="bg1"/>
                </a:solidFill>
                <a:latin typeface="Kozuka Gothic Pro B" panose="020B0800000000000000" pitchFamily="34" charset="-128"/>
                <a:ea typeface="Kozuka Gothic Pro B" panose="020B0800000000000000" pitchFamily="34" charset="-128"/>
                <a:cs typeface="Calibri" panose="020F0502020204030204" pitchFamily="34" charset="0"/>
              </a:rPr>
              <a:t>Learning Objectives</a:t>
            </a:r>
          </a:p>
        </p:txBody>
      </p:sp>
      <p:sp>
        <p:nvSpPr>
          <p:cNvPr id="10" name="TextBox 9">
            <a:extLst>
              <a:ext uri="{FF2B5EF4-FFF2-40B4-BE49-F238E27FC236}">
                <a16:creationId xmlns:a16="http://schemas.microsoft.com/office/drawing/2014/main" id="{30114E21-2DDC-03D2-3158-4151CEF616FE}"/>
              </a:ext>
            </a:extLst>
          </p:cNvPr>
          <p:cNvSpPr txBox="1"/>
          <p:nvPr/>
        </p:nvSpPr>
        <p:spPr>
          <a:xfrm>
            <a:off x="3347864" y="2447983"/>
            <a:ext cx="5616623" cy="2308324"/>
          </a:xfrm>
          <a:prstGeom prst="rect">
            <a:avLst/>
          </a:prstGeom>
          <a:noFill/>
        </p:spPr>
        <p:txBody>
          <a:bodyPr wrap="square" rtlCol="0">
            <a:spAutoFit/>
          </a:bodyPr>
          <a:lstStyle/>
          <a:p>
            <a:r>
              <a:rPr lang="en-GB" sz="2800" dirty="0">
                <a:latin typeface="Kozuka Gothic Pro B" panose="020B0800000000000000" pitchFamily="34" charset="-128"/>
                <a:ea typeface="Kozuka Gothic Pro B" panose="020B0800000000000000" pitchFamily="34" charset="-128"/>
                <a:cs typeface="Calibri" panose="020F0502020204030204" pitchFamily="34" charset="0"/>
              </a:rPr>
              <a:t>Locate Japan on a world map</a:t>
            </a:r>
          </a:p>
          <a:p>
            <a:endParaRPr lang="en-GB" sz="2800" b="1" dirty="0">
              <a:latin typeface="Kozuka Gothic Pro B" panose="020B0800000000000000" pitchFamily="34" charset="-128"/>
              <a:ea typeface="Kozuka Gothic Pro B" panose="020B0800000000000000" pitchFamily="34" charset="-128"/>
              <a:cs typeface="Calibri" panose="020F0502020204030204" pitchFamily="34" charset="0"/>
            </a:endParaRPr>
          </a:p>
          <a:p>
            <a:r>
              <a:rPr lang="en-GB" sz="2800" dirty="0">
                <a:latin typeface="Kozuka Gothic Pro B" panose="020B0800000000000000" pitchFamily="34" charset="-128"/>
                <a:ea typeface="Kozuka Gothic Pro B" panose="020B0800000000000000" pitchFamily="34" charset="-128"/>
                <a:cs typeface="Calibri" panose="020F0502020204030204" pitchFamily="34" charset="0"/>
              </a:rPr>
              <a:t>Locate and name Japan’s capital city and four main islands</a:t>
            </a:r>
          </a:p>
          <a:p>
            <a:endParaRPr lang="en-GB" sz="3200" b="1" dirty="0">
              <a:latin typeface="Calibri" panose="020F0502020204030204" pitchFamily="34" charset="0"/>
              <a:ea typeface="Kozuka Gothic Pro B" pitchFamily="34" charset="-128"/>
              <a:cs typeface="Calibri" panose="020F0502020204030204" pitchFamily="34" charset="0"/>
            </a:endParaRPr>
          </a:p>
        </p:txBody>
      </p:sp>
    </p:spTree>
    <p:extLst>
      <p:ext uri="{BB962C8B-B14F-4D97-AF65-F5344CB8AC3E}">
        <p14:creationId xmlns:p14="http://schemas.microsoft.com/office/powerpoint/2010/main" val="33522721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859A78-9727-4E21-9CBD-53D96EAE54F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 y="-123255"/>
            <a:ext cx="9199661" cy="6438490"/>
          </a:xfrm>
          <a:prstGeom prst="rect">
            <a:avLst/>
          </a:prstGeom>
        </p:spPr>
      </p:pic>
      <p:sp>
        <p:nvSpPr>
          <p:cNvPr id="6" name="Oval 5">
            <a:extLst>
              <a:ext uri="{FF2B5EF4-FFF2-40B4-BE49-F238E27FC236}">
                <a16:creationId xmlns:a16="http://schemas.microsoft.com/office/drawing/2014/main" id="{62023C3F-B3AD-D6A7-8BBF-D648D7B068E7}"/>
              </a:ext>
            </a:extLst>
          </p:cNvPr>
          <p:cNvSpPr/>
          <p:nvPr/>
        </p:nvSpPr>
        <p:spPr>
          <a:xfrm>
            <a:off x="4139952" y="1268760"/>
            <a:ext cx="261847"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3F6BA68F-AEBA-8C5F-1801-B6736C12D5C6}"/>
              </a:ext>
            </a:extLst>
          </p:cNvPr>
          <p:cNvSpPr txBox="1"/>
          <p:nvPr/>
        </p:nvSpPr>
        <p:spPr>
          <a:xfrm>
            <a:off x="4504872" y="1462393"/>
            <a:ext cx="1056077" cy="369332"/>
          </a:xfrm>
          <a:prstGeom prst="rect">
            <a:avLst/>
          </a:prstGeom>
          <a:noFill/>
        </p:spPr>
        <p:txBody>
          <a:bodyPr wrap="square">
            <a:spAutoFit/>
          </a:bodyPr>
          <a:lstStyle/>
          <a:p>
            <a:r>
              <a:rPr lang="en-GB" sz="1800" b="1" dirty="0">
                <a:latin typeface="Comic Sans MS" panose="030F0702030302020204" pitchFamily="66" charset="0"/>
                <a:ea typeface="Kozuka Gothic Pro B" pitchFamily="34" charset="-128"/>
              </a:rPr>
              <a:t>Europe</a:t>
            </a:r>
            <a:endParaRPr lang="en-GB" dirty="0">
              <a:latin typeface="Comic Sans MS" panose="030F0702030302020204" pitchFamily="66" charset="0"/>
            </a:endParaRPr>
          </a:p>
        </p:txBody>
      </p:sp>
      <p:sp>
        <p:nvSpPr>
          <p:cNvPr id="12" name="TextBox 11">
            <a:extLst>
              <a:ext uri="{FF2B5EF4-FFF2-40B4-BE49-F238E27FC236}">
                <a16:creationId xmlns:a16="http://schemas.microsoft.com/office/drawing/2014/main" id="{F9CF448F-6E6D-0BA6-9EA1-70A6F47E42FB}"/>
              </a:ext>
            </a:extLst>
          </p:cNvPr>
          <p:cNvSpPr txBox="1"/>
          <p:nvPr/>
        </p:nvSpPr>
        <p:spPr>
          <a:xfrm>
            <a:off x="4270875" y="2670964"/>
            <a:ext cx="984069" cy="369332"/>
          </a:xfrm>
          <a:prstGeom prst="rect">
            <a:avLst/>
          </a:prstGeom>
          <a:noFill/>
        </p:spPr>
        <p:txBody>
          <a:bodyPr wrap="square">
            <a:spAutoFit/>
          </a:bodyPr>
          <a:lstStyle/>
          <a:p>
            <a:r>
              <a:rPr lang="en-GB" sz="1800" b="1" dirty="0">
                <a:latin typeface="Comic Sans MS" panose="030F0702030302020204" pitchFamily="66" charset="0"/>
                <a:ea typeface="Kozuka Gothic Pro B" pitchFamily="34" charset="-128"/>
              </a:rPr>
              <a:t>Africa</a:t>
            </a:r>
            <a:endParaRPr lang="en-GB" dirty="0">
              <a:latin typeface="Comic Sans MS" panose="030F0702030302020204" pitchFamily="66" charset="0"/>
            </a:endParaRPr>
          </a:p>
        </p:txBody>
      </p:sp>
      <p:sp>
        <p:nvSpPr>
          <p:cNvPr id="13" name="TextBox 12">
            <a:extLst>
              <a:ext uri="{FF2B5EF4-FFF2-40B4-BE49-F238E27FC236}">
                <a16:creationId xmlns:a16="http://schemas.microsoft.com/office/drawing/2014/main" id="{B2516BFC-F309-BCB2-AFAC-F92F629BBBED}"/>
              </a:ext>
            </a:extLst>
          </p:cNvPr>
          <p:cNvSpPr txBox="1"/>
          <p:nvPr/>
        </p:nvSpPr>
        <p:spPr>
          <a:xfrm>
            <a:off x="1226075" y="1342597"/>
            <a:ext cx="1152128" cy="646331"/>
          </a:xfrm>
          <a:prstGeom prst="rect">
            <a:avLst/>
          </a:prstGeom>
          <a:noFill/>
        </p:spPr>
        <p:txBody>
          <a:bodyPr wrap="square">
            <a:spAutoFit/>
          </a:bodyPr>
          <a:lstStyle/>
          <a:p>
            <a:r>
              <a:rPr lang="en-GB" sz="1800" b="1" dirty="0">
                <a:latin typeface="Comic Sans MS" panose="030F0702030302020204" pitchFamily="66" charset="0"/>
                <a:ea typeface="Kozuka Gothic Pro B" pitchFamily="34" charset="-128"/>
              </a:rPr>
              <a:t>North America</a:t>
            </a:r>
            <a:endParaRPr lang="en-GB" dirty="0">
              <a:latin typeface="Comic Sans MS" panose="030F0702030302020204" pitchFamily="66" charset="0"/>
            </a:endParaRPr>
          </a:p>
        </p:txBody>
      </p:sp>
      <p:sp>
        <p:nvSpPr>
          <p:cNvPr id="14" name="TextBox 13">
            <a:extLst>
              <a:ext uri="{FF2B5EF4-FFF2-40B4-BE49-F238E27FC236}">
                <a16:creationId xmlns:a16="http://schemas.microsoft.com/office/drawing/2014/main" id="{56A1E98A-0998-C904-1E9C-B9083AB689F1}"/>
              </a:ext>
            </a:extLst>
          </p:cNvPr>
          <p:cNvSpPr txBox="1"/>
          <p:nvPr/>
        </p:nvSpPr>
        <p:spPr>
          <a:xfrm>
            <a:off x="2378203" y="3387768"/>
            <a:ext cx="1152128" cy="646331"/>
          </a:xfrm>
          <a:prstGeom prst="rect">
            <a:avLst/>
          </a:prstGeom>
          <a:noFill/>
        </p:spPr>
        <p:txBody>
          <a:bodyPr wrap="square">
            <a:spAutoFit/>
          </a:bodyPr>
          <a:lstStyle/>
          <a:p>
            <a:r>
              <a:rPr lang="en-GB" sz="1800" b="1" dirty="0">
                <a:latin typeface="Comic Sans MS" panose="030F0702030302020204" pitchFamily="66" charset="0"/>
                <a:ea typeface="Kozuka Gothic Pro B" pitchFamily="34" charset="-128"/>
              </a:rPr>
              <a:t>South America</a:t>
            </a:r>
            <a:endParaRPr lang="en-GB" dirty="0">
              <a:latin typeface="Comic Sans MS" panose="030F0702030302020204" pitchFamily="66" charset="0"/>
            </a:endParaRPr>
          </a:p>
        </p:txBody>
      </p:sp>
      <p:sp>
        <p:nvSpPr>
          <p:cNvPr id="16" name="TextBox 15">
            <a:extLst>
              <a:ext uri="{FF2B5EF4-FFF2-40B4-BE49-F238E27FC236}">
                <a16:creationId xmlns:a16="http://schemas.microsoft.com/office/drawing/2014/main" id="{3E4649A8-A9B7-A774-A745-50B717AB4C59}"/>
              </a:ext>
            </a:extLst>
          </p:cNvPr>
          <p:cNvSpPr txBox="1"/>
          <p:nvPr/>
        </p:nvSpPr>
        <p:spPr>
          <a:xfrm>
            <a:off x="3921724" y="5750004"/>
            <a:ext cx="1682369" cy="369332"/>
          </a:xfrm>
          <a:prstGeom prst="rect">
            <a:avLst/>
          </a:prstGeom>
          <a:noFill/>
        </p:spPr>
        <p:txBody>
          <a:bodyPr wrap="square">
            <a:spAutoFit/>
          </a:bodyPr>
          <a:lstStyle/>
          <a:p>
            <a:r>
              <a:rPr lang="en-GB" sz="1800" b="1" dirty="0">
                <a:latin typeface="Comic Sans MS" panose="030F0702030302020204" pitchFamily="66" charset="0"/>
                <a:ea typeface="Kozuka Gothic Pro B" pitchFamily="34" charset="-128"/>
              </a:rPr>
              <a:t>Antarctica</a:t>
            </a:r>
            <a:endParaRPr lang="en-GB" dirty="0">
              <a:latin typeface="Comic Sans MS" panose="030F0702030302020204" pitchFamily="66" charset="0"/>
            </a:endParaRPr>
          </a:p>
        </p:txBody>
      </p:sp>
      <p:sp>
        <p:nvSpPr>
          <p:cNvPr id="18" name="TextBox 17">
            <a:extLst>
              <a:ext uri="{FF2B5EF4-FFF2-40B4-BE49-F238E27FC236}">
                <a16:creationId xmlns:a16="http://schemas.microsoft.com/office/drawing/2014/main" id="{0107EE43-4726-AB64-4D2D-0830034E31A2}"/>
              </a:ext>
            </a:extLst>
          </p:cNvPr>
          <p:cNvSpPr txBox="1"/>
          <p:nvPr/>
        </p:nvSpPr>
        <p:spPr>
          <a:xfrm>
            <a:off x="6360231" y="1342597"/>
            <a:ext cx="984069" cy="369332"/>
          </a:xfrm>
          <a:prstGeom prst="rect">
            <a:avLst/>
          </a:prstGeom>
          <a:noFill/>
        </p:spPr>
        <p:txBody>
          <a:bodyPr wrap="square">
            <a:spAutoFit/>
          </a:bodyPr>
          <a:lstStyle/>
          <a:p>
            <a:r>
              <a:rPr lang="en-GB" sz="1800" b="1" dirty="0">
                <a:solidFill>
                  <a:schemeClr val="bg1"/>
                </a:solidFill>
                <a:latin typeface="Comic Sans MS" panose="030F0702030302020204" pitchFamily="66" charset="0"/>
                <a:ea typeface="Kozuka Gothic Pro B" pitchFamily="34" charset="-128"/>
              </a:rPr>
              <a:t>Asia</a:t>
            </a:r>
            <a:endParaRPr lang="en-GB" dirty="0">
              <a:solidFill>
                <a:schemeClr val="bg1"/>
              </a:solidFill>
              <a:latin typeface="Comic Sans MS" panose="030F0702030302020204" pitchFamily="66" charset="0"/>
            </a:endParaRPr>
          </a:p>
        </p:txBody>
      </p:sp>
      <p:sp>
        <p:nvSpPr>
          <p:cNvPr id="19" name="TextBox 18">
            <a:extLst>
              <a:ext uri="{FF2B5EF4-FFF2-40B4-BE49-F238E27FC236}">
                <a16:creationId xmlns:a16="http://schemas.microsoft.com/office/drawing/2014/main" id="{F0684605-A935-DE77-0C33-4B91A79DCE34}"/>
              </a:ext>
            </a:extLst>
          </p:cNvPr>
          <p:cNvSpPr txBox="1"/>
          <p:nvPr/>
        </p:nvSpPr>
        <p:spPr>
          <a:xfrm>
            <a:off x="7236296" y="3861048"/>
            <a:ext cx="1255706" cy="369332"/>
          </a:xfrm>
          <a:prstGeom prst="rect">
            <a:avLst/>
          </a:prstGeom>
          <a:noFill/>
        </p:spPr>
        <p:txBody>
          <a:bodyPr wrap="square">
            <a:spAutoFit/>
          </a:bodyPr>
          <a:lstStyle/>
          <a:p>
            <a:r>
              <a:rPr lang="en-GB" sz="1800" b="1" dirty="0">
                <a:latin typeface="Comic Sans MS" panose="030F0702030302020204" pitchFamily="66" charset="0"/>
                <a:ea typeface="Kozuka Gothic Pro B" pitchFamily="34" charset="-128"/>
              </a:rPr>
              <a:t>Australia</a:t>
            </a:r>
            <a:endParaRPr lang="en-GB" dirty="0">
              <a:latin typeface="Comic Sans MS" panose="030F0702030302020204" pitchFamily="66" charset="0"/>
            </a:endParaRPr>
          </a:p>
        </p:txBody>
      </p:sp>
      <p:sp>
        <p:nvSpPr>
          <p:cNvPr id="20" name="Oval 19">
            <a:extLst>
              <a:ext uri="{FF2B5EF4-FFF2-40B4-BE49-F238E27FC236}">
                <a16:creationId xmlns:a16="http://schemas.microsoft.com/office/drawing/2014/main" id="{0181A9BF-D6E9-CDD5-75B8-FEF1485BCB60}"/>
              </a:ext>
            </a:extLst>
          </p:cNvPr>
          <p:cNvSpPr/>
          <p:nvPr/>
        </p:nvSpPr>
        <p:spPr>
          <a:xfrm rot="2643333">
            <a:off x="7702154" y="1795497"/>
            <a:ext cx="372870" cy="61650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2" name="Straight Connector 21">
            <a:extLst>
              <a:ext uri="{FF2B5EF4-FFF2-40B4-BE49-F238E27FC236}">
                <a16:creationId xmlns:a16="http://schemas.microsoft.com/office/drawing/2014/main" id="{CCC70795-0366-C193-4F62-7968D2E3DF1E}"/>
              </a:ext>
            </a:extLst>
          </p:cNvPr>
          <p:cNvCxnSpPr/>
          <p:nvPr/>
        </p:nvCxnSpPr>
        <p:spPr>
          <a:xfrm flipH="1">
            <a:off x="-2" y="3284984"/>
            <a:ext cx="9144001"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0FBF32F2-8551-6A0B-2236-260CCA42D9B4}"/>
              </a:ext>
            </a:extLst>
          </p:cNvPr>
          <p:cNvSpPr txBox="1"/>
          <p:nvPr/>
        </p:nvSpPr>
        <p:spPr>
          <a:xfrm>
            <a:off x="-11378" y="3107971"/>
            <a:ext cx="1008112" cy="279797"/>
          </a:xfrm>
          <a:prstGeom prst="rect">
            <a:avLst/>
          </a:prstGeom>
          <a:noFill/>
        </p:spPr>
        <p:txBody>
          <a:bodyPr wrap="square" rtlCol="0">
            <a:spAutoFit/>
          </a:bodyPr>
          <a:lstStyle/>
          <a:p>
            <a:r>
              <a:rPr lang="en-GB" sz="1400" dirty="0">
                <a:solidFill>
                  <a:schemeClr val="tx1">
                    <a:lumMod val="50000"/>
                    <a:lumOff val="50000"/>
                  </a:schemeClr>
                </a:solidFill>
                <a:latin typeface="Comic Sans MS" panose="030F0702030302020204" pitchFamily="66" charset="0"/>
              </a:rPr>
              <a:t>Equator</a:t>
            </a:r>
          </a:p>
        </p:txBody>
      </p:sp>
    </p:spTree>
    <p:extLst>
      <p:ext uri="{BB962C8B-B14F-4D97-AF65-F5344CB8AC3E}">
        <p14:creationId xmlns:p14="http://schemas.microsoft.com/office/powerpoint/2010/main" val="5287552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P spid="12" grpId="0"/>
      <p:bldP spid="13" grpId="0"/>
      <p:bldP spid="14" grpId="0"/>
      <p:bldP spid="16" grpId="0"/>
      <p:bldP spid="18" grpId="0"/>
      <p:bldP spid="19" grpId="0"/>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216028" y="345852"/>
            <a:ext cx="6372196" cy="1569660"/>
          </a:xfrm>
          <a:prstGeom prst="rect">
            <a:avLst/>
          </a:prstGeom>
          <a:noFill/>
        </p:spPr>
        <p:txBody>
          <a:bodyPr wrap="square" rtlCol="0">
            <a:spAutoFit/>
          </a:bodyPr>
          <a:lstStyle/>
          <a:p>
            <a:r>
              <a:rPr lang="en-GB" sz="4800" b="1" dirty="0">
                <a:solidFill>
                  <a:srgbClr val="FF0000"/>
                </a:solidFill>
                <a:latin typeface="Kristen ITC" panose="03050502040202030202" pitchFamily="66" charset="0"/>
                <a:ea typeface="Kozuka Gothic Pro B" panose="020B0800000000000000" pitchFamily="34" charset="-128"/>
              </a:rPr>
              <a:t>Geography </a:t>
            </a:r>
          </a:p>
          <a:p>
            <a:r>
              <a:rPr lang="en-GB" sz="4800" b="1" dirty="0">
                <a:solidFill>
                  <a:srgbClr val="FF0000"/>
                </a:solidFill>
                <a:latin typeface="Kristen ITC" panose="03050502040202030202" pitchFamily="66" charset="0"/>
                <a:ea typeface="Kozuka Gothic Pro B" panose="020B0800000000000000" pitchFamily="34" charset="-128"/>
              </a:rPr>
              <a:t>of Japan</a:t>
            </a:r>
          </a:p>
        </p:txBody>
      </p:sp>
      <p:pic>
        <p:nvPicPr>
          <p:cNvPr id="12" name="Picture 11">
            <a:extLst>
              <a:ext uri="{FF2B5EF4-FFF2-40B4-BE49-F238E27FC236}">
                <a16:creationId xmlns:a16="http://schemas.microsoft.com/office/drawing/2014/main" id="{8EE82A84-B75A-0F7D-F219-F19850E17209}"/>
              </a:ext>
            </a:extLst>
          </p:cNvPr>
          <p:cNvPicPr>
            <a:picLocks noChangeAspect="1"/>
          </p:cNvPicPr>
          <p:nvPr/>
        </p:nvPicPr>
        <p:blipFill>
          <a:blip r:embed="rId3"/>
          <a:stretch>
            <a:fillRect/>
          </a:stretch>
        </p:blipFill>
        <p:spPr>
          <a:xfrm>
            <a:off x="1218015" y="136525"/>
            <a:ext cx="6230341" cy="6858000"/>
          </a:xfrm>
          <a:prstGeom prst="rect">
            <a:avLst/>
          </a:prstGeom>
        </p:spPr>
      </p:pic>
      <p:sp>
        <p:nvSpPr>
          <p:cNvPr id="18" name="TextBox 17">
            <a:extLst>
              <a:ext uri="{FF2B5EF4-FFF2-40B4-BE49-F238E27FC236}">
                <a16:creationId xmlns:a16="http://schemas.microsoft.com/office/drawing/2014/main" id="{0FC5FCB1-F2B6-C30C-7050-5E1D035021C8}"/>
              </a:ext>
            </a:extLst>
          </p:cNvPr>
          <p:cNvSpPr txBox="1"/>
          <p:nvPr/>
        </p:nvSpPr>
        <p:spPr>
          <a:xfrm>
            <a:off x="5004048" y="5157192"/>
            <a:ext cx="3816425" cy="707886"/>
          </a:xfrm>
          <a:prstGeom prst="rect">
            <a:avLst/>
          </a:prstGeom>
          <a:solidFill>
            <a:schemeClr val="bg1"/>
          </a:solidFill>
          <a:ln>
            <a:solidFill>
              <a:srgbClr val="FF0000"/>
            </a:solidFill>
            <a:prstDash val="sysDash"/>
          </a:ln>
        </p:spPr>
        <p:txBody>
          <a:bodyPr wrap="square">
            <a:spAutoFit/>
          </a:bodyPr>
          <a:lstStyle/>
          <a:p>
            <a:r>
              <a:rPr kumimoji="0" lang="en-GB" sz="2000" i="0" u="none" strike="noStrike" kern="1200" cap="none" spc="0" normalizeH="0" baseline="0" noProof="0" dirty="0">
                <a:ln>
                  <a:noFill/>
                </a:ln>
                <a:solidFill>
                  <a:srgbClr val="FF0000"/>
                </a:solidFill>
                <a:effectLst/>
                <a:uLnTx/>
                <a:uFillTx/>
                <a:latin typeface="Kozuka Gothic Pro R" panose="020B0400000000000000" pitchFamily="34" charset="-128"/>
                <a:ea typeface="Kozuka Gothic Pro R" panose="020B0400000000000000" pitchFamily="34" charset="-128"/>
              </a:rPr>
              <a:t>What can you say about Japan just by looking at its map?</a:t>
            </a:r>
            <a:endParaRPr lang="en-GB" sz="2000" dirty="0">
              <a:solidFill>
                <a:srgbClr val="FF0000"/>
              </a:solidFill>
              <a:latin typeface="Kozuka Gothic Pro R" panose="020B0400000000000000" pitchFamily="34" charset="-128"/>
              <a:ea typeface="Kozuka Gothic Pro R" panose="020B0400000000000000" pitchFamily="34" charset="-128"/>
            </a:endParaRPr>
          </a:p>
        </p:txBody>
      </p:sp>
    </p:spTree>
    <p:extLst>
      <p:ext uri="{BB962C8B-B14F-4D97-AF65-F5344CB8AC3E}">
        <p14:creationId xmlns:p14="http://schemas.microsoft.com/office/powerpoint/2010/main" val="34544707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404664"/>
            <a:ext cx="2153812" cy="707886"/>
          </a:xfrm>
          <a:prstGeom prst="rect">
            <a:avLst/>
          </a:prstGeom>
          <a:noFill/>
        </p:spPr>
        <p:txBody>
          <a:bodyPr wrap="square" lIns="91440" tIns="45720" rIns="91440" bIns="45720" rtlCol="0" anchor="t">
            <a:spAutoFit/>
          </a:bodyPr>
          <a:lstStyle/>
          <a:p>
            <a:pPr algn="ctr"/>
            <a:r>
              <a:rPr lang="en-GB" sz="4000" b="1" dirty="0">
                <a:solidFill>
                  <a:srgbClr val="FF0000"/>
                </a:solidFill>
                <a:latin typeface="Kristen ITC"/>
                <a:ea typeface="Kozuka Gothic Pro B"/>
              </a:rPr>
              <a:t>Task 2</a:t>
            </a:r>
          </a:p>
        </p:txBody>
      </p:sp>
      <p:pic>
        <p:nvPicPr>
          <p:cNvPr id="5" name="Picture 4" descr="Map&#10;&#10;Description automatically generated">
            <a:extLst>
              <a:ext uri="{FF2B5EF4-FFF2-40B4-BE49-F238E27FC236}">
                <a16:creationId xmlns:a16="http://schemas.microsoft.com/office/drawing/2014/main" id="{02138E50-451D-1442-2F8C-2981D07F3ED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345023" y="1111232"/>
            <a:ext cx="4319794" cy="4608512"/>
          </a:xfrm>
          <a:prstGeom prst="rect">
            <a:avLst/>
          </a:prstGeom>
          <a:ln w="12700">
            <a:solidFill>
              <a:schemeClr val="tx1"/>
            </a:solidFill>
          </a:ln>
        </p:spPr>
      </p:pic>
      <p:sp>
        <p:nvSpPr>
          <p:cNvPr id="7" name="TextBox 6">
            <a:extLst>
              <a:ext uri="{FF2B5EF4-FFF2-40B4-BE49-F238E27FC236}">
                <a16:creationId xmlns:a16="http://schemas.microsoft.com/office/drawing/2014/main" id="{C5AB0A77-426F-286B-00D4-3A86ED667B53}"/>
              </a:ext>
            </a:extLst>
          </p:cNvPr>
          <p:cNvSpPr txBox="1"/>
          <p:nvPr/>
        </p:nvSpPr>
        <p:spPr>
          <a:xfrm>
            <a:off x="272144" y="1228397"/>
            <a:ext cx="4083832" cy="4154984"/>
          </a:xfrm>
          <a:prstGeom prst="rect">
            <a:avLst/>
          </a:prstGeom>
          <a:noFill/>
        </p:spPr>
        <p:txBody>
          <a:bodyPr wrap="square" lIns="91440" tIns="45720" rIns="91440" bIns="45720" anchor="t">
            <a:spAutoFit/>
          </a:bodyPr>
          <a:lstStyle/>
          <a:p>
            <a:r>
              <a:rPr kumimoji="0" lang="en-GB" sz="2400" i="0" u="none" strike="noStrike" kern="1200" cap="none" spc="0" normalizeH="0" baseline="0" noProof="0" dirty="0">
                <a:ln>
                  <a:noFill/>
                </a:ln>
                <a:effectLst/>
                <a:uLnTx/>
                <a:uFillTx/>
                <a:latin typeface="Kozuka Gothic Pro R"/>
                <a:ea typeface="Kozuka Gothic Pro B"/>
              </a:rPr>
              <a:t>Look at the maps and atlases on your table to find Japan. Look for the capital city and names of the main four islands and label</a:t>
            </a:r>
            <a:r>
              <a:rPr kumimoji="0" lang="en-GB" sz="2400" i="0" u="none" strike="noStrike" kern="1200" cap="none" spc="0" normalizeH="0" noProof="0" dirty="0">
                <a:ln>
                  <a:noFill/>
                </a:ln>
                <a:effectLst/>
                <a:uLnTx/>
                <a:uFillTx/>
                <a:latin typeface="Kozuka Gothic Pro R"/>
                <a:ea typeface="Kozuka Gothic Pro B"/>
              </a:rPr>
              <a:t> them on your worksheet.</a:t>
            </a:r>
            <a:endParaRPr lang="en-GB" sz="2400" i="0" u="none" strike="noStrike" kern="1200" cap="none" spc="0" normalizeH="0" baseline="0" noProof="0" dirty="0">
              <a:ln>
                <a:noFill/>
              </a:ln>
              <a:effectLst/>
              <a:uLnTx/>
              <a:uFillTx/>
              <a:latin typeface="Kozuka Gothic Pro R"/>
              <a:ea typeface="Kozuka Gothic Pro B"/>
            </a:endParaRPr>
          </a:p>
          <a:p>
            <a:endParaRPr lang="en-GB" sz="2400" dirty="0">
              <a:latin typeface="Kozuka Gothic Pro R"/>
              <a:ea typeface="Kozuka Gothic Pro B" pitchFamily="34" charset="-128"/>
            </a:endParaRPr>
          </a:p>
          <a:p>
            <a:r>
              <a:rPr lang="en-GB" sz="2400" dirty="0">
                <a:latin typeface="Kozuka Gothic Pro B" panose="020B0800000000000000" pitchFamily="34" charset="-128"/>
                <a:ea typeface="Kozuka Gothic Pro B" panose="020B0800000000000000" pitchFamily="34" charset="-128"/>
              </a:rPr>
              <a:t>Extra challenge</a:t>
            </a:r>
          </a:p>
          <a:p>
            <a:r>
              <a:rPr lang="en-GB" sz="2400" dirty="0">
                <a:latin typeface="Kozuka Gothic Pro R"/>
                <a:ea typeface="Kozuka Gothic Pro B"/>
              </a:rPr>
              <a:t>Also find and label the sea and ocean around Japan and any other main cities.</a:t>
            </a:r>
          </a:p>
        </p:txBody>
      </p:sp>
    </p:spTree>
    <p:extLst>
      <p:ext uri="{BB962C8B-B14F-4D97-AF65-F5344CB8AC3E}">
        <p14:creationId xmlns:p14="http://schemas.microsoft.com/office/powerpoint/2010/main" val="15614519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02138E50-451D-1442-2F8C-2981D07F3ED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356806" y="1111232"/>
            <a:ext cx="4319794" cy="4608512"/>
          </a:xfrm>
          <a:prstGeom prst="rect">
            <a:avLst/>
          </a:prstGeom>
          <a:ln w="12700">
            <a:solidFill>
              <a:schemeClr val="tx1"/>
            </a:solidFill>
          </a:ln>
        </p:spPr>
      </p:pic>
      <p:sp>
        <p:nvSpPr>
          <p:cNvPr id="23" name="TextBox 22">
            <a:extLst>
              <a:ext uri="{FF2B5EF4-FFF2-40B4-BE49-F238E27FC236}">
                <a16:creationId xmlns:a16="http://schemas.microsoft.com/office/drawing/2014/main" id="{D909A65A-8794-D943-AA65-C68121259FF8}"/>
              </a:ext>
            </a:extLst>
          </p:cNvPr>
          <p:cNvSpPr txBox="1"/>
          <p:nvPr/>
        </p:nvSpPr>
        <p:spPr>
          <a:xfrm>
            <a:off x="107504" y="404664"/>
            <a:ext cx="2153812" cy="707886"/>
          </a:xfrm>
          <a:prstGeom prst="rect">
            <a:avLst/>
          </a:prstGeom>
          <a:noFill/>
        </p:spPr>
        <p:txBody>
          <a:bodyPr wrap="square" lIns="91440" tIns="45720" rIns="91440" bIns="45720" rtlCol="0" anchor="t">
            <a:spAutoFit/>
          </a:bodyPr>
          <a:lstStyle/>
          <a:p>
            <a:pPr algn="ctr"/>
            <a:r>
              <a:rPr lang="en-GB" sz="4000" b="1" dirty="0">
                <a:solidFill>
                  <a:srgbClr val="FF0000"/>
                </a:solidFill>
                <a:latin typeface="Kristen ITC"/>
                <a:ea typeface="Kozuka Gothic Pro B"/>
              </a:rPr>
              <a:t>Task 2</a:t>
            </a:r>
          </a:p>
        </p:txBody>
      </p:sp>
      <p:sp>
        <p:nvSpPr>
          <p:cNvPr id="25" name="TextBox 24">
            <a:extLst>
              <a:ext uri="{FF2B5EF4-FFF2-40B4-BE49-F238E27FC236}">
                <a16:creationId xmlns:a16="http://schemas.microsoft.com/office/drawing/2014/main" id="{2CF6E18E-5468-FB47-9EFB-64D099889123}"/>
              </a:ext>
            </a:extLst>
          </p:cNvPr>
          <p:cNvSpPr txBox="1"/>
          <p:nvPr/>
        </p:nvSpPr>
        <p:spPr>
          <a:xfrm>
            <a:off x="272144" y="1228397"/>
            <a:ext cx="4083832" cy="4154984"/>
          </a:xfrm>
          <a:prstGeom prst="rect">
            <a:avLst/>
          </a:prstGeom>
          <a:noFill/>
        </p:spPr>
        <p:txBody>
          <a:bodyPr wrap="square" lIns="91440" tIns="45720" rIns="91440" bIns="45720" anchor="t">
            <a:spAutoFit/>
          </a:bodyPr>
          <a:lstStyle/>
          <a:p>
            <a:r>
              <a:rPr kumimoji="0" lang="en-GB" sz="2400" i="0" u="none" strike="noStrike" kern="1200" cap="none" spc="0" normalizeH="0" baseline="0" noProof="0" dirty="0">
                <a:ln>
                  <a:noFill/>
                </a:ln>
                <a:effectLst/>
                <a:uLnTx/>
                <a:uFillTx/>
                <a:latin typeface="Kozuka Gothic Pro R"/>
                <a:ea typeface="Kozuka Gothic Pro B"/>
              </a:rPr>
              <a:t>Look at the maps and atlases on your table to find Japan. Look for the capital city and names of the main four islands and label</a:t>
            </a:r>
            <a:r>
              <a:rPr kumimoji="0" lang="en-GB" sz="2400" i="0" u="none" strike="noStrike" kern="1200" cap="none" spc="0" normalizeH="0" noProof="0" dirty="0">
                <a:ln>
                  <a:noFill/>
                </a:ln>
                <a:effectLst/>
                <a:uLnTx/>
                <a:uFillTx/>
                <a:latin typeface="Kozuka Gothic Pro R"/>
                <a:ea typeface="Kozuka Gothic Pro B"/>
              </a:rPr>
              <a:t> them on your worksheet.</a:t>
            </a:r>
            <a:endParaRPr lang="en-GB" sz="2400" i="0" u="none" strike="noStrike" kern="1200" cap="none" spc="0" normalizeH="0" baseline="0" noProof="0" dirty="0">
              <a:ln>
                <a:noFill/>
              </a:ln>
              <a:effectLst/>
              <a:uLnTx/>
              <a:uFillTx/>
              <a:latin typeface="Kozuka Gothic Pro R"/>
              <a:ea typeface="Kozuka Gothic Pro B"/>
            </a:endParaRPr>
          </a:p>
          <a:p>
            <a:endParaRPr lang="en-GB" sz="2400" dirty="0">
              <a:latin typeface="Kozuka Gothic Pro R"/>
              <a:ea typeface="Kozuka Gothic Pro B" pitchFamily="34" charset="-128"/>
            </a:endParaRPr>
          </a:p>
          <a:p>
            <a:r>
              <a:rPr lang="en-GB" sz="2400" dirty="0">
                <a:latin typeface="Kozuka Gothic Pro B" panose="020B0800000000000000" pitchFamily="34" charset="-128"/>
                <a:ea typeface="Kozuka Gothic Pro B" panose="020B0800000000000000" pitchFamily="34" charset="-128"/>
              </a:rPr>
              <a:t>Extra challenge</a:t>
            </a:r>
          </a:p>
          <a:p>
            <a:r>
              <a:rPr lang="en-GB" sz="2400" dirty="0">
                <a:latin typeface="Kozuka Gothic Pro R"/>
                <a:ea typeface="Kozuka Gothic Pro B"/>
              </a:rPr>
              <a:t>Also find and label the sea and ocean around Japan and any other main cities.</a:t>
            </a:r>
          </a:p>
        </p:txBody>
      </p:sp>
      <p:pic>
        <p:nvPicPr>
          <p:cNvPr id="26" name="Picture 25">
            <a:extLst>
              <a:ext uri="{FF2B5EF4-FFF2-40B4-BE49-F238E27FC236}">
                <a16:creationId xmlns:a16="http://schemas.microsoft.com/office/drawing/2014/main" id="{7D72FC84-3954-AC4F-A380-3880E26451B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261316" y="404665"/>
            <a:ext cx="5107143" cy="5760640"/>
          </a:xfrm>
          <a:prstGeom prst="rect">
            <a:avLst/>
          </a:prstGeom>
          <a:ln w="19050">
            <a:solidFill>
              <a:schemeClr val="tx1"/>
            </a:solidFill>
          </a:ln>
        </p:spPr>
      </p:pic>
      <p:sp>
        <p:nvSpPr>
          <p:cNvPr id="27" name="TextBox 26">
            <a:extLst>
              <a:ext uri="{FF2B5EF4-FFF2-40B4-BE49-F238E27FC236}">
                <a16:creationId xmlns:a16="http://schemas.microsoft.com/office/drawing/2014/main" id="{67EB16C0-481B-BC45-A296-F6047D47CDCB}"/>
              </a:ext>
            </a:extLst>
          </p:cNvPr>
          <p:cNvSpPr txBox="1"/>
          <p:nvPr/>
        </p:nvSpPr>
        <p:spPr>
          <a:xfrm>
            <a:off x="5820844" y="4275715"/>
            <a:ext cx="1368152" cy="523220"/>
          </a:xfrm>
          <a:prstGeom prst="rect">
            <a:avLst/>
          </a:prstGeom>
          <a:noFill/>
        </p:spPr>
        <p:txBody>
          <a:bodyPr wrap="square" lIns="91440" tIns="45720" rIns="91440" bIns="45720" anchor="t">
            <a:spAutoFit/>
          </a:bodyPr>
          <a:lstStyle/>
          <a:p>
            <a:r>
              <a:rPr lang="en-GB" sz="2800" b="1" dirty="0">
                <a:latin typeface="Comic Sans MS" panose="030F0702030302020204" pitchFamily="66" charset="0"/>
                <a:ea typeface="Kozuka Gothic Pro B"/>
              </a:rPr>
              <a:t>Tokyo</a:t>
            </a:r>
            <a:endParaRPr lang="en-GB" sz="2800" dirty="0">
              <a:latin typeface="Comic Sans MS" panose="030F0702030302020204" pitchFamily="66" charset="0"/>
              <a:ea typeface="Kozuka Gothic Pro B"/>
            </a:endParaRPr>
          </a:p>
        </p:txBody>
      </p:sp>
      <p:sp>
        <p:nvSpPr>
          <p:cNvPr id="28" name="TextBox 27">
            <a:extLst>
              <a:ext uri="{FF2B5EF4-FFF2-40B4-BE49-F238E27FC236}">
                <a16:creationId xmlns:a16="http://schemas.microsoft.com/office/drawing/2014/main" id="{EB4A15E0-45AC-1B4C-AB1B-2CD1DCCB3C2D}"/>
              </a:ext>
            </a:extLst>
          </p:cNvPr>
          <p:cNvSpPr txBox="1"/>
          <p:nvPr/>
        </p:nvSpPr>
        <p:spPr>
          <a:xfrm>
            <a:off x="4283968" y="1239143"/>
            <a:ext cx="1955439" cy="461665"/>
          </a:xfrm>
          <a:prstGeom prst="rect">
            <a:avLst/>
          </a:prstGeom>
          <a:noFill/>
        </p:spPr>
        <p:txBody>
          <a:bodyPr wrap="square" lIns="91440" tIns="45720" rIns="91440" bIns="45720" anchor="t">
            <a:spAutoFit/>
          </a:bodyPr>
          <a:lstStyle/>
          <a:p>
            <a:r>
              <a:rPr lang="en-GB" sz="2400" b="1" dirty="0">
                <a:latin typeface="Comic Sans MS" panose="030F0702030302020204" pitchFamily="66" charset="0"/>
                <a:ea typeface="Kozuka Gothic Pro B"/>
              </a:rPr>
              <a:t>Hokkaido</a:t>
            </a:r>
            <a:endParaRPr lang="en-GB" sz="2400" dirty="0">
              <a:latin typeface="Comic Sans MS" panose="030F0702030302020204" pitchFamily="66" charset="0"/>
              <a:ea typeface="Kozuka Gothic Pro B"/>
            </a:endParaRPr>
          </a:p>
        </p:txBody>
      </p:sp>
      <p:sp>
        <p:nvSpPr>
          <p:cNvPr id="29" name="TextBox 28">
            <a:extLst>
              <a:ext uri="{FF2B5EF4-FFF2-40B4-BE49-F238E27FC236}">
                <a16:creationId xmlns:a16="http://schemas.microsoft.com/office/drawing/2014/main" id="{7E954E5B-EBB2-FC4F-A02B-A0A7D68F9A7E}"/>
              </a:ext>
            </a:extLst>
          </p:cNvPr>
          <p:cNvSpPr txBox="1"/>
          <p:nvPr/>
        </p:nvSpPr>
        <p:spPr>
          <a:xfrm>
            <a:off x="3707904" y="3111351"/>
            <a:ext cx="1955439" cy="461665"/>
          </a:xfrm>
          <a:prstGeom prst="rect">
            <a:avLst/>
          </a:prstGeom>
          <a:noFill/>
        </p:spPr>
        <p:txBody>
          <a:bodyPr wrap="square" lIns="91440" tIns="45720" rIns="91440" bIns="45720" anchor="t">
            <a:spAutoFit/>
          </a:bodyPr>
          <a:lstStyle/>
          <a:p>
            <a:r>
              <a:rPr lang="en-GB" sz="2400" b="1" dirty="0">
                <a:latin typeface="Comic Sans MS" panose="030F0702030302020204" pitchFamily="66" charset="0"/>
                <a:ea typeface="Kozuka Gothic Pro B"/>
              </a:rPr>
              <a:t>Honshu</a:t>
            </a:r>
            <a:endParaRPr lang="en-GB" sz="2400">
              <a:latin typeface="Comic Sans MS" panose="030F0702030302020204" pitchFamily="66" charset="0"/>
              <a:ea typeface="Kozuka Gothic Pro B"/>
            </a:endParaRPr>
          </a:p>
        </p:txBody>
      </p:sp>
      <p:sp>
        <p:nvSpPr>
          <p:cNvPr id="30" name="TextBox 29">
            <a:extLst>
              <a:ext uri="{FF2B5EF4-FFF2-40B4-BE49-F238E27FC236}">
                <a16:creationId xmlns:a16="http://schemas.microsoft.com/office/drawing/2014/main" id="{CB041AD4-FA2E-0446-9BA6-E2AA2DE7333D}"/>
              </a:ext>
            </a:extLst>
          </p:cNvPr>
          <p:cNvSpPr txBox="1"/>
          <p:nvPr/>
        </p:nvSpPr>
        <p:spPr>
          <a:xfrm>
            <a:off x="4112477" y="4986739"/>
            <a:ext cx="1955439" cy="461665"/>
          </a:xfrm>
          <a:prstGeom prst="rect">
            <a:avLst/>
          </a:prstGeom>
          <a:noFill/>
        </p:spPr>
        <p:txBody>
          <a:bodyPr wrap="square" lIns="91440" tIns="45720" rIns="91440" bIns="45720" anchor="t">
            <a:spAutoFit/>
          </a:bodyPr>
          <a:lstStyle/>
          <a:p>
            <a:r>
              <a:rPr lang="en-GB" sz="2400" b="1" dirty="0">
                <a:latin typeface="Comic Sans MS" panose="030F0702030302020204" pitchFamily="66" charset="0"/>
                <a:ea typeface="Kozuka Gothic Pro B"/>
              </a:rPr>
              <a:t>Shikoku</a:t>
            </a:r>
            <a:endParaRPr lang="en-GB" sz="2400" dirty="0">
              <a:latin typeface="Comic Sans MS" panose="030F0702030302020204" pitchFamily="66" charset="0"/>
              <a:ea typeface="Kozuka Gothic Pro B"/>
            </a:endParaRPr>
          </a:p>
        </p:txBody>
      </p:sp>
      <p:sp>
        <p:nvSpPr>
          <p:cNvPr id="31" name="TextBox 30">
            <a:extLst>
              <a:ext uri="{FF2B5EF4-FFF2-40B4-BE49-F238E27FC236}">
                <a16:creationId xmlns:a16="http://schemas.microsoft.com/office/drawing/2014/main" id="{21C79443-1429-0E40-B03E-8D8706CB56F9}"/>
              </a:ext>
            </a:extLst>
          </p:cNvPr>
          <p:cNvSpPr txBox="1"/>
          <p:nvPr/>
        </p:nvSpPr>
        <p:spPr>
          <a:xfrm>
            <a:off x="3491880" y="5559623"/>
            <a:ext cx="1955439" cy="461665"/>
          </a:xfrm>
          <a:prstGeom prst="rect">
            <a:avLst/>
          </a:prstGeom>
          <a:noFill/>
        </p:spPr>
        <p:txBody>
          <a:bodyPr wrap="square" lIns="91440" tIns="45720" rIns="91440" bIns="45720" anchor="t">
            <a:spAutoFit/>
          </a:bodyPr>
          <a:lstStyle/>
          <a:p>
            <a:r>
              <a:rPr lang="en-GB" sz="2400" b="1" dirty="0">
                <a:latin typeface="Comic Sans MS" panose="030F0702030302020204" pitchFamily="66" charset="0"/>
                <a:ea typeface="Kozuka Gothic Pro B"/>
              </a:rPr>
              <a:t>Kyushu</a:t>
            </a:r>
            <a:endParaRPr lang="en-GB" sz="2400" dirty="0">
              <a:latin typeface="Comic Sans MS" panose="030F0702030302020204" pitchFamily="66" charset="0"/>
              <a:ea typeface="Kozuka Gothic Pro B"/>
            </a:endParaRPr>
          </a:p>
        </p:txBody>
      </p:sp>
    </p:spTree>
    <p:extLst>
      <p:ext uri="{BB962C8B-B14F-4D97-AF65-F5344CB8AC3E}">
        <p14:creationId xmlns:p14="http://schemas.microsoft.com/office/powerpoint/2010/main" val="29958662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5"/>
                                        </p:tgtEl>
                                      </p:cBhvr>
                                    </p:animEffect>
                                    <p:set>
                                      <p:cBhvr>
                                        <p:cTn id="7" dur="1" fill="hold">
                                          <p:stCondLst>
                                            <p:cond delay="499"/>
                                          </p:stCondLst>
                                        </p:cTn>
                                        <p:tgtEl>
                                          <p:spTgt spid="25"/>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P spid="28" grpId="0"/>
      <p:bldP spid="29" grpId="0"/>
      <p:bldP spid="30" grpId="0"/>
      <p:bldP spid="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68480" y="2783085"/>
            <a:ext cx="3040024" cy="3342834"/>
          </a:xfrm>
          <a:prstGeom prst="rect">
            <a:avLst/>
          </a:prstGeom>
        </p:spPr>
      </p:pic>
      <p:sp>
        <p:nvSpPr>
          <p:cNvPr id="12" name="Oval 11"/>
          <p:cNvSpPr/>
          <p:nvPr/>
        </p:nvSpPr>
        <p:spPr>
          <a:xfrm>
            <a:off x="8052586" y="2636912"/>
            <a:ext cx="1055917" cy="100811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7503" y="1085751"/>
            <a:ext cx="6411515" cy="4287701"/>
          </a:xfrm>
          <a:prstGeom prst="rect">
            <a:avLst/>
          </a:prstGeom>
        </p:spPr>
      </p:pic>
      <p:sp>
        <p:nvSpPr>
          <p:cNvPr id="2" name="TextBox 1">
            <a:extLst>
              <a:ext uri="{FF2B5EF4-FFF2-40B4-BE49-F238E27FC236}">
                <a16:creationId xmlns:a16="http://schemas.microsoft.com/office/drawing/2014/main" id="{CA2C414B-9696-C1FA-5528-385E8D5EE548}"/>
              </a:ext>
            </a:extLst>
          </p:cNvPr>
          <p:cNvSpPr txBox="1"/>
          <p:nvPr/>
        </p:nvSpPr>
        <p:spPr>
          <a:xfrm>
            <a:off x="-858592" y="380993"/>
            <a:ext cx="4248472" cy="584775"/>
          </a:xfrm>
          <a:prstGeom prst="rect">
            <a:avLst/>
          </a:prstGeom>
          <a:noFill/>
        </p:spPr>
        <p:txBody>
          <a:bodyPr wrap="square" rtlCol="0">
            <a:spAutoFit/>
          </a:bodyPr>
          <a:lstStyle/>
          <a:p>
            <a:pPr algn="ctr"/>
            <a:r>
              <a:rPr lang="en-GB" sz="3200" b="1" dirty="0">
                <a:solidFill>
                  <a:srgbClr val="FF0000"/>
                </a:solidFill>
                <a:latin typeface="Kristen ITC" panose="03050502040202030202" pitchFamily="66" charset="0"/>
                <a:ea typeface="Kozuka Gothic Pro B" pitchFamily="34" charset="-128"/>
              </a:rPr>
              <a:t>Hokkaido</a:t>
            </a:r>
          </a:p>
        </p:txBody>
      </p:sp>
      <p:grpSp>
        <p:nvGrpSpPr>
          <p:cNvPr id="5" name="Group 4">
            <a:extLst>
              <a:ext uri="{FF2B5EF4-FFF2-40B4-BE49-F238E27FC236}">
                <a16:creationId xmlns:a16="http://schemas.microsoft.com/office/drawing/2014/main" id="{475122BB-9A57-C09E-EB44-964CA121DBFE}"/>
              </a:ext>
            </a:extLst>
          </p:cNvPr>
          <p:cNvGrpSpPr/>
          <p:nvPr/>
        </p:nvGrpSpPr>
        <p:grpSpPr>
          <a:xfrm>
            <a:off x="177503" y="1096381"/>
            <a:ext cx="6580089" cy="4266439"/>
            <a:chOff x="-666943" y="1039212"/>
            <a:chExt cx="6580089" cy="4266439"/>
          </a:xfrm>
        </p:grpSpPr>
        <p:pic>
          <p:nvPicPr>
            <p:cNvPr id="6" name="Picture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6943" y="1039212"/>
              <a:ext cx="6424755" cy="4266439"/>
            </a:xfrm>
            <a:prstGeom prst="rect">
              <a:avLst/>
            </a:prstGeom>
          </p:spPr>
        </p:pic>
        <p:sp>
          <p:nvSpPr>
            <p:cNvPr id="3" name="TextBox 2">
              <a:extLst>
                <a:ext uri="{FF2B5EF4-FFF2-40B4-BE49-F238E27FC236}">
                  <a16:creationId xmlns:a16="http://schemas.microsoft.com/office/drawing/2014/main" id="{B2383447-806C-3D28-19AD-87C1EF15955A}"/>
                </a:ext>
              </a:extLst>
            </p:cNvPr>
            <p:cNvSpPr txBox="1"/>
            <p:nvPr/>
          </p:nvSpPr>
          <p:spPr>
            <a:xfrm>
              <a:off x="4381935" y="5064189"/>
              <a:ext cx="1531211" cy="230832"/>
            </a:xfrm>
            <a:prstGeom prst="rect">
              <a:avLst/>
            </a:prstGeom>
            <a:noFill/>
          </p:spPr>
          <p:txBody>
            <a:bodyPr wrap="square" rtlCol="0">
              <a:spAutoFit/>
            </a:bodyPr>
            <a:lstStyle/>
            <a:p>
              <a:r>
                <a:rPr lang="en-GB" sz="900" dirty="0">
                  <a:solidFill>
                    <a:schemeClr val="bg1"/>
                  </a:solidFill>
                </a:rPr>
                <a:t>© </a:t>
              </a:r>
              <a:r>
                <a:rPr lang="en-GB" sz="900" dirty="0" err="1">
                  <a:solidFill>
                    <a:schemeClr val="bg1"/>
                  </a:solidFill>
                </a:rPr>
                <a:t>Yasufumi</a:t>
              </a:r>
              <a:r>
                <a:rPr lang="en-GB" sz="900" dirty="0">
                  <a:solidFill>
                    <a:schemeClr val="bg1"/>
                  </a:solidFill>
                </a:rPr>
                <a:t> Nishi/ JNTO</a:t>
              </a:r>
            </a:p>
          </p:txBody>
        </p:sp>
      </p:grpSp>
      <p:pic>
        <p:nvPicPr>
          <p:cNvPr id="13" name="Picture 1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1143" y="1037731"/>
            <a:ext cx="6573279" cy="4380475"/>
          </a:xfrm>
          <a:prstGeom prst="rect">
            <a:avLst/>
          </a:prstGeom>
        </p:spPr>
      </p:pic>
    </p:spTree>
    <p:extLst>
      <p:ext uri="{BB962C8B-B14F-4D97-AF65-F5344CB8AC3E}">
        <p14:creationId xmlns:p14="http://schemas.microsoft.com/office/powerpoint/2010/main" val="24907291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TM16401371[[fn=Atlas]]</Template>
  <TotalTime>5464</TotalTime>
  <Words>1527</Words>
  <Application>Microsoft Office PowerPoint</Application>
  <PresentationFormat>On-screen Show (4:3)</PresentationFormat>
  <Paragraphs>146</Paragraphs>
  <Slides>15</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Kozuka Gothic Pro B</vt:lpstr>
      <vt:lpstr>Kozuka Gothic Pro EL</vt:lpstr>
      <vt:lpstr>Kozuka Gothic Pro R</vt:lpstr>
      <vt:lpstr>Arial</vt:lpstr>
      <vt:lpstr>Calibri</vt:lpstr>
      <vt:lpstr>Cavolini</vt:lpstr>
      <vt:lpstr>Comic Sans MS</vt:lpstr>
      <vt:lpstr>Kristen ITC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 Japan Society</dc:creator>
  <cp:lastModifiedBy>Lucy Hawksley</cp:lastModifiedBy>
  <cp:revision>312</cp:revision>
  <dcterms:created xsi:type="dcterms:W3CDTF">2017-05-31T10:45:44Z</dcterms:created>
  <dcterms:modified xsi:type="dcterms:W3CDTF">2025-05-19T13:35:52Z</dcterms:modified>
</cp:coreProperties>
</file>