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0" r:id="rId2"/>
    <p:sldId id="270" r:id="rId3"/>
    <p:sldId id="271" r:id="rId4"/>
    <p:sldId id="272" r:id="rId5"/>
    <p:sldId id="281" r:id="rId6"/>
    <p:sldId id="286" r:id="rId7"/>
    <p:sldId id="285" r:id="rId8"/>
    <p:sldId id="269" r:id="rId9"/>
    <p:sldId id="279" r:id="rId10"/>
    <p:sldId id="262" r:id="rId11"/>
    <p:sldId id="287" r:id="rId12"/>
    <p:sldId id="288"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Pficcwtsnybzo4zWfPCOWA==" hashData="AE9eAZMn1mFCdkWNihUPAEEw1PY="/>
  <p:extLst>
    <p:ext uri="{EFAFB233-063F-42B5-8137-9DF3F51BA10A}">
      <p15:sldGuideLst xmlns=""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turner@gmail.com"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65CD65"/>
    <a:srgbClr val="4FC54F"/>
    <a:srgbClr val="55C755"/>
    <a:srgbClr val="2E3092"/>
    <a:srgbClr val="808080"/>
    <a:srgbClr val="993399"/>
    <a:srgbClr val="0099FF"/>
    <a:srgbClr val="9B3333"/>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9" autoAdjust="0"/>
  </p:normalViewPr>
  <p:slideViewPr>
    <p:cSldViewPr>
      <p:cViewPr>
        <p:scale>
          <a:sx n="85" d="100"/>
          <a:sy n="85" d="100"/>
        </p:scale>
        <p:origin x="-821" y="154"/>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16/06/2021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umioobata.co.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 Note</a:t>
            </a:r>
          </a:p>
          <a:p>
            <a:r>
              <a:rPr lang="en-GB" dirty="0" smtClean="0"/>
              <a:t>Display </a:t>
            </a:r>
            <a:r>
              <a:rPr lang="en-GB" dirty="0"/>
              <a:t>this on the screen/board as students enter the classroom so that they can begin straight away, leaving space for the date and title if they are writing their answer in their books.</a:t>
            </a:r>
          </a:p>
          <a:p>
            <a:r>
              <a:rPr lang="en-GB" dirty="0"/>
              <a:t>Students can discuss or write lists in their books. They may refer to examples including: Studio Ghibli (Spirited Away, My Neighbour Totoro, etc), Attack on Titan, Pokémon, Dragon Ball (manga) and Dragon Ball Z (the anime adaptation), Avatar: the last </a:t>
            </a:r>
            <a:r>
              <a:rPr lang="en-GB" dirty="0" err="1"/>
              <a:t>airbender</a:t>
            </a:r>
            <a:r>
              <a:rPr lang="en-GB" dirty="0"/>
              <a:t>, Ghost in the Shell.</a:t>
            </a: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02094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a:t>
            </a:r>
            <a:r>
              <a:rPr lang="en-GB" sz="1200" kern="1200" dirty="0">
                <a:solidFill>
                  <a:schemeClr val="tx1"/>
                </a:solidFill>
                <a:effectLst/>
                <a:latin typeface="+mn-lt"/>
                <a:ea typeface="+mn-ea"/>
                <a:cs typeface="+mn-cs"/>
              </a:rPr>
              <a:t>may use the printable manga template (advised if only using one lesson), or design their own, though this would take longer.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a:t>
            </a:r>
            <a:r>
              <a:rPr lang="en-GB" sz="1200" kern="1200" dirty="0">
                <a:solidFill>
                  <a:schemeClr val="tx1"/>
                </a:solidFill>
                <a:effectLst/>
                <a:latin typeface="+mn-lt"/>
                <a:ea typeface="+mn-ea"/>
                <a:cs typeface="+mn-cs"/>
              </a:rPr>
              <a:t>is also a version of the worksheet for LA students which </a:t>
            </a:r>
            <a:r>
              <a:rPr lang="en-GB" sz="1200" kern="1200" dirty="0" smtClean="0">
                <a:solidFill>
                  <a:schemeClr val="tx1"/>
                </a:solidFill>
                <a:effectLst/>
                <a:latin typeface="+mn-lt"/>
                <a:ea typeface="+mn-ea"/>
                <a:cs typeface="+mn-cs"/>
              </a:rPr>
              <a:t>is</a:t>
            </a:r>
            <a:r>
              <a:rPr lang="en-GB" sz="1200" kern="1200" baseline="0" dirty="0" smtClean="0">
                <a:solidFill>
                  <a:schemeClr val="tx1"/>
                </a:solidFill>
                <a:effectLst/>
                <a:latin typeface="+mn-lt"/>
                <a:ea typeface="+mn-ea"/>
                <a:cs typeface="+mn-cs"/>
              </a:rPr>
              <a:t> pre-illustrated for students to add appropriate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Alternatively, students could write a blog entry or series of text messages as if they were in Fukushima at the time of the earthquake and tsunami.</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using one lesson students could finish this task as homework. If using two lessons, students may only make a start on this task, depending on how much time you have available. They can continue it in the following lesson.</a:t>
            </a:r>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61241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a:t>
            </a:r>
            <a:r>
              <a:rPr lang="en-GB" sz="1200" kern="1200" dirty="0">
                <a:solidFill>
                  <a:schemeClr val="tx1"/>
                </a:solidFill>
                <a:effectLst/>
                <a:latin typeface="+mn-lt"/>
                <a:ea typeface="+mn-ea"/>
                <a:cs typeface="+mn-cs"/>
              </a:rPr>
              <a:t>is more detail on the pintable version, but this slide gives an outline of the events and would be suitable for LA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Students may use the printable manga template (advised if only using one lesson), or design their own, though this would take longer.</a:t>
            </a:r>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389239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174105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269547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Officially disaster is called the </a:t>
            </a:r>
            <a:r>
              <a:rPr lang="en-GB" dirty="0" smtClean="0">
                <a:latin typeface="Kozuka Gothic Pro R" pitchFamily="34" charset="-128"/>
                <a:ea typeface="Kozuka Gothic Pro R" pitchFamily="34" charset="-128"/>
              </a:rPr>
              <a:t>Eastern Japan Great Earthquake Disaster,</a:t>
            </a:r>
            <a:r>
              <a:rPr lang="en-GB" baseline="0" dirty="0" smtClean="0">
                <a:latin typeface="Kozuka Gothic Pro R" pitchFamily="34" charset="-128"/>
                <a:ea typeface="Kozuka Gothic Pro R" pitchFamily="34" charset="-128"/>
              </a:rPr>
              <a:t> but it is referred to by different names in English. </a:t>
            </a:r>
            <a:endParaRPr lang="en-GB" dirty="0" smtClean="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a:t>
            </a:r>
            <a:r>
              <a:rPr lang="en-GB" baseline="0" dirty="0" smtClean="0"/>
              <a:t> will be focus on the impact of the tsunami in particular, but should be made aware by the end of the lessons that the 2011 disaster in the Tohoku region was a result of the combined impact of the earthquake, tsunami and nuclear disaster. </a:t>
            </a:r>
            <a:endParaRPr lang="en-GB" dirty="0" smtClean="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 Notes</a:t>
            </a:r>
          </a:p>
          <a:p>
            <a:r>
              <a:rPr lang="en-GB" dirty="0" smtClean="0"/>
              <a:t>There is an opportunity</a:t>
            </a:r>
            <a:r>
              <a:rPr lang="en-GB" baseline="0" dirty="0" smtClean="0"/>
              <a:t> for peer or self-assessment after this task. </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Click </a:t>
            </a:r>
            <a:r>
              <a:rPr lang="en-GB" sz="1200" kern="1200" dirty="0">
                <a:solidFill>
                  <a:schemeClr val="tx1"/>
                </a:solidFill>
                <a:effectLst/>
                <a:latin typeface="+mn-lt"/>
                <a:ea typeface="+mn-ea"/>
                <a:cs typeface="+mn-cs"/>
              </a:rPr>
              <a:t>the image to go to the video. </a:t>
            </a:r>
            <a:r>
              <a:rPr lang="en-GB" sz="1200" kern="1200" dirty="0" smtClean="0">
                <a:solidFill>
                  <a:schemeClr val="tx1"/>
                </a:solidFill>
                <a:effectLst/>
                <a:latin typeface="+mn-lt"/>
                <a:ea typeface="+mn-ea"/>
                <a:cs typeface="+mn-cs"/>
              </a:rPr>
              <a:t>‘1:21 </a:t>
            </a:r>
            <a:r>
              <a:rPr lang="en-GB" sz="1200" kern="1200" dirty="0">
                <a:solidFill>
                  <a:schemeClr val="tx1"/>
                </a:solidFill>
                <a:effectLst/>
                <a:latin typeface="+mn-lt"/>
                <a:ea typeface="+mn-ea"/>
                <a:cs typeface="+mn-cs"/>
              </a:rPr>
              <a:t>long.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https</a:t>
            </a:r>
            <a:r>
              <a:rPr lang="en-GB" sz="1200" kern="1200" dirty="0">
                <a:solidFill>
                  <a:schemeClr val="tx1"/>
                </a:solidFill>
                <a:effectLst/>
                <a:latin typeface="+mn-lt"/>
                <a:ea typeface="+mn-ea"/>
                <a:cs typeface="+mn-cs"/>
              </a:rPr>
              <a:t>://www.youtube.com/watch?v=ilwB0GCc_ZM</a:t>
            </a:r>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238534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Teacher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students </a:t>
            </a:r>
            <a:r>
              <a:rPr lang="en-GB" sz="1200" dirty="0"/>
              <a:t>could write down their ideas in a spider diagram. There are suggestions on the following slide</a:t>
            </a:r>
            <a:r>
              <a:rPr lang="en-GB" sz="1200" dirty="0" smtClean="0"/>
              <a:t>.</a:t>
            </a:r>
            <a:endParaRPr lang="en-GB" sz="1200" b="0" i="0" u="sng" dirty="0">
              <a:solidFill>
                <a:srgbClr val="0000FF"/>
              </a:solidFill>
              <a:effectLst/>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baseline="0" dirty="0" smtClean="0">
                <a:solidFill>
                  <a:srgbClr val="0000FF"/>
                </a:solidFill>
                <a:effectLst/>
                <a:latin typeface="Arial" panose="020B0604020202020204" pitchFamily="34" charset="0"/>
              </a:rPr>
              <a:t>Fumio Obata’s work is shown on this slide, students will look at it in more detail later in the lesson. </a:t>
            </a:r>
            <a:endParaRPr lang="en-GB" sz="1200" u="none" dirty="0" smtClean="0"/>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314663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46463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Fumio Obata</a:t>
            </a:r>
            <a:r>
              <a:rPr lang="en-GB" sz="1200" kern="1200" baseline="0" dirty="0" smtClean="0">
                <a:solidFill>
                  <a:schemeClr val="tx1"/>
                </a:solidFill>
                <a:effectLst/>
                <a:latin typeface="+mn-lt"/>
                <a:ea typeface="+mn-ea"/>
                <a:cs typeface="+mn-cs"/>
              </a:rPr>
              <a:t> is a comic book artist, graphic novelist and illustrator from Japan. He lives and works in the UK.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See more of his work: </a:t>
            </a:r>
            <a:r>
              <a:rPr lang="en-GB" sz="1200" b="0" i="0" kern="1200" dirty="0" smtClean="0">
                <a:solidFill>
                  <a:schemeClr val="tx1"/>
                </a:solidFill>
                <a:effectLst/>
                <a:latin typeface="+mn-lt"/>
                <a:ea typeface="+mn-ea"/>
                <a:cs typeface="+mn-cs"/>
                <a:hlinkClick r:id="rId3"/>
              </a:rPr>
              <a:t>www.fumioobata.co.uk</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199467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Teacher’s Notes</a:t>
            </a:r>
          </a:p>
          <a:p>
            <a:pPr marL="0" indent="0">
              <a:buFont typeface="Arial" panose="020B0604020202020204" pitchFamily="34" charset="0"/>
              <a:buNone/>
            </a:pPr>
            <a:r>
              <a:rPr lang="en-GB" dirty="0" smtClean="0"/>
              <a:t>There</a:t>
            </a:r>
            <a:r>
              <a:rPr lang="en-GB" baseline="0" dirty="0" smtClean="0"/>
              <a:t> is information about Okawa primary school (shown in the bottom right panel) in the printable timeline.</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276783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5E169F-3839-4658-AC0A-0FF04194B9FC}"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AC46D-EC9F-49BA-86B3-A75F54C979E5}"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4C6CD-3DCE-4FB1-B8BB-635B285A0B7F}"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77508-A0E3-4009-9DC3-A2610D6CFE27}"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486BC-2642-4467-899D-A8459E7941EB}"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B7673A-C541-41BA-BBF9-7AFF5A8030F0}"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054E87-B409-47C6-A894-1EAEF21F30E1}" type="datetime1">
              <a:rPr lang="en-GB" smtClean="0"/>
              <a:t>16/06/2021</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279040-582D-413C-958E-DB2174441A2C}" type="datetime1">
              <a:rPr lang="en-GB" smtClean="0"/>
              <a:t>16/06/2021</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78EE-2BE8-4A0A-9338-C585C359B5CF}" type="datetime1">
              <a:rPr lang="en-GB" smtClean="0"/>
              <a:t>16/06/2021</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710B8-CBDD-4FF9-9931-A987E3FB19C3}"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2B686-D078-46AA-BF53-5F9AB630EA9A}"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4717-8A59-4AD7-A22D-A834D31A7910}" type="datetime1">
              <a:rPr lang="en-GB" smtClean="0"/>
              <a:t>16/06/2021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moj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penmoji.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hyperlink" Target="https://creativecommons.org/licenses/by-sa/4.0/"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3.jpe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fumioobata.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2.0/?ref=ccsearch&amp;atype=rich" TargetMode="External"/><Relationship Id="rId5" Type="http://schemas.openxmlformats.org/officeDocument/2006/relationships/hyperlink" Target="https://www.flickr.com/photos/99792499@N00" TargetMode="External"/><Relationship Id="rId4" Type="http://schemas.openxmlformats.org/officeDocument/2006/relationships/hyperlink" Target="https://www.flickr.com/photos/99792499@N00/563083013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Tsunami_nl.p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hyperlink" Target="http://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youtube.com/watch?v=ilwB0GCc_Z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18886" y="363782"/>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Warm Up</a:t>
            </a:r>
          </a:p>
        </p:txBody>
      </p:sp>
      <p:sp>
        <p:nvSpPr>
          <p:cNvPr id="17" name="Footer Placeholder 7"/>
          <p:cNvSpPr>
            <a:spLocks noGrp="1"/>
          </p:cNvSpPr>
          <p:nvPr>
            <p:ph type="ftr" sz="quarter" idx="11"/>
          </p:nvPr>
        </p:nvSpPr>
        <p:spPr>
          <a:xfrm>
            <a:off x="0" y="6356350"/>
            <a:ext cx="9143999" cy="365125"/>
          </a:xfrm>
        </p:spPr>
        <p:txBody>
          <a:bodyPr/>
          <a:lstStyle/>
          <a:p>
            <a:r>
              <a:rPr lang="en-GB" dirty="0" smtClean="0">
                <a:solidFill>
                  <a:schemeClr val="bg1"/>
                </a:solidFill>
              </a:rPr>
              <a:t>emoji </a:t>
            </a:r>
            <a:r>
              <a:rPr lang="en-GB" dirty="0">
                <a:solidFill>
                  <a:schemeClr val="bg1"/>
                </a:solidFill>
              </a:rPr>
              <a:t>designed by </a:t>
            </a:r>
            <a:r>
              <a:rPr lang="en-GB" dirty="0" err="1">
                <a:solidFill>
                  <a:schemeClr val="bg1"/>
                </a:solidFill>
                <a:hlinkClick r:id="rId3"/>
              </a:rPr>
              <a:t>OpenMoji</a:t>
            </a:r>
            <a:r>
              <a:rPr lang="en-GB" dirty="0">
                <a:solidFill>
                  <a:schemeClr val="bg1"/>
                </a:solidFill>
              </a:rPr>
              <a:t> </a:t>
            </a:r>
            <a:r>
              <a:rPr lang="en-GB" dirty="0" smtClean="0">
                <a:solidFill>
                  <a:schemeClr val="bg1"/>
                </a:solidFill>
              </a:rPr>
              <a:t>under license</a:t>
            </a:r>
            <a:r>
              <a:rPr lang="en-GB" dirty="0">
                <a:solidFill>
                  <a:schemeClr val="bg1"/>
                </a:solidFill>
              </a:rPr>
              <a:t> </a:t>
            </a:r>
            <a:r>
              <a:rPr lang="en-GB" dirty="0">
                <a:solidFill>
                  <a:schemeClr val="bg1"/>
                </a:solidFill>
                <a:hlinkClick r:id="rId4"/>
              </a:rPr>
              <a:t>CC BY-SA 4.0</a:t>
            </a:r>
            <a:endParaRPr lang="en-GB" dirty="0">
              <a:solidFill>
                <a:schemeClr val="bg1"/>
              </a:solidFill>
            </a:endParaRPr>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11" name="TextBox 10">
            <a:extLst>
              <a:ext uri="{FF2B5EF4-FFF2-40B4-BE49-F238E27FC236}">
                <a16:creationId xmlns="" xmlns:a16="http://schemas.microsoft.com/office/drawing/2014/main" id="{E3175F09-BD68-4448-80B6-8581EAEFC01C}"/>
              </a:ext>
            </a:extLst>
          </p:cNvPr>
          <p:cNvSpPr txBox="1"/>
          <p:nvPr/>
        </p:nvSpPr>
        <p:spPr>
          <a:xfrm>
            <a:off x="2231740" y="3645024"/>
            <a:ext cx="4680520" cy="1384995"/>
          </a:xfrm>
          <a:prstGeom prst="rect">
            <a:avLst/>
          </a:prstGeom>
          <a:noFill/>
        </p:spPr>
        <p:txBody>
          <a:bodyPr wrap="square" rtlCol="0">
            <a:spAutoFit/>
          </a:bodyPr>
          <a:lstStyle/>
          <a:p>
            <a:pPr algn="ctr"/>
            <a:r>
              <a:rPr lang="en-GB" sz="2800" dirty="0">
                <a:latin typeface="Kristen ITC" panose="03050502040202030202" pitchFamily="66" charset="0"/>
              </a:rPr>
              <a:t>How many different </a:t>
            </a:r>
            <a:endParaRPr lang="en-GB" sz="2800" dirty="0" smtClean="0">
              <a:latin typeface="Kristen ITC" panose="03050502040202030202" pitchFamily="66" charset="0"/>
            </a:endParaRPr>
          </a:p>
          <a:p>
            <a:pPr algn="ctr"/>
            <a:r>
              <a:rPr lang="en-GB" sz="2800" dirty="0" smtClean="0">
                <a:latin typeface="Kristen ITC" panose="03050502040202030202" pitchFamily="66" charset="0"/>
              </a:rPr>
              <a:t>anime and </a:t>
            </a:r>
            <a:r>
              <a:rPr lang="en-GB" sz="2800" dirty="0">
                <a:latin typeface="Kristen ITC" panose="03050502040202030202" pitchFamily="66" charset="0"/>
              </a:rPr>
              <a:t>manga </a:t>
            </a:r>
            <a:endParaRPr lang="en-GB" sz="2800" dirty="0" smtClean="0">
              <a:latin typeface="Kristen ITC" panose="03050502040202030202" pitchFamily="66" charset="0"/>
            </a:endParaRPr>
          </a:p>
          <a:p>
            <a:pPr algn="ctr"/>
            <a:r>
              <a:rPr lang="en-GB" sz="2800" dirty="0" smtClean="0">
                <a:latin typeface="Kristen ITC" panose="03050502040202030202" pitchFamily="66" charset="0"/>
              </a:rPr>
              <a:t>do </a:t>
            </a:r>
            <a:r>
              <a:rPr lang="en-GB" sz="2800" dirty="0">
                <a:latin typeface="Kristen ITC" panose="03050502040202030202" pitchFamily="66" charset="0"/>
              </a:rPr>
              <a:t>you </a:t>
            </a:r>
            <a:r>
              <a:rPr lang="en-GB" sz="2800" dirty="0" smtClean="0">
                <a:latin typeface="Kristen ITC" panose="03050502040202030202" pitchFamily="66" charset="0"/>
              </a:rPr>
              <a:t>know?</a:t>
            </a:r>
            <a:endParaRPr lang="en-GB" sz="2800" dirty="0">
              <a:latin typeface="Kristen ITC" panose="03050502040202030202" pitchFamily="66" charset="0"/>
            </a:endParaRPr>
          </a:p>
        </p:txBody>
      </p:sp>
      <p:sp>
        <p:nvSpPr>
          <p:cNvPr id="9" name="TextBox 8">
            <a:extLst>
              <a:ext uri="{FF2B5EF4-FFF2-40B4-BE49-F238E27FC236}">
                <a16:creationId xmlns="" xmlns:a16="http://schemas.microsoft.com/office/drawing/2014/main" id="{39AC058D-F528-4845-92BE-953843602F11}"/>
              </a:ext>
            </a:extLst>
          </p:cNvPr>
          <p:cNvSpPr txBox="1"/>
          <p:nvPr/>
        </p:nvSpPr>
        <p:spPr>
          <a:xfrm>
            <a:off x="418886" y="1340768"/>
            <a:ext cx="8545601" cy="1107996"/>
          </a:xfrm>
          <a:prstGeom prst="rect">
            <a:avLst/>
          </a:prstGeom>
          <a:noFill/>
        </p:spPr>
        <p:txBody>
          <a:bodyPr wrap="square" rtlCol="0">
            <a:spAutoFit/>
          </a:bodyPr>
          <a:lstStyle/>
          <a:p>
            <a:r>
              <a:rPr lang="en-GB" sz="2200" dirty="0">
                <a:latin typeface="Kozuka Gothic Pro B" pitchFamily="34" charset="-128"/>
                <a:ea typeface="Kozuka Gothic Pro B" pitchFamily="34" charset="-128"/>
              </a:rPr>
              <a:t>Manga</a:t>
            </a:r>
            <a:r>
              <a:rPr lang="en-GB" sz="2200" dirty="0">
                <a:latin typeface="Kozuka Gothic Pro R" pitchFamily="34" charset="-128"/>
                <a:ea typeface="Kozuka Gothic Pro R" pitchFamily="34" charset="-128"/>
              </a:rPr>
              <a:t> is the name for comic books and are printed rather than animated. </a:t>
            </a:r>
            <a:r>
              <a:rPr lang="en-GB" sz="2200" dirty="0">
                <a:latin typeface="Kozuka Gothic Pro B" pitchFamily="34" charset="-128"/>
                <a:ea typeface="Kozuka Gothic Pro B" pitchFamily="34" charset="-128"/>
              </a:rPr>
              <a:t>Anime</a:t>
            </a:r>
            <a:r>
              <a:rPr lang="en-GB" sz="2200" b="1" dirty="0">
                <a:latin typeface="Kozuka Gothic Pro R" pitchFamily="34" charset="-128"/>
                <a:ea typeface="Kozuka Gothic Pro R" pitchFamily="34" charset="-128"/>
              </a:rPr>
              <a:t> </a:t>
            </a:r>
            <a:r>
              <a:rPr lang="en-GB" sz="2200" dirty="0">
                <a:latin typeface="Kozuka Gothic Pro R" pitchFamily="34" charset="-128"/>
                <a:ea typeface="Kozuka Gothic Pro R" pitchFamily="34" charset="-128"/>
              </a:rPr>
              <a:t>is the name for animated cartoons. Manga are often adapted into anime when they are made into TV series.</a:t>
            </a:r>
          </a:p>
        </p:txBody>
      </p:sp>
      <p:sp>
        <p:nvSpPr>
          <p:cNvPr id="5" name="Cloud 4"/>
          <p:cNvSpPr/>
          <p:nvPr/>
        </p:nvSpPr>
        <p:spPr>
          <a:xfrm>
            <a:off x="2161899" y="2875511"/>
            <a:ext cx="5059574" cy="2924017"/>
          </a:xfrm>
          <a:prstGeom prst="cloud">
            <a:avLst/>
          </a:prstGeom>
          <a:no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4111" y="4797152"/>
            <a:ext cx="1302043" cy="1302043"/>
          </a:xfrm>
          <a:prstGeom prst="rect">
            <a:avLst/>
          </a:prstGeom>
        </p:spPr>
      </p:pic>
    </p:spTree>
    <p:extLst>
      <p:ext uri="{BB962C8B-B14F-4D97-AF65-F5344CB8AC3E}">
        <p14:creationId xmlns:p14="http://schemas.microsoft.com/office/powerpoint/2010/main" val="414320692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10</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356350"/>
            <a:ext cx="9144000" cy="365125"/>
          </a:xfrm>
        </p:spPr>
        <p:txBody>
          <a:bodyPr/>
          <a:lstStyle/>
          <a:p>
            <a:r>
              <a:rPr lang="en-GB">
                <a:solidFill>
                  <a:schemeClr val="bg1"/>
                </a:solidFill>
              </a:rPr>
              <a:t>©AUTHOR in collaboration with The Japan Society</a:t>
            </a:r>
            <a:endParaRPr lang="en-GB" dirty="0">
              <a:solidFill>
                <a:schemeClr val="bg1"/>
              </a:solidFill>
            </a:endParaRPr>
          </a:p>
        </p:txBody>
      </p:sp>
      <p:sp>
        <p:nvSpPr>
          <p:cNvPr id="9" name="TextBox 8"/>
          <p:cNvSpPr txBox="1"/>
          <p:nvPr/>
        </p:nvSpPr>
        <p:spPr>
          <a:xfrm>
            <a:off x="197770" y="409444"/>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Task 2: </a:t>
            </a:r>
            <a:r>
              <a:rPr lang="en-GB" sz="4400" b="1" dirty="0">
                <a:solidFill>
                  <a:srgbClr val="FF0000"/>
                </a:solidFill>
                <a:latin typeface="Kristen ITC" panose="03050502040202030202" pitchFamily="66" charset="0"/>
                <a:ea typeface="Kozuka Gothic Pro B" pitchFamily="34" charset="-128"/>
              </a:rPr>
              <a:t>Using Manga</a:t>
            </a:r>
            <a:endParaRPr lang="en-GB" sz="4800" b="1" dirty="0">
              <a:solidFill>
                <a:srgbClr val="FF0000"/>
              </a:solidFill>
              <a:latin typeface="Kristen ITC" panose="03050502040202030202" pitchFamily="66" charset="0"/>
              <a:ea typeface="Kozuka Gothic Pro B" pitchFamily="34" charset="-128"/>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10" name="TextBox 9">
            <a:extLst>
              <a:ext uri="{FF2B5EF4-FFF2-40B4-BE49-F238E27FC236}">
                <a16:creationId xmlns="" xmlns:a16="http://schemas.microsoft.com/office/drawing/2014/main" id="{BD739C66-4EFB-4262-BBAE-2289C717F208}"/>
              </a:ext>
            </a:extLst>
          </p:cNvPr>
          <p:cNvSpPr txBox="1"/>
          <p:nvPr/>
        </p:nvSpPr>
        <p:spPr>
          <a:xfrm>
            <a:off x="227016" y="1369533"/>
            <a:ext cx="4921048" cy="4493538"/>
          </a:xfrm>
          <a:prstGeom prst="rect">
            <a:avLst/>
          </a:prstGeom>
          <a:noFill/>
        </p:spPr>
        <p:txBody>
          <a:bodyPr wrap="square" rtlCol="0">
            <a:spAutoFit/>
          </a:bodyPr>
          <a:lstStyle/>
          <a:p>
            <a:r>
              <a:rPr lang="en-GB" sz="2200" dirty="0">
                <a:latin typeface="Kozuka Gothic Pro R" pitchFamily="34" charset="-128"/>
                <a:ea typeface="Kozuka Gothic Pro R" pitchFamily="34" charset="-128"/>
              </a:rPr>
              <a:t>Create your own </a:t>
            </a:r>
            <a:r>
              <a:rPr lang="en-GB" sz="2200" dirty="0">
                <a:latin typeface="Kozuka Gothic Pro B" pitchFamily="34" charset="-128"/>
                <a:ea typeface="Kozuka Gothic Pro B" pitchFamily="34" charset="-128"/>
              </a:rPr>
              <a:t>manga</a:t>
            </a:r>
            <a:r>
              <a:rPr lang="en-GB" sz="2200" dirty="0">
                <a:latin typeface="Kozuka Gothic Pro R" pitchFamily="34" charset="-128"/>
                <a:ea typeface="Kozuka Gothic Pro R" pitchFamily="34" charset="-128"/>
              </a:rPr>
              <a:t> to tell the story of the </a:t>
            </a:r>
            <a:r>
              <a:rPr lang="en-GB" sz="2200" dirty="0">
                <a:latin typeface="Kozuka Gothic Pro B" pitchFamily="34" charset="-128"/>
                <a:ea typeface="Kozuka Gothic Pro B" pitchFamily="34" charset="-128"/>
              </a:rPr>
              <a:t>2011 Tohoku </a:t>
            </a:r>
            <a:r>
              <a:rPr lang="en-GB" sz="2200" dirty="0" smtClean="0">
                <a:latin typeface="Kozuka Gothic Pro B" pitchFamily="34" charset="-128"/>
                <a:ea typeface="Kozuka Gothic Pro B" pitchFamily="34" charset="-128"/>
              </a:rPr>
              <a:t>earthquake and tsunami</a:t>
            </a:r>
            <a:r>
              <a:rPr lang="en-GB" sz="2200" dirty="0" smtClean="0">
                <a:latin typeface="Kozuka Gothic Pro R" pitchFamily="34" charset="-128"/>
                <a:ea typeface="Kozuka Gothic Pro R" pitchFamily="34" charset="-128"/>
              </a:rPr>
              <a:t>.</a:t>
            </a:r>
            <a:endParaRPr lang="en-GB" sz="2200" dirty="0">
              <a:latin typeface="Kozuka Gothic Pro R" pitchFamily="34" charset="-128"/>
              <a:ea typeface="Kozuka Gothic Pro R" pitchFamily="34" charset="-128"/>
            </a:endParaRP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Your aim is to </a:t>
            </a:r>
            <a:r>
              <a:rPr lang="en-GB" sz="2200" dirty="0">
                <a:latin typeface="Kozuka Gothic Pro B" pitchFamily="34" charset="-128"/>
                <a:ea typeface="Kozuka Gothic Pro B" pitchFamily="34" charset="-128"/>
              </a:rPr>
              <a:t>educate</a:t>
            </a:r>
            <a:r>
              <a:rPr lang="en-GB" sz="2200" dirty="0">
                <a:latin typeface="Kozuka Gothic Pro R" pitchFamily="34" charset="-128"/>
                <a:ea typeface="Kozuka Gothic Pro R" pitchFamily="34" charset="-128"/>
              </a:rPr>
              <a:t> people about the </a:t>
            </a:r>
            <a:r>
              <a:rPr lang="en-GB" sz="2200" b="1" dirty="0">
                <a:latin typeface="Kozuka Gothic Pro B" pitchFamily="34" charset="-128"/>
                <a:ea typeface="Kozuka Gothic Pro B" pitchFamily="34" charset="-128"/>
              </a:rPr>
              <a:t>disaster</a:t>
            </a:r>
            <a:r>
              <a:rPr lang="en-GB" sz="2200" dirty="0">
                <a:latin typeface="Kozuka Gothic Pro B" pitchFamily="34" charset="-128"/>
                <a:ea typeface="Kozuka Gothic Pro B" pitchFamily="34" charset="-128"/>
              </a:rPr>
              <a:t> </a:t>
            </a:r>
            <a:r>
              <a:rPr lang="en-GB" sz="2200" dirty="0">
                <a:latin typeface="Kozuka Gothic Pro R" pitchFamily="34" charset="-128"/>
                <a:ea typeface="Kozuka Gothic Pro R" pitchFamily="34" charset="-128"/>
              </a:rPr>
              <a:t>and what </a:t>
            </a:r>
            <a:r>
              <a:rPr lang="en-GB" sz="2200" b="1" dirty="0">
                <a:latin typeface="Kozuka Gothic Pro B" pitchFamily="34" charset="-128"/>
                <a:ea typeface="Kozuka Gothic Pro B" pitchFamily="34" charset="-128"/>
              </a:rPr>
              <a:t>caused</a:t>
            </a:r>
            <a:r>
              <a:rPr lang="en-GB" sz="2200" dirty="0">
                <a:latin typeface="Kozuka Gothic Pro B" pitchFamily="34" charset="-128"/>
                <a:ea typeface="Kozuka Gothic Pro B" pitchFamily="34" charset="-128"/>
              </a:rPr>
              <a:t> </a:t>
            </a:r>
            <a:r>
              <a:rPr lang="en-GB" sz="2200" dirty="0">
                <a:latin typeface="Kozuka Gothic Pro R" pitchFamily="34" charset="-128"/>
                <a:ea typeface="Kozuka Gothic Pro R" pitchFamily="34" charset="-128"/>
              </a:rPr>
              <a:t>it.</a:t>
            </a: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Use </a:t>
            </a:r>
            <a:r>
              <a:rPr lang="en-GB" sz="2200" dirty="0">
                <a:latin typeface="Kozuka Gothic Pro B" pitchFamily="34" charset="-128"/>
                <a:ea typeface="Kozuka Gothic Pro B" pitchFamily="34" charset="-128"/>
              </a:rPr>
              <a:t>drawings</a:t>
            </a:r>
            <a:r>
              <a:rPr lang="en-GB" sz="2200" dirty="0">
                <a:latin typeface="Kozuka Gothic Pro R" pitchFamily="34" charset="-128"/>
                <a:ea typeface="Kozuka Gothic Pro R" pitchFamily="34" charset="-128"/>
              </a:rPr>
              <a:t> to show the events and add in </a:t>
            </a:r>
            <a:r>
              <a:rPr lang="en-GB" sz="2200" dirty="0">
                <a:latin typeface="Kozuka Gothic Pro B" pitchFamily="34" charset="-128"/>
                <a:ea typeface="Kozuka Gothic Pro B" pitchFamily="34" charset="-128"/>
              </a:rPr>
              <a:t>text boxes </a:t>
            </a:r>
            <a:r>
              <a:rPr lang="en-GB" sz="2200" dirty="0">
                <a:latin typeface="Kozuka Gothic Pro R" pitchFamily="34" charset="-128"/>
                <a:ea typeface="Kozuka Gothic Pro R" pitchFamily="34" charset="-128"/>
              </a:rPr>
              <a:t>to give more detail.</a:t>
            </a: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Try to include </a:t>
            </a:r>
            <a:r>
              <a:rPr lang="en-GB" sz="2200" dirty="0">
                <a:latin typeface="Kozuka Gothic Pro B" pitchFamily="34" charset="-128"/>
                <a:ea typeface="Kozuka Gothic Pro B" pitchFamily="34" charset="-128"/>
              </a:rPr>
              <a:t>specific details </a:t>
            </a:r>
            <a:r>
              <a:rPr lang="en-GB" sz="2200" dirty="0">
                <a:latin typeface="Kozuka Gothic Pro R" pitchFamily="34" charset="-128"/>
                <a:ea typeface="Kozuka Gothic Pro R" pitchFamily="34" charset="-128"/>
              </a:rPr>
              <a:t>and </a:t>
            </a:r>
            <a:r>
              <a:rPr lang="en-GB" sz="2200" dirty="0">
                <a:latin typeface="Kozuka Gothic Pro B" pitchFamily="34" charset="-128"/>
                <a:ea typeface="Kozuka Gothic Pro B" pitchFamily="34" charset="-128"/>
              </a:rPr>
              <a:t>data</a:t>
            </a:r>
            <a:r>
              <a:rPr lang="en-GB" sz="2200" dirty="0">
                <a:latin typeface="Kozuka Gothic Pro R" pitchFamily="34" charset="-128"/>
                <a:ea typeface="Kozuka Gothic Pro R" pitchFamily="34" charset="-128"/>
              </a:rPr>
              <a:t> in the text boxes. Use the </a:t>
            </a:r>
            <a:r>
              <a:rPr lang="en-GB" sz="2200" dirty="0">
                <a:latin typeface="Kozuka Gothic Pro B" pitchFamily="34" charset="-128"/>
                <a:ea typeface="Kozuka Gothic Pro B" pitchFamily="34" charset="-128"/>
              </a:rPr>
              <a:t>timeline</a:t>
            </a:r>
            <a:r>
              <a:rPr lang="en-GB" sz="2200" dirty="0">
                <a:latin typeface="Kozuka Gothic Pro R" pitchFamily="34" charset="-128"/>
                <a:ea typeface="Kozuka Gothic Pro R" pitchFamily="34" charset="-128"/>
              </a:rPr>
              <a:t> to help you.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0000">
            <a:off x="5457520" y="1513874"/>
            <a:ext cx="2988142" cy="43200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29324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11</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356350"/>
            <a:ext cx="9144000" cy="365125"/>
          </a:xfrm>
        </p:spPr>
        <p:txBody>
          <a:bodyPr/>
          <a:lstStyle/>
          <a:p>
            <a:r>
              <a:rPr lang="en-GB" dirty="0" smtClean="0">
                <a:solidFill>
                  <a:schemeClr val="bg1"/>
                </a:solidFill>
              </a:rPr>
              <a:t>©Katie Holmberg </a:t>
            </a:r>
            <a:r>
              <a:rPr lang="en-GB" dirty="0">
                <a:solidFill>
                  <a:schemeClr val="bg1"/>
                </a:solidFill>
              </a:rPr>
              <a:t>in collaboration with </a:t>
            </a:r>
            <a:r>
              <a:rPr lang="en-GB" dirty="0" smtClean="0">
                <a:solidFill>
                  <a:schemeClr val="bg1"/>
                </a:solidFill>
              </a:rPr>
              <a:t>the </a:t>
            </a:r>
            <a:r>
              <a:rPr lang="en-GB" dirty="0">
                <a:solidFill>
                  <a:schemeClr val="bg1"/>
                </a:solidFill>
              </a:rPr>
              <a:t>Japan Society</a:t>
            </a:r>
          </a:p>
        </p:txBody>
      </p:sp>
      <p:sp>
        <p:nvSpPr>
          <p:cNvPr id="9" name="TextBox 8"/>
          <p:cNvSpPr txBox="1"/>
          <p:nvPr/>
        </p:nvSpPr>
        <p:spPr>
          <a:xfrm>
            <a:off x="197770" y="409444"/>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Tsunami Timeline</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graphicFrame>
        <p:nvGraphicFramePr>
          <p:cNvPr id="21" name="Table 3">
            <a:extLst>
              <a:ext uri="{FF2B5EF4-FFF2-40B4-BE49-F238E27FC236}">
                <a16:creationId xmlns="" xmlns:a16="http://schemas.microsoft.com/office/drawing/2014/main" id="{AFFF4F0E-A694-463D-9B2B-D2703B018C45}"/>
              </a:ext>
            </a:extLst>
          </p:cNvPr>
          <p:cNvGraphicFramePr>
            <a:graphicFrameLocks noGrp="1"/>
          </p:cNvGraphicFramePr>
          <p:nvPr>
            <p:extLst>
              <p:ext uri="{D42A27DB-BD31-4B8C-83A1-F6EECF244321}">
                <p14:modId xmlns:p14="http://schemas.microsoft.com/office/powerpoint/2010/main" val="2972674765"/>
              </p:ext>
            </p:extLst>
          </p:nvPr>
        </p:nvGraphicFramePr>
        <p:xfrm>
          <a:off x="99750" y="1484784"/>
          <a:ext cx="8944500" cy="4846320"/>
        </p:xfrm>
        <a:graphic>
          <a:graphicData uri="http://schemas.openxmlformats.org/drawingml/2006/table">
            <a:tbl>
              <a:tblPr firstRow="1" bandRow="1">
                <a:tableStyleId>{5940675A-B579-460E-94D1-54222C63F5DA}</a:tableStyleId>
              </a:tblPr>
              <a:tblGrid>
                <a:gridCol w="457200">
                  <a:extLst>
                    <a:ext uri="{9D8B030D-6E8A-4147-A177-3AD203B41FA5}">
                      <a16:colId xmlns="" xmlns:a16="http://schemas.microsoft.com/office/drawing/2014/main" val="460859034"/>
                    </a:ext>
                  </a:extLst>
                </a:gridCol>
                <a:gridCol w="288032">
                  <a:extLst>
                    <a:ext uri="{9D8B030D-6E8A-4147-A177-3AD203B41FA5}">
                      <a16:colId xmlns="" xmlns:a16="http://schemas.microsoft.com/office/drawing/2014/main" val="345954030"/>
                    </a:ext>
                  </a:extLst>
                </a:gridCol>
                <a:gridCol w="8199268">
                  <a:extLst>
                    <a:ext uri="{9D8B030D-6E8A-4147-A177-3AD203B41FA5}">
                      <a16:colId xmlns="" xmlns:a16="http://schemas.microsoft.com/office/drawing/2014/main" val="2160425948"/>
                    </a:ext>
                  </a:extLst>
                </a:gridCol>
              </a:tblGrid>
              <a:tr h="218922">
                <a:tc rowSpan="10">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dirty="0">
                          <a:latin typeface="Kozuka Gothic Pro B" pitchFamily="34" charset="-128"/>
                          <a:ea typeface="Kozuka Gothic Pro B" pitchFamily="34" charset="-128"/>
                        </a:rPr>
                        <a:t>Friday 11/03/11</a:t>
                      </a:r>
                    </a:p>
                  </a:txBody>
                  <a:tcPr vert="vert27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latin typeface="Kozuka Gothic Pro R" pitchFamily="34" charset="-128"/>
                          <a:ea typeface="Kozuka Gothic Pro R" pitchFamily="34" charset="-128"/>
                        </a:rPr>
                        <a:t>14:46 – a magnitude 9.0 earthquake occurred off the north east coast of Japan, triggering the start of the tsunami</a:t>
                      </a:r>
                      <a:r>
                        <a:rPr lang="en-GB" sz="1600" dirty="0" smtClean="0">
                          <a:latin typeface="Kozuka Gothic Pro R" pitchFamily="34" charset="-128"/>
                          <a:ea typeface="Kozuka Gothic Pro R" pitchFamily="34"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latin typeface="Kozuka Gothic Pro R" pitchFamily="34" charset="-128"/>
                        <a:ea typeface="Kozuka Gothic Pro R" pitchFamily="34"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542216538"/>
                  </a:ext>
                </a:extLst>
              </a:tr>
              <a:tr h="267157">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 xmlns:a16="http://schemas.microsoft.com/office/drawing/2014/main" val="4051329019"/>
                  </a:ext>
                </a:extLst>
              </a:tr>
              <a:tr h="291897">
                <a:tc vMerge="1">
                  <a:txBody>
                    <a:bodyPr/>
                    <a:lstStyle/>
                    <a:p>
                      <a:endParaRPr lang="en-GB" dirty="0"/>
                    </a:p>
                  </a:txBody>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sz="1600" dirty="0">
                          <a:latin typeface="Kozuka Gothic Pro R" pitchFamily="34" charset="-128"/>
                          <a:ea typeface="Kozuka Gothic Pro R" pitchFamily="34" charset="-128"/>
                        </a:rPr>
                        <a:t>The north east coast was hit by the wave first and they were still being struck by aftershocks of the earthquake. The wave was 10m high when it first hit. It reached up to 10km inland</a:t>
                      </a:r>
                      <a:r>
                        <a:rPr lang="en-GB" sz="1600" dirty="0" smtClean="0">
                          <a:latin typeface="Kozuka Gothic Pro R" pitchFamily="34" charset="-128"/>
                          <a:ea typeface="Kozuka Gothic Pro R" pitchFamily="34" charset="-128"/>
                        </a:rPr>
                        <a:t>.</a:t>
                      </a:r>
                    </a:p>
                    <a:p>
                      <a:endParaRPr lang="en-GB" sz="1600" dirty="0">
                        <a:latin typeface="Kozuka Gothic Pro R" pitchFamily="34" charset="-128"/>
                        <a:ea typeface="Kozuka Gothic Pro R" pitchFamily="34"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738598407"/>
                  </a:ext>
                </a:extLst>
              </a:tr>
              <a:tr h="291897">
                <a:tc vMerge="1">
                  <a:txBody>
                    <a:bodyPr/>
                    <a:lstStyle/>
                    <a:p>
                      <a:endParaRPr lang="en-GB" dirty="0"/>
                    </a:p>
                  </a:txBody>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 xmlns:a16="http://schemas.microsoft.com/office/drawing/2014/main" val="4062769111"/>
                  </a:ext>
                </a:extLst>
              </a:tr>
              <a:tr h="218922">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latin typeface="Kozuka Gothic Pro R" pitchFamily="34" charset="-128"/>
                          <a:ea typeface="Kozuka Gothic Pro R" pitchFamily="34" charset="-128"/>
                        </a:rPr>
                        <a:t> </a:t>
                      </a:r>
                      <a:r>
                        <a:rPr lang="en-GB" sz="1600" dirty="0" smtClean="0">
                          <a:latin typeface="Kozuka Gothic Pro R" pitchFamily="34" charset="-128"/>
                          <a:ea typeface="Kozuka Gothic Pro R" pitchFamily="34" charset="-128"/>
                        </a:rPr>
                        <a:t>The </a:t>
                      </a:r>
                      <a:r>
                        <a:rPr lang="en-GB" sz="1600" dirty="0">
                          <a:latin typeface="Kozuka Gothic Pro R" pitchFamily="34" charset="-128"/>
                          <a:ea typeface="Kozuka Gothic Pro R" pitchFamily="34" charset="-128"/>
                        </a:rPr>
                        <a:t>staff and students at Okawa Elementary School evacuated to the playground at the bottom of a hill. They didn’t realise the wave would be so big.  </a:t>
                      </a:r>
                      <a:r>
                        <a:rPr lang="en-GB" sz="1600" dirty="0" smtClean="0">
                          <a:latin typeface="Kozuka Gothic Pro R" pitchFamily="34" charset="-128"/>
                          <a:ea typeface="Kozuka Gothic Pro R" pitchFamily="34" charset="-128"/>
                        </a:rPr>
                        <a:t>70 </a:t>
                      </a:r>
                      <a:r>
                        <a:rPr lang="en-GB" sz="1600" dirty="0">
                          <a:latin typeface="Kozuka Gothic Pro R" pitchFamily="34" charset="-128"/>
                          <a:ea typeface="Kozuka Gothic Pro R" pitchFamily="34" charset="-128"/>
                        </a:rPr>
                        <a:t>of the </a:t>
                      </a:r>
                      <a:r>
                        <a:rPr lang="en-GB" sz="1600" dirty="0" smtClean="0">
                          <a:latin typeface="Kozuka Gothic Pro R" pitchFamily="34" charset="-128"/>
                          <a:ea typeface="Kozuka Gothic Pro R" pitchFamily="34" charset="-128"/>
                        </a:rPr>
                        <a:t>108 </a:t>
                      </a:r>
                      <a:r>
                        <a:rPr lang="en-GB" sz="1600" dirty="0">
                          <a:latin typeface="Kozuka Gothic Pro R" pitchFamily="34" charset="-128"/>
                          <a:ea typeface="Kozuka Gothic Pro R" pitchFamily="34" charset="-128"/>
                        </a:rPr>
                        <a:t>students and </a:t>
                      </a:r>
                      <a:r>
                        <a:rPr lang="en-GB" sz="1600" dirty="0" smtClean="0">
                          <a:latin typeface="Kozuka Gothic Pro R" pitchFamily="34" charset="-128"/>
                          <a:ea typeface="Kozuka Gothic Pro R" pitchFamily="34" charset="-128"/>
                        </a:rPr>
                        <a:t>9 </a:t>
                      </a:r>
                      <a:r>
                        <a:rPr lang="en-GB" sz="1600" dirty="0">
                          <a:latin typeface="Kozuka Gothic Pro R" pitchFamily="34" charset="-128"/>
                          <a:ea typeface="Kozuka Gothic Pro R" pitchFamily="34" charset="-128"/>
                        </a:rPr>
                        <a:t>of the </a:t>
                      </a:r>
                      <a:r>
                        <a:rPr lang="en-GB" sz="1600" dirty="0" smtClean="0">
                          <a:latin typeface="Kozuka Gothic Pro R" pitchFamily="34" charset="-128"/>
                          <a:ea typeface="Kozuka Gothic Pro R" pitchFamily="34" charset="-128"/>
                        </a:rPr>
                        <a:t>13 </a:t>
                      </a:r>
                      <a:r>
                        <a:rPr lang="en-GB" sz="1600" dirty="0">
                          <a:latin typeface="Kozuka Gothic Pro R" pitchFamily="34" charset="-128"/>
                          <a:ea typeface="Kozuka Gothic Pro R" pitchFamily="34" charset="-128"/>
                        </a:rPr>
                        <a:t>teachers who were there were killed by the tsunami</a:t>
                      </a:r>
                      <a:r>
                        <a:rPr lang="en-GB" sz="1600" dirty="0" smtClean="0">
                          <a:latin typeface="Kozuka Gothic Pro R" pitchFamily="34" charset="-128"/>
                          <a:ea typeface="Kozuka Gothic Pro R" pitchFamily="34"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latin typeface="Kozuka Gothic Pro R" pitchFamily="34" charset="-128"/>
                        <a:ea typeface="Kozuka Gothic Pro R" pitchFamily="34"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89655132"/>
                  </a:ext>
                </a:extLst>
              </a:tr>
              <a:tr h="467308">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 xmlns:a16="http://schemas.microsoft.com/office/drawing/2014/main" val="1551021780"/>
                  </a:ext>
                </a:extLst>
              </a:tr>
              <a:tr h="218922">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latin typeface="Kozuka Gothic Pro R" pitchFamily="34" charset="-128"/>
                          <a:ea typeface="Kozuka Gothic Pro R" pitchFamily="34" charset="-128"/>
                        </a:rPr>
                        <a:t> </a:t>
                      </a:r>
                      <a:r>
                        <a:rPr lang="en-GB" sz="1600" dirty="0" smtClean="0">
                          <a:latin typeface="Kozuka Gothic Pro R" pitchFamily="34" charset="-128"/>
                          <a:ea typeface="Kozuka Gothic Pro R" pitchFamily="34" charset="-128"/>
                        </a:rPr>
                        <a:t>The </a:t>
                      </a:r>
                      <a:r>
                        <a:rPr lang="en-GB" sz="1600" dirty="0">
                          <a:latin typeface="Kozuka Gothic Pro R" pitchFamily="34" charset="-128"/>
                          <a:ea typeface="Kozuka Gothic Pro R" pitchFamily="34" charset="-128"/>
                        </a:rPr>
                        <a:t>wave destroyed almost everything in it’s path; cars, boats, people and many buildings which had already been weakened by the earthquake. Broken gas pipes and electricity lines caused huge fires</a:t>
                      </a:r>
                      <a:r>
                        <a:rPr lang="en-GB" sz="1600" dirty="0" smtClean="0">
                          <a:latin typeface="Kozuka Gothic Pro R" pitchFamily="34" charset="-128"/>
                          <a:ea typeface="Kozuka Gothic Pro R" pitchFamily="34"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latin typeface="Kozuka Gothic Pro R" pitchFamily="34" charset="-128"/>
                        <a:ea typeface="Kozuka Gothic Pro R" pitchFamily="34"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683105025"/>
                  </a:ext>
                </a:extLst>
              </a:tr>
              <a:tr h="267157">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 xmlns:a16="http://schemas.microsoft.com/office/drawing/2014/main" val="3368892503"/>
                  </a:ext>
                </a:extLst>
              </a:tr>
              <a:tr h="218922">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latin typeface="Kozuka Gothic Pro R" pitchFamily="34" charset="-128"/>
                          <a:ea typeface="Kozuka Gothic Pro R" pitchFamily="34" charset="-128"/>
                        </a:rPr>
                        <a:t> </a:t>
                      </a:r>
                      <a:r>
                        <a:rPr lang="en-GB" sz="1600" dirty="0" smtClean="0">
                          <a:latin typeface="Kozuka Gothic Pro R" pitchFamily="34" charset="-128"/>
                          <a:ea typeface="Kozuka Gothic Pro R" pitchFamily="34" charset="-128"/>
                        </a:rPr>
                        <a:t>As </a:t>
                      </a:r>
                      <a:r>
                        <a:rPr lang="en-GB" sz="1600" dirty="0">
                          <a:latin typeface="Kozuka Gothic Pro R" pitchFamily="34" charset="-128"/>
                          <a:ea typeface="Kozuka Gothic Pro R" pitchFamily="34" charset="-128"/>
                        </a:rPr>
                        <a:t>the water drained back into the sea, it swept people and debris with it. The number of people who died or were never found totalled </a:t>
                      </a:r>
                      <a:r>
                        <a:rPr lang="en-GB" sz="1600" dirty="0" smtClean="0">
                          <a:latin typeface="Kozuka Gothic Pro R" pitchFamily="34" charset="-128"/>
                          <a:ea typeface="Kozuka Gothic Pro R" pitchFamily="34" charset="-128"/>
                        </a:rPr>
                        <a:t>18,500.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latin typeface="Kozuka Gothic Pro R" pitchFamily="34" charset="-128"/>
                        <a:ea typeface="Kozuka Gothic Pro R" pitchFamily="34"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412839251"/>
                  </a:ext>
                </a:extLst>
              </a:tr>
              <a:tr h="267157">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 xmlns:a16="http://schemas.microsoft.com/office/drawing/2014/main" val="4137971638"/>
                  </a:ext>
                </a:extLst>
              </a:tr>
            </a:tbl>
          </a:graphicData>
        </a:graphic>
      </p:graphicFrame>
    </p:spTree>
    <p:extLst>
      <p:ext uri="{BB962C8B-B14F-4D97-AF65-F5344CB8AC3E}">
        <p14:creationId xmlns:p14="http://schemas.microsoft.com/office/powerpoint/2010/main" val="190992807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12</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17096"/>
            <a:ext cx="9144000" cy="365125"/>
          </a:xfrm>
        </p:spPr>
        <p:txBody>
          <a:bodyPr/>
          <a:lstStyle/>
          <a:p>
            <a:r>
              <a:rPr lang="en-GB" dirty="0" smtClean="0">
                <a:solidFill>
                  <a:schemeClr val="bg1"/>
                </a:solidFill>
              </a:rPr>
              <a:t>Emoji </a:t>
            </a:r>
            <a:r>
              <a:rPr lang="en-GB" dirty="0">
                <a:solidFill>
                  <a:schemeClr val="bg1"/>
                </a:solidFill>
              </a:rPr>
              <a:t>designed by </a:t>
            </a:r>
            <a:r>
              <a:rPr lang="en-GB" dirty="0" err="1">
                <a:solidFill>
                  <a:schemeClr val="bg1"/>
                </a:solidFill>
                <a:hlinkClick r:id="rId3"/>
              </a:rPr>
              <a:t>OpenMoji</a:t>
            </a:r>
            <a:r>
              <a:rPr lang="en-GB" dirty="0">
                <a:solidFill>
                  <a:schemeClr val="bg1"/>
                </a:solidFill>
              </a:rPr>
              <a:t> </a:t>
            </a:r>
            <a:r>
              <a:rPr lang="en-GB" dirty="0" smtClean="0">
                <a:solidFill>
                  <a:schemeClr val="bg1"/>
                </a:solidFill>
              </a:rPr>
              <a:t>under license</a:t>
            </a:r>
            <a:r>
              <a:rPr lang="en-GB" dirty="0">
                <a:solidFill>
                  <a:schemeClr val="bg1"/>
                </a:solidFill>
              </a:rPr>
              <a:t>: </a:t>
            </a:r>
            <a:r>
              <a:rPr lang="en-GB" dirty="0">
                <a:solidFill>
                  <a:schemeClr val="bg1"/>
                </a:solidFill>
                <a:hlinkClick r:id="rId4"/>
              </a:rPr>
              <a:t>CC BY-SA 4.0</a:t>
            </a:r>
            <a:endParaRPr lang="en-GB" dirty="0">
              <a:solidFill>
                <a:schemeClr val="bg1"/>
              </a:solidFill>
            </a:endParaRPr>
          </a:p>
        </p:txBody>
      </p:sp>
      <p:sp>
        <p:nvSpPr>
          <p:cNvPr id="9" name="TextBox 8"/>
          <p:cNvSpPr txBox="1"/>
          <p:nvPr/>
        </p:nvSpPr>
        <p:spPr>
          <a:xfrm>
            <a:off x="218857" y="409444"/>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Plenary: </a:t>
            </a:r>
            <a:r>
              <a:rPr lang="en-GB" sz="4400" b="1" dirty="0">
                <a:solidFill>
                  <a:srgbClr val="FF0000"/>
                </a:solidFill>
                <a:latin typeface="Kristen ITC" panose="03050502040202030202" pitchFamily="66" charset="0"/>
                <a:ea typeface="Kozuka Gothic Pro B" pitchFamily="34" charset="-128"/>
              </a:rPr>
              <a:t>UK Hazards</a:t>
            </a:r>
            <a:endParaRPr lang="en-GB" sz="4800" b="1" dirty="0">
              <a:solidFill>
                <a:srgbClr val="FF0000"/>
              </a:solidFill>
              <a:latin typeface="Kristen ITC" panose="03050502040202030202" pitchFamily="66" charset="0"/>
              <a:ea typeface="Kozuka Gothic Pro B" pitchFamily="34" charset="-128"/>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2" name="TextBox 1">
            <a:extLst>
              <a:ext uri="{FF2B5EF4-FFF2-40B4-BE49-F238E27FC236}">
                <a16:creationId xmlns="" xmlns:a16="http://schemas.microsoft.com/office/drawing/2014/main" id="{4EBD0FD0-3A20-4EF6-AFF3-45BFB5F9DAAB}"/>
              </a:ext>
            </a:extLst>
          </p:cNvPr>
          <p:cNvSpPr txBox="1"/>
          <p:nvPr/>
        </p:nvSpPr>
        <p:spPr>
          <a:xfrm>
            <a:off x="1295636" y="1844824"/>
            <a:ext cx="6552728" cy="2308324"/>
          </a:xfrm>
          <a:prstGeom prst="rect">
            <a:avLst/>
          </a:prstGeom>
          <a:noFill/>
        </p:spPr>
        <p:txBody>
          <a:bodyPr wrap="square" rtlCol="0">
            <a:spAutoFit/>
          </a:bodyPr>
          <a:lstStyle/>
          <a:p>
            <a:pPr algn="ctr"/>
            <a:r>
              <a:rPr lang="en-GB" sz="3600" b="1" dirty="0">
                <a:latin typeface="Kozuka Gothic Pro B" pitchFamily="34" charset="-128"/>
                <a:ea typeface="Kozuka Gothic Pro B" pitchFamily="34" charset="-128"/>
              </a:rPr>
              <a:t>Discuss</a:t>
            </a:r>
            <a:r>
              <a:rPr lang="en-GB" sz="3600" dirty="0" smtClean="0">
                <a:latin typeface="Kozuka Gothic Pro B" pitchFamily="34" charset="-128"/>
                <a:ea typeface="Kozuka Gothic Pro B" pitchFamily="34" charset="-128"/>
              </a:rPr>
              <a:t>:</a:t>
            </a:r>
          </a:p>
          <a:p>
            <a:pPr algn="ctr"/>
            <a:endParaRPr lang="en-GB" sz="3600" dirty="0">
              <a:latin typeface="Kristen ITC" panose="03050502040202030202" pitchFamily="66" charset="0"/>
            </a:endParaRPr>
          </a:p>
          <a:p>
            <a:pPr algn="ctr"/>
            <a:r>
              <a:rPr lang="en-GB" sz="3600" dirty="0">
                <a:latin typeface="Kristen ITC" panose="03050502040202030202" pitchFamily="66" charset="0"/>
              </a:rPr>
              <a:t>What hazards are we at risk from in the UK?</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7372" y="4099365"/>
            <a:ext cx="2282572" cy="2282572"/>
          </a:xfrm>
          <a:prstGeom prst="rect">
            <a:avLst/>
          </a:prstGeom>
        </p:spPr>
      </p:pic>
    </p:spTree>
    <p:extLst>
      <p:ext uri="{BB962C8B-B14F-4D97-AF65-F5344CB8AC3E}">
        <p14:creationId xmlns:p14="http://schemas.microsoft.com/office/powerpoint/2010/main" val="210706492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Kozuka Gothic Pro R" pitchFamily="34" charset="-128"/>
              <a:ea typeface="Kozuka Gothic Pro R"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751765" y="1798016"/>
            <a:ext cx="6120929" cy="3323987"/>
          </a:xfrm>
          <a:prstGeom prst="rect">
            <a:avLst/>
          </a:prstGeom>
        </p:spPr>
        <p:txBody>
          <a:bodyPr wrap="square" lIns="0" tIns="0" rIns="0" bIns="0">
            <a:spAutoFit/>
          </a:bodyPr>
          <a:lstStyle/>
          <a:p>
            <a:r>
              <a:rPr lang="en-GB" dirty="0">
                <a:latin typeface="Kozuka Gothic Pro B" pitchFamily="34" charset="-128"/>
                <a:ea typeface="Kozuka Gothic Pro B" pitchFamily="34" charset="-128"/>
              </a:rPr>
              <a:t>This resource was authored by Katie Holmberg in collaboration with the Japan </a:t>
            </a:r>
            <a:r>
              <a:rPr lang="en-GB" dirty="0" smtClean="0">
                <a:latin typeface="Kozuka Gothic Pro B" pitchFamily="34" charset="-128"/>
                <a:ea typeface="Kozuka Gothic Pro B" pitchFamily="34" charset="-128"/>
              </a:rPr>
              <a:t>Society and features illustrations by Fumio Obata. </a:t>
            </a:r>
          </a:p>
          <a:p>
            <a:endParaRPr lang="en-GB" dirty="0">
              <a:latin typeface="Kozuka Gothic Pro B" pitchFamily="34" charset="-128"/>
              <a:ea typeface="Kozuka Gothic Pro B" pitchFamily="34" charset="-128"/>
            </a:endParaRPr>
          </a:p>
          <a:p>
            <a:r>
              <a:rPr lang="en-GB" dirty="0" smtClean="0">
                <a:latin typeface="Kozuka Gothic Pro R" pitchFamily="34" charset="-128"/>
                <a:ea typeface="Kozuka Gothic Pro R" pitchFamily="34" charset="-128"/>
              </a:rPr>
              <a:t>See more of Fumio’s work:</a:t>
            </a:r>
            <a:r>
              <a:rPr lang="en-GB" dirty="0">
                <a:latin typeface="Kozuka Gothic Pro R" pitchFamily="34" charset="-128"/>
                <a:ea typeface="Kozuka Gothic Pro R" pitchFamily="34" charset="-128"/>
              </a:rPr>
              <a:t> </a:t>
            </a:r>
            <a:r>
              <a:rPr lang="en-GB" dirty="0" smtClean="0">
                <a:latin typeface="Kozuka Gothic Pro R" pitchFamily="34" charset="-128"/>
                <a:ea typeface="Kozuka Gothic Pro R" pitchFamily="34" charset="-128"/>
                <a:hlinkClick r:id="rId4"/>
              </a:rPr>
              <a:t>www.fumioobata.co.uk</a:t>
            </a:r>
            <a:endParaRPr lang="en-GB" dirty="0">
              <a:latin typeface="Kozuka Gothic Pro R" pitchFamily="34" charset="-128"/>
              <a:ea typeface="Kozuka Gothic Pro R" pitchFamily="34" charset="-128"/>
            </a:endParaRPr>
          </a:p>
          <a:p>
            <a:endParaRPr lang="en-GB" dirty="0">
              <a:solidFill>
                <a:srgbClr val="FF0000"/>
              </a:solidFill>
              <a:latin typeface="Kozuka Gothic Pro R" pitchFamily="34" charset="-128"/>
              <a:ea typeface="Kozuka Gothic Pro R" pitchFamily="34" charset="-128"/>
            </a:endParaRPr>
          </a:p>
          <a:p>
            <a:r>
              <a:rPr lang="en-GB" dirty="0">
                <a:solidFill>
                  <a:srgbClr val="FF0000"/>
                </a:solidFill>
                <a:latin typeface="Kozuka Gothic Pro B" pitchFamily="34" charset="-128"/>
                <a:ea typeface="Kozuka Gothic Pro B" pitchFamily="34" charset="-128"/>
              </a:rPr>
              <a:t>The Japan Society</a:t>
            </a:r>
            <a:r>
              <a:rPr lang="en-GB" dirty="0">
                <a:latin typeface="Kozuka Gothic Pro R" pitchFamily="34" charset="-128"/>
                <a:ea typeface="Kozuka Gothic Pro R" pitchFamily="34" charset="-128"/>
              </a:rPr>
              <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R" pitchFamily="34" charset="-128"/>
                <a:ea typeface="Kozuka Gothic Pro R" pitchFamily="34" charset="-128"/>
              </a:rPr>
              <a:t>www.japansociety.org.uk</a:t>
            </a:r>
          </a:p>
        </p:txBody>
      </p:sp>
      <p:sp>
        <p:nvSpPr>
          <p:cNvPr id="23" name="Rectangle 22"/>
          <p:cNvSpPr/>
          <p:nvPr/>
        </p:nvSpPr>
        <p:spPr>
          <a:xfrm>
            <a:off x="2793627" y="5433827"/>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5" cstate="print">
            <a:extLst>
              <a:ext uri="{28A0092B-C50C-407E-A947-70E740481C1C}">
                <a14:useLocalDpi xmlns:a14="http://schemas.microsoft.com/office/drawing/2010/main" val="0"/>
              </a:ext>
            </a:extLst>
          </a:blip>
          <a:srcRect l="2297" t="15930" r="83462" b="15411"/>
          <a:stretch/>
        </p:blipFill>
        <p:spPr>
          <a:xfrm>
            <a:off x="2813712" y="5779497"/>
            <a:ext cx="360000" cy="360000"/>
          </a:xfrm>
          <a:prstGeom prst="rect">
            <a:avLst/>
          </a:prstGeom>
        </p:spPr>
      </p:pic>
      <p:sp>
        <p:nvSpPr>
          <p:cNvPr id="24" name="Rectangle 23"/>
          <p:cNvSpPr/>
          <p:nvPr/>
        </p:nvSpPr>
        <p:spPr>
          <a:xfrm>
            <a:off x="3244821" y="5836387"/>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a:t>
            </a:r>
            <a:endParaRPr lang="en-GB" sz="1600"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6" cstate="print">
            <a:extLst>
              <a:ext uri="{28A0092B-C50C-407E-A947-70E740481C1C}">
                <a14:useLocalDpi xmlns:a14="http://schemas.microsoft.com/office/drawing/2010/main" val="0"/>
              </a:ext>
            </a:extLst>
          </a:blip>
          <a:srcRect t="10805" r="83495" b="10463"/>
          <a:stretch/>
        </p:blipFill>
        <p:spPr>
          <a:xfrm>
            <a:off x="5411033" y="5779497"/>
            <a:ext cx="360000" cy="360000"/>
          </a:xfrm>
          <a:prstGeom prst="rect">
            <a:avLst/>
          </a:prstGeom>
        </p:spPr>
      </p:pic>
      <p:sp>
        <p:nvSpPr>
          <p:cNvPr id="25" name="Rectangle 24"/>
          <p:cNvSpPr/>
          <p:nvPr/>
        </p:nvSpPr>
        <p:spPr>
          <a:xfrm>
            <a:off x="5837109" y="5836387"/>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JapanSocietyLondon</a:t>
            </a:r>
            <a:endParaRPr lang="en-GB" sz="1600" dirty="0">
              <a:latin typeface="Kozuka Gothic Pro B" pitchFamily="34" charset="-128"/>
              <a:ea typeface="Kozuka Gothic Pro B"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1793078" y="6488007"/>
            <a:ext cx="5722147" cy="263313"/>
          </a:xfrm>
        </p:spPr>
        <p:txBody>
          <a:bodyPr/>
          <a:lstStyle/>
          <a:p>
            <a:r>
              <a:rPr lang="en-GB" dirty="0" smtClean="0">
                <a:solidFill>
                  <a:schemeClr val="bg1"/>
                </a:solidFill>
                <a:latin typeface="Kozuka Gothic Pro R" pitchFamily="34" charset="-128"/>
                <a:ea typeface="Kozuka Gothic Pro R" pitchFamily="34" charset="-128"/>
              </a:rPr>
              <a:t>©Katie Holmberg </a:t>
            </a:r>
            <a:r>
              <a:rPr lang="en-GB" dirty="0">
                <a:solidFill>
                  <a:schemeClr val="bg1"/>
                </a:solidFill>
                <a:latin typeface="Kozuka Gothic Pro R" pitchFamily="34" charset="-128"/>
                <a:ea typeface="Kozuka Gothic Pro R" pitchFamily="34" charset="-128"/>
              </a:rPr>
              <a:t>in collaboration with </a:t>
            </a:r>
            <a:r>
              <a:rPr lang="en-GB" dirty="0" smtClean="0">
                <a:solidFill>
                  <a:schemeClr val="bg1"/>
                </a:solidFill>
                <a:latin typeface="Kozuka Gothic Pro R" pitchFamily="34" charset="-128"/>
                <a:ea typeface="Kozuka Gothic Pro R" pitchFamily="34" charset="-128"/>
              </a:rPr>
              <a:t>the </a:t>
            </a:r>
            <a:r>
              <a:rPr lang="en-GB" dirty="0">
                <a:solidFill>
                  <a:schemeClr val="bg1"/>
                </a:solidFill>
                <a:latin typeface="Kozuka Gothic Pro R" pitchFamily="34" charset="-128"/>
                <a:ea typeface="Kozuka Gothic Pro R" pitchFamily="34" charset="-128"/>
              </a:rPr>
              <a:t>Japan Society</a:t>
            </a:r>
          </a:p>
        </p:txBody>
      </p:sp>
    </p:spTree>
    <p:extLst>
      <p:ext uri="{BB962C8B-B14F-4D97-AF65-F5344CB8AC3E}">
        <p14:creationId xmlns:p14="http://schemas.microsoft.com/office/powerpoint/2010/main" val="425796250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0748" y="1055145"/>
            <a:ext cx="8928992" cy="1446550"/>
          </a:xfrm>
          <a:prstGeom prst="rect">
            <a:avLst/>
          </a:prstGeom>
          <a:solidFill>
            <a:schemeClr val="bg1"/>
          </a:solidFill>
          <a:ln w="38100">
            <a:noFill/>
          </a:ln>
        </p:spPr>
        <p:txBody>
          <a:bodyPr wrap="square" rtlCol="0">
            <a:spAutoFit/>
          </a:bodyPr>
          <a:lstStyle/>
          <a:p>
            <a:pPr algn="ctr"/>
            <a:r>
              <a:rPr lang="en-GB" sz="4400" b="1" dirty="0" smtClean="0">
                <a:solidFill>
                  <a:schemeClr val="tx1">
                    <a:lumMod val="85000"/>
                    <a:lumOff val="15000"/>
                  </a:schemeClr>
                </a:solidFill>
                <a:latin typeface="Kozuka Gothic Pro B" pitchFamily="34" charset="-128"/>
                <a:ea typeface="Kozuka Gothic Pro B" pitchFamily="34" charset="-128"/>
              </a:rPr>
              <a:t>The </a:t>
            </a:r>
            <a:r>
              <a:rPr lang="en-GB" sz="4400" b="1" dirty="0">
                <a:solidFill>
                  <a:schemeClr val="tx1">
                    <a:lumMod val="85000"/>
                    <a:lumOff val="15000"/>
                  </a:schemeClr>
                </a:solidFill>
                <a:latin typeface="Kozuka Gothic Pro B" pitchFamily="34" charset="-128"/>
                <a:ea typeface="Kozuka Gothic Pro B" pitchFamily="34" charset="-128"/>
              </a:rPr>
              <a:t>Tohoku </a:t>
            </a:r>
            <a:endParaRPr lang="en-GB" sz="4400" b="1" dirty="0" smtClean="0">
              <a:solidFill>
                <a:schemeClr val="tx1">
                  <a:lumMod val="85000"/>
                  <a:lumOff val="15000"/>
                </a:schemeClr>
              </a:solidFill>
              <a:latin typeface="Kozuka Gothic Pro B" pitchFamily="34" charset="-128"/>
              <a:ea typeface="Kozuka Gothic Pro B" pitchFamily="34" charset="-128"/>
            </a:endParaRPr>
          </a:p>
          <a:p>
            <a:pPr algn="ctr"/>
            <a:r>
              <a:rPr lang="en-GB" sz="4400" b="1" dirty="0" smtClean="0">
                <a:solidFill>
                  <a:schemeClr val="tx1">
                    <a:lumMod val="85000"/>
                    <a:lumOff val="15000"/>
                  </a:schemeClr>
                </a:solidFill>
                <a:latin typeface="Kozuka Gothic Pro B" pitchFamily="34" charset="-128"/>
                <a:ea typeface="Kozuka Gothic Pro B" pitchFamily="34" charset="-128"/>
              </a:rPr>
              <a:t>Earthquake and Tsunami</a:t>
            </a:r>
            <a:endParaRPr lang="en-GB" sz="4400" b="1" dirty="0">
              <a:solidFill>
                <a:schemeClr val="tx1">
                  <a:lumMod val="85000"/>
                  <a:lumOff val="15000"/>
                </a:schemeClr>
              </a:solidFill>
              <a:latin typeface="Kozuka Gothic Pro B" pitchFamily="34" charset="-128"/>
              <a:ea typeface="Kozuka Gothic Pro B"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2</a:t>
            </a:fld>
            <a:endParaRPr lang="en-GB"/>
          </a:p>
        </p:txBody>
      </p:sp>
      <p:sp>
        <p:nvSpPr>
          <p:cNvPr id="9" name="Rectangle 8"/>
          <p:cNvSpPr/>
          <p:nvPr/>
        </p:nvSpPr>
        <p:spPr>
          <a:xfrm>
            <a:off x="0" y="6309320"/>
            <a:ext cx="9144000" cy="54868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dirty="0" smtClean="0">
                <a:solidFill>
                  <a:schemeClr val="bg1"/>
                </a:solidFill>
              </a:rPr>
              <a:t>©</a:t>
            </a:r>
            <a:r>
              <a:rPr lang="en-GB" dirty="0">
                <a:solidFill>
                  <a:schemeClr val="bg1"/>
                </a:solidFill>
                <a:hlinkClick r:id="rId4"/>
              </a:rPr>
              <a:t>"Miyagi Prefecture, Sendai, Japan, after earthquake"</a:t>
            </a:r>
            <a:r>
              <a:rPr lang="en-GB" dirty="0">
                <a:solidFill>
                  <a:schemeClr val="bg1"/>
                </a:solidFill>
              </a:rPr>
              <a:t> by </a:t>
            </a:r>
            <a:r>
              <a:rPr lang="en-GB" dirty="0" err="1">
                <a:solidFill>
                  <a:schemeClr val="bg1"/>
                </a:solidFill>
                <a:hlinkClick r:id="rId5"/>
              </a:rPr>
              <a:t>Tex</a:t>
            </a:r>
            <a:r>
              <a:rPr lang="en-GB" dirty="0">
                <a:solidFill>
                  <a:schemeClr val="bg1"/>
                </a:solidFill>
                <a:hlinkClick r:id="rId5"/>
              </a:rPr>
              <a:t> </a:t>
            </a:r>
            <a:r>
              <a:rPr lang="en-GB" dirty="0" err="1">
                <a:solidFill>
                  <a:schemeClr val="bg1"/>
                </a:solidFill>
                <a:hlinkClick r:id="rId5"/>
              </a:rPr>
              <a:t>Texin</a:t>
            </a:r>
            <a:r>
              <a:rPr lang="en-GB" dirty="0">
                <a:solidFill>
                  <a:schemeClr val="bg1"/>
                </a:solidFill>
              </a:rPr>
              <a:t> is licensed under </a:t>
            </a:r>
            <a:r>
              <a:rPr lang="en-GB" dirty="0">
                <a:solidFill>
                  <a:schemeClr val="bg1"/>
                </a:solidFill>
                <a:hlinkClick r:id="rId6"/>
              </a:rPr>
              <a:t>CC BY 2.0</a:t>
            </a:r>
            <a:endParaRPr lang="en-GB" dirty="0">
              <a:solidFill>
                <a:schemeClr val="bg1"/>
              </a:solidFill>
            </a:endParaRP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3" name="TextBox 2"/>
          <p:cNvSpPr txBox="1"/>
          <p:nvPr/>
        </p:nvSpPr>
        <p:spPr>
          <a:xfrm>
            <a:off x="4672245" y="2805110"/>
            <a:ext cx="4068701" cy="3139321"/>
          </a:xfrm>
          <a:prstGeom prst="rect">
            <a:avLst/>
          </a:prstGeom>
          <a:noFill/>
        </p:spPr>
        <p:txBody>
          <a:bodyPr wrap="square" rtlCol="0">
            <a:spAutoFit/>
          </a:bodyPr>
          <a:lstStyle/>
          <a:p>
            <a:r>
              <a:rPr lang="en-GB" dirty="0">
                <a:latin typeface="Kozuka Gothic Pro B" pitchFamily="34" charset="-128"/>
                <a:ea typeface="Kozuka Gothic Pro B" pitchFamily="34" charset="-128"/>
              </a:rPr>
              <a:t>Your Learning Objectives:</a:t>
            </a:r>
          </a:p>
          <a:p>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Outline how an earthquake can cause a tsunami.</a:t>
            </a:r>
          </a:p>
          <a:p>
            <a:pPr marL="285750" indent="-285750">
              <a:buFont typeface="Arial" panose="020B0604020202020204" pitchFamily="34" charset="0"/>
              <a:buChar char="•"/>
            </a:pPr>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Illustrate the sequence of events </a:t>
            </a:r>
            <a:r>
              <a:rPr lang="en-GB" dirty="0" smtClean="0">
                <a:latin typeface="Kozuka Gothic Pro R" pitchFamily="34" charset="-128"/>
                <a:ea typeface="Kozuka Gothic Pro R" pitchFamily="34" charset="-128"/>
              </a:rPr>
              <a:t>of the Eastern Japan Great Earthquake Disaster.</a:t>
            </a:r>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Describe the effects of the </a:t>
            </a:r>
            <a:r>
              <a:rPr lang="en-GB" dirty="0" smtClean="0">
                <a:latin typeface="Kozuka Gothic Pro R" pitchFamily="34" charset="-128"/>
                <a:ea typeface="Kozuka Gothic Pro R" pitchFamily="34" charset="-128"/>
              </a:rPr>
              <a:t>tsunami on the Tohoku region.</a:t>
            </a:r>
            <a:endParaRPr lang="en-GB" dirty="0">
              <a:latin typeface="Kozuka Gothic Pro R" pitchFamily="34" charset="-128"/>
              <a:ea typeface="Kozuka Gothic Pro R" pitchFamily="34" charset="-128"/>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996" y="2616271"/>
            <a:ext cx="4320000" cy="3240000"/>
          </a:xfrm>
          <a:prstGeom prst="rect">
            <a:avLst/>
          </a:prstGeom>
        </p:spPr>
      </p:pic>
    </p:spTree>
    <p:extLst>
      <p:ext uri="{BB962C8B-B14F-4D97-AF65-F5344CB8AC3E}">
        <p14:creationId xmlns:p14="http://schemas.microsoft.com/office/powerpoint/2010/main" val="9899752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92386" y="352559"/>
            <a:ext cx="7488833"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Starter: </a:t>
            </a:r>
            <a:r>
              <a:rPr lang="en-GB" sz="4000" b="1" dirty="0">
                <a:solidFill>
                  <a:srgbClr val="FF0000"/>
                </a:solidFill>
                <a:latin typeface="Kristen ITC" panose="03050502040202030202" pitchFamily="66" charset="0"/>
                <a:ea typeface="Kozuka Gothic Pro B" pitchFamily="34" charset="-128"/>
              </a:rPr>
              <a:t>Tsunami Formation</a:t>
            </a:r>
            <a:endParaRPr lang="en-GB" sz="4800" b="1" dirty="0">
              <a:solidFill>
                <a:srgbClr val="FF0000"/>
              </a:solidFill>
              <a:latin typeface="Kristen ITC" panose="03050502040202030202" pitchFamily="66" charset="0"/>
              <a:ea typeface="Kozuka Gothic Pro B" pitchFamily="34" charset="-128"/>
            </a:endParaRPr>
          </a:p>
        </p:txBody>
      </p:sp>
      <p:sp>
        <p:nvSpPr>
          <p:cNvPr id="17" name="Footer Placeholder 7"/>
          <p:cNvSpPr>
            <a:spLocks noGrp="1"/>
          </p:cNvSpPr>
          <p:nvPr>
            <p:ph type="ftr" sz="quarter" idx="11"/>
          </p:nvPr>
        </p:nvSpPr>
        <p:spPr>
          <a:xfrm>
            <a:off x="-8705" y="6352271"/>
            <a:ext cx="9143999" cy="365125"/>
          </a:xfrm>
        </p:spPr>
        <p:txBody>
          <a:bodyPr/>
          <a:lstStyle/>
          <a:p>
            <a:r>
              <a:rPr lang="en-GB" dirty="0" smtClean="0">
                <a:solidFill>
                  <a:schemeClr val="bg1"/>
                </a:solidFill>
              </a:rPr>
              <a:t>Image by </a:t>
            </a:r>
            <a:r>
              <a:rPr lang="en-GB" dirty="0" err="1" smtClean="0">
                <a:solidFill>
                  <a:schemeClr val="bg1"/>
                </a:solidFill>
                <a:hlinkClick r:id="rId3"/>
              </a:rPr>
              <a:t>Aliekens</a:t>
            </a:r>
            <a:r>
              <a:rPr lang="en-GB" dirty="0" smtClean="0">
                <a:solidFill>
                  <a:schemeClr val="bg1"/>
                </a:solidFill>
                <a:hlinkClick r:id="rId3"/>
              </a:rPr>
              <a:t> </a:t>
            </a:r>
            <a:r>
              <a:rPr lang="en-GB" dirty="0">
                <a:solidFill>
                  <a:schemeClr val="bg1"/>
                </a:solidFill>
                <a:hlinkClick r:id="rId3"/>
              </a:rPr>
              <a:t>at Dutch Wikipedia</a:t>
            </a:r>
            <a:r>
              <a:rPr lang="en-GB" dirty="0">
                <a:solidFill>
                  <a:schemeClr val="bg1"/>
                </a:solidFill>
              </a:rPr>
              <a:t>, </a:t>
            </a:r>
            <a:r>
              <a:rPr lang="en-GB" dirty="0">
                <a:solidFill>
                  <a:schemeClr val="bg1"/>
                </a:solidFill>
                <a:hlinkClick r:id="rId4"/>
              </a:rPr>
              <a:t>CC BY-SA 3.0</a:t>
            </a:r>
            <a:r>
              <a:rPr lang="en-GB" dirty="0">
                <a:solidFill>
                  <a:schemeClr val="bg1"/>
                </a:solidFill>
              </a:rPr>
              <a:t>, via Wikimedia </a:t>
            </a:r>
            <a:r>
              <a:rPr lang="en-GB" dirty="0" smtClean="0">
                <a:solidFill>
                  <a:schemeClr val="bg1"/>
                </a:solidFill>
              </a:rPr>
              <a:t>Commons (edited)</a:t>
            </a:r>
            <a:endParaRPr lang="en-GB" dirty="0">
              <a:solidFill>
                <a:schemeClr val="bg1">
                  <a:lumMod val="95000"/>
                </a:schemeClr>
              </a:solidFill>
            </a:endParaRPr>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 xmlns:a16="http://schemas.microsoft.com/office/drawing/2014/main" id="{F91927DF-CA30-4903-82F2-5DE58AF7F562}"/>
              </a:ext>
            </a:extLst>
          </p:cNvPr>
          <p:cNvSpPr txBox="1"/>
          <p:nvPr/>
        </p:nvSpPr>
        <p:spPr>
          <a:xfrm>
            <a:off x="3872231" y="1379462"/>
            <a:ext cx="5123069" cy="1015663"/>
          </a:xfrm>
          <a:prstGeom prst="rect">
            <a:avLst/>
          </a:prstGeom>
          <a:noFill/>
        </p:spPr>
        <p:txBody>
          <a:bodyPr wrap="square" rtlCol="0">
            <a:spAutoFit/>
          </a:bodyPr>
          <a:lstStyle/>
          <a:p>
            <a:r>
              <a:rPr lang="en-GB" sz="2000" dirty="0">
                <a:latin typeface="Kozuka Gothic Pro B" pitchFamily="34" charset="-128"/>
                <a:ea typeface="Kozuka Gothic Pro B" pitchFamily="34" charset="-128"/>
              </a:rPr>
              <a:t>Task: </a:t>
            </a:r>
            <a:r>
              <a:rPr lang="en-GB" sz="2000" dirty="0">
                <a:latin typeface="Kozuka Gothic Pro R" pitchFamily="34" charset="-128"/>
                <a:ea typeface="Kozuka Gothic Pro R" pitchFamily="34" charset="-128"/>
              </a:rPr>
              <a:t>Use the key terms in the box below to complete the explanation of how tsunamis are formed.</a:t>
            </a:r>
          </a:p>
        </p:txBody>
      </p:sp>
      <p:pic>
        <p:nvPicPr>
          <p:cNvPr id="6" name="Picture 5" descr="Chart&#10;&#10;Description automatically generated">
            <a:extLst>
              <a:ext uri="{FF2B5EF4-FFF2-40B4-BE49-F238E27FC236}">
                <a16:creationId xmlns="" xmlns:a16="http://schemas.microsoft.com/office/drawing/2014/main" id="{5E00621E-5E9D-42B7-A6EA-39EF66B2C0F6}"/>
              </a:ext>
            </a:extLst>
          </p:cNvPr>
          <p:cNvPicPr>
            <a:picLocks noChangeAspect="1"/>
          </p:cNvPicPr>
          <p:nvPr/>
        </p:nvPicPr>
        <p:blipFill rotWithShape="1">
          <a:blip r:embed="rId6">
            <a:extLst>
              <a:ext uri="{28A0092B-C50C-407E-A947-70E740481C1C}">
                <a14:useLocalDpi xmlns:a14="http://schemas.microsoft.com/office/drawing/2010/main" val="0"/>
              </a:ext>
            </a:extLst>
          </a:blip>
          <a:srcRect l="21062" r="21062"/>
          <a:stretch/>
        </p:blipFill>
        <p:spPr>
          <a:xfrm>
            <a:off x="322438" y="1258744"/>
            <a:ext cx="3428745" cy="4563564"/>
          </a:xfrm>
          <a:prstGeom prst="rect">
            <a:avLst/>
          </a:prstGeom>
        </p:spPr>
      </p:pic>
      <p:sp>
        <p:nvSpPr>
          <p:cNvPr id="8" name="TextBox 7">
            <a:extLst>
              <a:ext uri="{FF2B5EF4-FFF2-40B4-BE49-F238E27FC236}">
                <a16:creationId xmlns="" xmlns:a16="http://schemas.microsoft.com/office/drawing/2014/main" id="{05779B32-D24A-47FF-AB5A-75BDD7FF3EB3}"/>
              </a:ext>
            </a:extLst>
          </p:cNvPr>
          <p:cNvSpPr txBox="1"/>
          <p:nvPr/>
        </p:nvSpPr>
        <p:spPr>
          <a:xfrm>
            <a:off x="4005661" y="2412600"/>
            <a:ext cx="4999694" cy="2308324"/>
          </a:xfrm>
          <a:prstGeom prst="rect">
            <a:avLst/>
          </a:prstGeom>
          <a:noFill/>
        </p:spPr>
        <p:txBody>
          <a:bodyPr wrap="square" rtlCol="0">
            <a:spAutoFit/>
          </a:bodyPr>
          <a:lstStyle/>
          <a:p>
            <a:r>
              <a:rPr lang="en-GB" sz="2400" dirty="0"/>
              <a:t>When an _ _ _ _ _ _ _ _ _ _ happens under water, the _ _ _ _ _ _ move </a:t>
            </a:r>
          </a:p>
          <a:p>
            <a:r>
              <a:rPr lang="en-GB" sz="2400" dirty="0"/>
              <a:t>_ _ _ _ _ _ _ _. This pushes up the </a:t>
            </a:r>
          </a:p>
          <a:p>
            <a:r>
              <a:rPr lang="en-GB" sz="2400" dirty="0"/>
              <a:t>_ _ _ _ _ above the plate _ _ _ _ _ _ _ _ and causes huge waves to spread </a:t>
            </a:r>
          </a:p>
          <a:p>
            <a:r>
              <a:rPr lang="en-GB" sz="2400" dirty="0"/>
              <a:t>_ _ _ _ _ _ _ _, this is a _ _ _ _ _ _ _. </a:t>
            </a:r>
          </a:p>
        </p:txBody>
      </p:sp>
      <p:sp>
        <p:nvSpPr>
          <p:cNvPr id="9" name="TextBox 8">
            <a:extLst>
              <a:ext uri="{FF2B5EF4-FFF2-40B4-BE49-F238E27FC236}">
                <a16:creationId xmlns="" xmlns:a16="http://schemas.microsoft.com/office/drawing/2014/main" id="{08985120-3959-4D53-9D02-6F8737D606FA}"/>
              </a:ext>
            </a:extLst>
          </p:cNvPr>
          <p:cNvSpPr txBox="1"/>
          <p:nvPr/>
        </p:nvSpPr>
        <p:spPr>
          <a:xfrm>
            <a:off x="5391100" y="5455087"/>
            <a:ext cx="1656184" cy="461665"/>
          </a:xfrm>
          <a:prstGeom prst="rect">
            <a:avLst/>
          </a:prstGeom>
          <a:noFill/>
        </p:spPr>
        <p:txBody>
          <a:bodyPr wrap="square" rtlCol="0">
            <a:spAutoFit/>
          </a:bodyPr>
          <a:lstStyle/>
          <a:p>
            <a:r>
              <a:rPr lang="en-GB" sz="2400" dirty="0"/>
              <a:t>earthquake</a:t>
            </a:r>
          </a:p>
        </p:txBody>
      </p:sp>
      <p:sp>
        <p:nvSpPr>
          <p:cNvPr id="13" name="TextBox 12">
            <a:extLst>
              <a:ext uri="{FF2B5EF4-FFF2-40B4-BE49-F238E27FC236}">
                <a16:creationId xmlns="" xmlns:a16="http://schemas.microsoft.com/office/drawing/2014/main" id="{8D9306D4-7E44-4108-A6CF-349ECD9F3CA6}"/>
              </a:ext>
            </a:extLst>
          </p:cNvPr>
          <p:cNvSpPr txBox="1"/>
          <p:nvPr/>
        </p:nvSpPr>
        <p:spPr>
          <a:xfrm>
            <a:off x="7971988" y="4985665"/>
            <a:ext cx="1023313" cy="461665"/>
          </a:xfrm>
          <a:prstGeom prst="rect">
            <a:avLst/>
          </a:prstGeom>
          <a:noFill/>
        </p:spPr>
        <p:txBody>
          <a:bodyPr wrap="square" rtlCol="0">
            <a:spAutoFit/>
          </a:bodyPr>
          <a:lstStyle/>
          <a:p>
            <a:r>
              <a:rPr lang="en-GB" sz="2400" dirty="0"/>
              <a:t>plates</a:t>
            </a:r>
          </a:p>
        </p:txBody>
      </p:sp>
      <p:sp>
        <p:nvSpPr>
          <p:cNvPr id="14" name="TextBox 13">
            <a:extLst>
              <a:ext uri="{FF2B5EF4-FFF2-40B4-BE49-F238E27FC236}">
                <a16:creationId xmlns="" xmlns:a16="http://schemas.microsoft.com/office/drawing/2014/main" id="{6B0342DB-D9AD-4350-A6AC-49ECCE32010F}"/>
              </a:ext>
            </a:extLst>
          </p:cNvPr>
          <p:cNvSpPr txBox="1"/>
          <p:nvPr/>
        </p:nvSpPr>
        <p:spPr>
          <a:xfrm>
            <a:off x="3923928" y="5018400"/>
            <a:ext cx="1377877" cy="461665"/>
          </a:xfrm>
          <a:prstGeom prst="rect">
            <a:avLst/>
          </a:prstGeom>
          <a:noFill/>
        </p:spPr>
        <p:txBody>
          <a:bodyPr wrap="square" rtlCol="0">
            <a:spAutoFit/>
          </a:bodyPr>
          <a:lstStyle/>
          <a:p>
            <a:r>
              <a:rPr lang="en-GB" sz="2400" dirty="0"/>
              <a:t>suddenly</a:t>
            </a:r>
          </a:p>
        </p:txBody>
      </p:sp>
      <p:sp>
        <p:nvSpPr>
          <p:cNvPr id="16" name="TextBox 15">
            <a:extLst>
              <a:ext uri="{FF2B5EF4-FFF2-40B4-BE49-F238E27FC236}">
                <a16:creationId xmlns="" xmlns:a16="http://schemas.microsoft.com/office/drawing/2014/main" id="{052EB9AA-2A6D-4EDD-AADA-B8B887DC7DB9}"/>
              </a:ext>
            </a:extLst>
          </p:cNvPr>
          <p:cNvSpPr txBox="1"/>
          <p:nvPr/>
        </p:nvSpPr>
        <p:spPr>
          <a:xfrm>
            <a:off x="6867638" y="4993422"/>
            <a:ext cx="1023313" cy="461665"/>
          </a:xfrm>
          <a:prstGeom prst="rect">
            <a:avLst/>
          </a:prstGeom>
          <a:noFill/>
        </p:spPr>
        <p:txBody>
          <a:bodyPr wrap="square" rtlCol="0">
            <a:spAutoFit/>
          </a:bodyPr>
          <a:lstStyle/>
          <a:p>
            <a:r>
              <a:rPr lang="en-GB" sz="2400" dirty="0"/>
              <a:t>water</a:t>
            </a:r>
          </a:p>
        </p:txBody>
      </p:sp>
      <p:sp>
        <p:nvSpPr>
          <p:cNvPr id="18" name="TextBox 17">
            <a:extLst>
              <a:ext uri="{FF2B5EF4-FFF2-40B4-BE49-F238E27FC236}">
                <a16:creationId xmlns="" xmlns:a16="http://schemas.microsoft.com/office/drawing/2014/main" id="{D8363A9B-2ADC-47A3-A4BA-71DAE72C4BAE}"/>
              </a:ext>
            </a:extLst>
          </p:cNvPr>
          <p:cNvSpPr txBox="1"/>
          <p:nvPr/>
        </p:nvSpPr>
        <p:spPr>
          <a:xfrm>
            <a:off x="7152740" y="5447330"/>
            <a:ext cx="1516712" cy="461665"/>
          </a:xfrm>
          <a:prstGeom prst="rect">
            <a:avLst/>
          </a:prstGeom>
          <a:noFill/>
        </p:spPr>
        <p:txBody>
          <a:bodyPr wrap="square" rtlCol="0">
            <a:spAutoFit/>
          </a:bodyPr>
          <a:lstStyle/>
          <a:p>
            <a:r>
              <a:rPr lang="en-GB" sz="2400" dirty="0"/>
              <a:t>boundary</a:t>
            </a:r>
          </a:p>
        </p:txBody>
      </p:sp>
      <p:sp>
        <p:nvSpPr>
          <p:cNvPr id="19" name="TextBox 18">
            <a:extLst>
              <a:ext uri="{FF2B5EF4-FFF2-40B4-BE49-F238E27FC236}">
                <a16:creationId xmlns="" xmlns:a16="http://schemas.microsoft.com/office/drawing/2014/main" id="{F948E7A9-2CE2-4629-904C-D6A43302E486}"/>
              </a:ext>
            </a:extLst>
          </p:cNvPr>
          <p:cNvSpPr txBox="1"/>
          <p:nvPr/>
        </p:nvSpPr>
        <p:spPr>
          <a:xfrm>
            <a:off x="3898776" y="5459740"/>
            <a:ext cx="1377877" cy="461665"/>
          </a:xfrm>
          <a:prstGeom prst="rect">
            <a:avLst/>
          </a:prstGeom>
          <a:noFill/>
        </p:spPr>
        <p:txBody>
          <a:bodyPr wrap="square" rtlCol="0">
            <a:spAutoFit/>
          </a:bodyPr>
          <a:lstStyle/>
          <a:p>
            <a:r>
              <a:rPr lang="en-GB" sz="2400" dirty="0"/>
              <a:t>outwards</a:t>
            </a:r>
          </a:p>
        </p:txBody>
      </p:sp>
      <p:sp>
        <p:nvSpPr>
          <p:cNvPr id="20" name="TextBox 19">
            <a:extLst>
              <a:ext uri="{FF2B5EF4-FFF2-40B4-BE49-F238E27FC236}">
                <a16:creationId xmlns="" xmlns:a16="http://schemas.microsoft.com/office/drawing/2014/main" id="{D975936A-9548-4B7A-AE1C-B1A4DC60537F}"/>
              </a:ext>
            </a:extLst>
          </p:cNvPr>
          <p:cNvSpPr txBox="1"/>
          <p:nvPr/>
        </p:nvSpPr>
        <p:spPr>
          <a:xfrm>
            <a:off x="5400595" y="4998075"/>
            <a:ext cx="1259651" cy="461665"/>
          </a:xfrm>
          <a:prstGeom prst="rect">
            <a:avLst/>
          </a:prstGeom>
          <a:noFill/>
        </p:spPr>
        <p:txBody>
          <a:bodyPr wrap="square" rtlCol="0">
            <a:spAutoFit/>
          </a:bodyPr>
          <a:lstStyle/>
          <a:p>
            <a:r>
              <a:rPr lang="en-GB" sz="2400" dirty="0"/>
              <a:t>tsunami</a:t>
            </a:r>
          </a:p>
        </p:txBody>
      </p:sp>
      <p:sp>
        <p:nvSpPr>
          <p:cNvPr id="10" name="Rectangle 9">
            <a:extLst>
              <a:ext uri="{FF2B5EF4-FFF2-40B4-BE49-F238E27FC236}">
                <a16:creationId xmlns="" xmlns:a16="http://schemas.microsoft.com/office/drawing/2014/main" id="{D0A21C50-3BCF-4EB5-9066-7552E23091DD}"/>
              </a:ext>
            </a:extLst>
          </p:cNvPr>
          <p:cNvSpPr/>
          <p:nvPr/>
        </p:nvSpPr>
        <p:spPr>
          <a:xfrm>
            <a:off x="3923928" y="5062951"/>
            <a:ext cx="5112568" cy="882610"/>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 xmlns:a16="http://schemas.microsoft.com/office/drawing/2014/main" id="{E7EB19F2-02F1-42E3-ADB7-019D56E4E667}"/>
              </a:ext>
            </a:extLst>
          </p:cNvPr>
          <p:cNvSpPr txBox="1"/>
          <p:nvPr/>
        </p:nvSpPr>
        <p:spPr>
          <a:xfrm>
            <a:off x="4246123" y="3132237"/>
            <a:ext cx="1377877" cy="461665"/>
          </a:xfrm>
          <a:prstGeom prst="rect">
            <a:avLst/>
          </a:prstGeom>
          <a:noFill/>
        </p:spPr>
        <p:txBody>
          <a:bodyPr wrap="square" rtlCol="0">
            <a:spAutoFit/>
          </a:bodyPr>
          <a:lstStyle/>
          <a:p>
            <a:r>
              <a:rPr lang="en-GB" sz="2400" b="1" dirty="0">
                <a:solidFill>
                  <a:srgbClr val="339933"/>
                </a:solidFill>
              </a:rPr>
              <a:t>suddenly</a:t>
            </a:r>
          </a:p>
        </p:txBody>
      </p:sp>
      <p:sp>
        <p:nvSpPr>
          <p:cNvPr id="22" name="TextBox 21">
            <a:extLst>
              <a:ext uri="{FF2B5EF4-FFF2-40B4-BE49-F238E27FC236}">
                <a16:creationId xmlns="" xmlns:a16="http://schemas.microsoft.com/office/drawing/2014/main" id="{FB17DDA0-FE59-49E9-9F0C-458F7C88972B}"/>
              </a:ext>
            </a:extLst>
          </p:cNvPr>
          <p:cNvSpPr txBox="1"/>
          <p:nvPr/>
        </p:nvSpPr>
        <p:spPr>
          <a:xfrm>
            <a:off x="7151393" y="4216018"/>
            <a:ext cx="1259651" cy="461665"/>
          </a:xfrm>
          <a:prstGeom prst="rect">
            <a:avLst/>
          </a:prstGeom>
          <a:noFill/>
        </p:spPr>
        <p:txBody>
          <a:bodyPr wrap="square" rtlCol="0">
            <a:spAutoFit/>
          </a:bodyPr>
          <a:lstStyle/>
          <a:p>
            <a:r>
              <a:rPr lang="en-GB" sz="2400" b="1" dirty="0">
                <a:solidFill>
                  <a:srgbClr val="339933"/>
                </a:solidFill>
              </a:rPr>
              <a:t>tsunami</a:t>
            </a:r>
          </a:p>
        </p:txBody>
      </p:sp>
      <p:sp>
        <p:nvSpPr>
          <p:cNvPr id="23" name="TextBox 22">
            <a:extLst>
              <a:ext uri="{FF2B5EF4-FFF2-40B4-BE49-F238E27FC236}">
                <a16:creationId xmlns="" xmlns:a16="http://schemas.microsoft.com/office/drawing/2014/main" id="{F490B6BA-524A-492C-9F9F-5C5A9F4C49B8}"/>
              </a:ext>
            </a:extLst>
          </p:cNvPr>
          <p:cNvSpPr txBox="1"/>
          <p:nvPr/>
        </p:nvSpPr>
        <p:spPr>
          <a:xfrm>
            <a:off x="4101209" y="3507750"/>
            <a:ext cx="1023313" cy="461665"/>
          </a:xfrm>
          <a:prstGeom prst="rect">
            <a:avLst/>
          </a:prstGeom>
          <a:noFill/>
        </p:spPr>
        <p:txBody>
          <a:bodyPr wrap="square" rtlCol="0">
            <a:spAutoFit/>
          </a:bodyPr>
          <a:lstStyle/>
          <a:p>
            <a:r>
              <a:rPr lang="en-GB" sz="2400" b="1" dirty="0">
                <a:solidFill>
                  <a:srgbClr val="339933"/>
                </a:solidFill>
              </a:rPr>
              <a:t>water</a:t>
            </a:r>
          </a:p>
        </p:txBody>
      </p:sp>
      <p:sp>
        <p:nvSpPr>
          <p:cNvPr id="24" name="TextBox 23">
            <a:extLst>
              <a:ext uri="{FF2B5EF4-FFF2-40B4-BE49-F238E27FC236}">
                <a16:creationId xmlns="" xmlns:a16="http://schemas.microsoft.com/office/drawing/2014/main" id="{9FA17188-C849-4F29-986C-EA6DC8E21A3D}"/>
              </a:ext>
            </a:extLst>
          </p:cNvPr>
          <p:cNvSpPr txBox="1"/>
          <p:nvPr/>
        </p:nvSpPr>
        <p:spPr>
          <a:xfrm>
            <a:off x="6406190" y="2788704"/>
            <a:ext cx="1023313" cy="461665"/>
          </a:xfrm>
          <a:prstGeom prst="rect">
            <a:avLst/>
          </a:prstGeom>
          <a:noFill/>
        </p:spPr>
        <p:txBody>
          <a:bodyPr wrap="square" rtlCol="0">
            <a:spAutoFit/>
          </a:bodyPr>
          <a:lstStyle/>
          <a:p>
            <a:r>
              <a:rPr lang="en-GB" sz="2400" b="1" dirty="0">
                <a:solidFill>
                  <a:srgbClr val="339933"/>
                </a:solidFill>
              </a:rPr>
              <a:t>plates</a:t>
            </a:r>
          </a:p>
        </p:txBody>
      </p:sp>
      <p:sp>
        <p:nvSpPr>
          <p:cNvPr id="25" name="TextBox 24">
            <a:extLst>
              <a:ext uri="{FF2B5EF4-FFF2-40B4-BE49-F238E27FC236}">
                <a16:creationId xmlns="" xmlns:a16="http://schemas.microsoft.com/office/drawing/2014/main" id="{0A159F95-6DD8-4F31-A75B-19071FBFB2BE}"/>
              </a:ext>
            </a:extLst>
          </p:cNvPr>
          <p:cNvSpPr txBox="1"/>
          <p:nvPr/>
        </p:nvSpPr>
        <p:spPr>
          <a:xfrm>
            <a:off x="4211960" y="4216017"/>
            <a:ext cx="1434486" cy="461665"/>
          </a:xfrm>
          <a:prstGeom prst="rect">
            <a:avLst/>
          </a:prstGeom>
          <a:noFill/>
        </p:spPr>
        <p:txBody>
          <a:bodyPr wrap="square" rtlCol="0">
            <a:spAutoFit/>
          </a:bodyPr>
          <a:lstStyle/>
          <a:p>
            <a:r>
              <a:rPr lang="en-GB" sz="2400" b="1" dirty="0">
                <a:solidFill>
                  <a:srgbClr val="339933"/>
                </a:solidFill>
              </a:rPr>
              <a:t>outwards</a:t>
            </a:r>
          </a:p>
        </p:txBody>
      </p:sp>
      <p:sp>
        <p:nvSpPr>
          <p:cNvPr id="26" name="TextBox 25">
            <a:extLst>
              <a:ext uri="{FF2B5EF4-FFF2-40B4-BE49-F238E27FC236}">
                <a16:creationId xmlns="" xmlns:a16="http://schemas.microsoft.com/office/drawing/2014/main" id="{F2293FC1-C26A-4410-AA0A-C7D7F6E63CE4}"/>
              </a:ext>
            </a:extLst>
          </p:cNvPr>
          <p:cNvSpPr txBox="1"/>
          <p:nvPr/>
        </p:nvSpPr>
        <p:spPr>
          <a:xfrm>
            <a:off x="5495813" y="2395125"/>
            <a:ext cx="1656184" cy="461665"/>
          </a:xfrm>
          <a:prstGeom prst="rect">
            <a:avLst/>
          </a:prstGeom>
          <a:noFill/>
        </p:spPr>
        <p:txBody>
          <a:bodyPr wrap="square" rtlCol="0">
            <a:spAutoFit/>
          </a:bodyPr>
          <a:lstStyle/>
          <a:p>
            <a:r>
              <a:rPr lang="en-GB" sz="2400" b="1" dirty="0">
                <a:solidFill>
                  <a:srgbClr val="339933"/>
                </a:solidFill>
              </a:rPr>
              <a:t>earthquake</a:t>
            </a:r>
          </a:p>
        </p:txBody>
      </p:sp>
      <p:sp>
        <p:nvSpPr>
          <p:cNvPr id="27" name="TextBox 26">
            <a:extLst>
              <a:ext uri="{FF2B5EF4-FFF2-40B4-BE49-F238E27FC236}">
                <a16:creationId xmlns="" xmlns:a16="http://schemas.microsoft.com/office/drawing/2014/main" id="{3B7125CD-A906-4F8B-85A9-D824F4C84C23}"/>
              </a:ext>
            </a:extLst>
          </p:cNvPr>
          <p:cNvSpPr txBox="1"/>
          <p:nvPr/>
        </p:nvSpPr>
        <p:spPr>
          <a:xfrm>
            <a:off x="7406910" y="3507750"/>
            <a:ext cx="1516712" cy="461665"/>
          </a:xfrm>
          <a:prstGeom prst="rect">
            <a:avLst/>
          </a:prstGeom>
          <a:noFill/>
        </p:spPr>
        <p:txBody>
          <a:bodyPr wrap="square" rtlCol="0">
            <a:spAutoFit/>
          </a:bodyPr>
          <a:lstStyle/>
          <a:p>
            <a:r>
              <a:rPr lang="en-GB" sz="2400" b="1" dirty="0">
                <a:solidFill>
                  <a:srgbClr val="339933"/>
                </a:solidFill>
              </a:rPr>
              <a:t>boundary</a:t>
            </a:r>
          </a:p>
        </p:txBody>
      </p:sp>
      <p:cxnSp>
        <p:nvCxnSpPr>
          <p:cNvPr id="12" name="Straight Connector 11">
            <a:extLst>
              <a:ext uri="{FF2B5EF4-FFF2-40B4-BE49-F238E27FC236}">
                <a16:creationId xmlns="" xmlns:a16="http://schemas.microsoft.com/office/drawing/2014/main" id="{7CDFD270-C9A9-4756-9212-A5FA2F46AF24}"/>
              </a:ext>
            </a:extLst>
          </p:cNvPr>
          <p:cNvCxnSpPr/>
          <p:nvPr/>
        </p:nvCxnSpPr>
        <p:spPr>
          <a:xfrm flipV="1">
            <a:off x="4000907" y="5152226"/>
            <a:ext cx="1124776" cy="258415"/>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7855C6CB-5EC5-48FA-B1AC-29B71A197FD2}"/>
              </a:ext>
            </a:extLst>
          </p:cNvPr>
          <p:cNvCxnSpPr/>
          <p:nvPr/>
        </p:nvCxnSpPr>
        <p:spPr>
          <a:xfrm flipV="1">
            <a:off x="5448812" y="5150579"/>
            <a:ext cx="1124776" cy="258415"/>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40611F2A-4FA7-418E-9683-7361A7DF010A}"/>
              </a:ext>
            </a:extLst>
          </p:cNvPr>
          <p:cNvCxnSpPr>
            <a:cxnSpLocks/>
          </p:cNvCxnSpPr>
          <p:nvPr/>
        </p:nvCxnSpPr>
        <p:spPr>
          <a:xfrm flipV="1">
            <a:off x="6843283" y="5152226"/>
            <a:ext cx="1006078" cy="238321"/>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E06209FA-7C75-427A-B315-3572A312E2FD}"/>
              </a:ext>
            </a:extLst>
          </p:cNvPr>
          <p:cNvCxnSpPr/>
          <p:nvPr/>
        </p:nvCxnSpPr>
        <p:spPr>
          <a:xfrm flipV="1">
            <a:off x="4025326" y="5591890"/>
            <a:ext cx="1124776" cy="258415"/>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D6DCBE00-A14A-4C7E-9CBE-DC413252B18A}"/>
              </a:ext>
            </a:extLst>
          </p:cNvPr>
          <p:cNvCxnSpPr>
            <a:cxnSpLocks/>
          </p:cNvCxnSpPr>
          <p:nvPr/>
        </p:nvCxnSpPr>
        <p:spPr>
          <a:xfrm flipV="1">
            <a:off x="7888095" y="5144884"/>
            <a:ext cx="1006078" cy="238321"/>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0823DC9F-C96C-4157-85A2-94E992D701A3}"/>
              </a:ext>
            </a:extLst>
          </p:cNvPr>
          <p:cNvCxnSpPr/>
          <p:nvPr/>
        </p:nvCxnSpPr>
        <p:spPr>
          <a:xfrm flipV="1">
            <a:off x="5640866" y="5579837"/>
            <a:ext cx="1124776" cy="258415"/>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84D1A7D-115C-4839-AB7C-127FFADE598E}"/>
              </a:ext>
            </a:extLst>
          </p:cNvPr>
          <p:cNvCxnSpPr/>
          <p:nvPr/>
        </p:nvCxnSpPr>
        <p:spPr>
          <a:xfrm flipV="1">
            <a:off x="7266373" y="5545492"/>
            <a:ext cx="1124776" cy="258415"/>
          </a:xfrm>
          <a:prstGeom prst="line">
            <a:avLst/>
          </a:prstGeom>
          <a:ln w="38100">
            <a:solidFill>
              <a:srgbClr val="33993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0608" y="2132856"/>
            <a:ext cx="3240360" cy="646331"/>
          </a:xfrm>
          <a:prstGeom prst="rect">
            <a:avLst/>
          </a:prstGeom>
          <a:noFill/>
        </p:spPr>
        <p:txBody>
          <a:bodyPr wrap="square" rtlCol="0">
            <a:spAutoFit/>
          </a:bodyPr>
          <a:lstStyle/>
          <a:p>
            <a:r>
              <a:rPr lang="en-GB" dirty="0"/>
              <a:t/>
            </a:r>
            <a:br>
              <a:rPr lang="en-GB" dirty="0"/>
            </a:br>
            <a:endParaRPr lang="en-GB" dirty="0"/>
          </a:p>
        </p:txBody>
      </p:sp>
    </p:spTree>
    <p:extLst>
      <p:ext uri="{BB962C8B-B14F-4D97-AF65-F5344CB8AC3E}">
        <p14:creationId xmlns:p14="http://schemas.microsoft.com/office/powerpoint/2010/main" val="532778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28760" y="260648"/>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The </a:t>
            </a:r>
            <a:r>
              <a:rPr lang="en-GB" sz="4800" b="1" dirty="0" smtClean="0">
                <a:solidFill>
                  <a:srgbClr val="FF0000"/>
                </a:solidFill>
                <a:latin typeface="Kristen ITC" panose="03050502040202030202" pitchFamily="66" charset="0"/>
                <a:ea typeface="Kozuka Gothic Pro B" pitchFamily="34" charset="-128"/>
              </a:rPr>
              <a:t>Tohoku </a:t>
            </a:r>
            <a:r>
              <a:rPr lang="en-GB" sz="4800" b="1" dirty="0">
                <a:solidFill>
                  <a:srgbClr val="FF0000"/>
                </a:solidFill>
                <a:latin typeface="Kristen ITC" panose="03050502040202030202" pitchFamily="66" charset="0"/>
                <a:ea typeface="Kozuka Gothic Pro B" pitchFamily="34" charset="-128"/>
              </a:rPr>
              <a:t>Tsunami</a:t>
            </a:r>
          </a:p>
        </p:txBody>
      </p:sp>
      <p:sp>
        <p:nvSpPr>
          <p:cNvPr id="3" name="Slide Number Placeholder 2"/>
          <p:cNvSpPr>
            <a:spLocks noGrp="1"/>
          </p:cNvSpPr>
          <p:nvPr>
            <p:ph type="sldNum" sz="quarter" idx="12"/>
          </p:nvPr>
        </p:nvSpPr>
        <p:spPr/>
        <p:txBody>
          <a:bodyPr/>
          <a:lstStyle/>
          <a:p>
            <a:fld id="{7627D4DA-CA93-4100-9923-91CA0C97AC6D}" type="slidenum">
              <a:rPr lang="en-GB" smtClean="0"/>
              <a:t>4</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©AUTHOR in collaboration with The Japan Society</a:t>
            </a:r>
            <a:endParaRPr lang="en-GB" dirty="0">
              <a:solidFill>
                <a:schemeClr val="bg1">
                  <a:lumMod val="95000"/>
                </a:scheme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pic>
        <p:nvPicPr>
          <p:cNvPr id="10" name="Picture 9" descr="Graphical user interface&#10;&#10;Description automatically generated">
            <a:hlinkClick r:id="rId4"/>
            <a:extLst>
              <a:ext uri="{FF2B5EF4-FFF2-40B4-BE49-F238E27FC236}">
                <a16:creationId xmlns="" xmlns:a16="http://schemas.microsoft.com/office/drawing/2014/main" id="{E3D28368-D460-402D-BCCF-1E11A9BEAA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894" y="1471047"/>
            <a:ext cx="5498653" cy="3368439"/>
          </a:xfrm>
          <a:prstGeom prst="rect">
            <a:avLst/>
          </a:prstGeom>
          <a:ln>
            <a:solidFill>
              <a:srgbClr val="339933"/>
            </a:solidFill>
          </a:ln>
        </p:spPr>
      </p:pic>
      <p:sp>
        <p:nvSpPr>
          <p:cNvPr id="16" name="TextBox 15">
            <a:extLst>
              <a:ext uri="{FF2B5EF4-FFF2-40B4-BE49-F238E27FC236}">
                <a16:creationId xmlns="" xmlns:a16="http://schemas.microsoft.com/office/drawing/2014/main" id="{3AD3EB6F-D445-49FA-BDC4-A48F0BC67AC1}"/>
              </a:ext>
            </a:extLst>
          </p:cNvPr>
          <p:cNvSpPr txBox="1"/>
          <p:nvPr/>
        </p:nvSpPr>
        <p:spPr>
          <a:xfrm>
            <a:off x="118441" y="5085184"/>
            <a:ext cx="9025557" cy="707886"/>
          </a:xfrm>
          <a:prstGeom prst="rect">
            <a:avLst/>
          </a:prstGeom>
          <a:noFill/>
        </p:spPr>
        <p:txBody>
          <a:bodyPr wrap="square" rtlCol="0">
            <a:spAutoFit/>
          </a:bodyPr>
          <a:lstStyle/>
          <a:p>
            <a:r>
              <a:rPr lang="en-GB" sz="2000" dirty="0">
                <a:latin typeface="Kozuka Gothic Pro R" pitchFamily="34" charset="-128"/>
                <a:ea typeface="Kozuka Gothic Pro R" pitchFamily="34" charset="-128"/>
              </a:rPr>
              <a:t>Watch the clip of the </a:t>
            </a:r>
            <a:r>
              <a:rPr lang="en-GB" sz="2000" b="1" dirty="0">
                <a:latin typeface="Kozuka Gothic Pro B" pitchFamily="34" charset="-128"/>
                <a:ea typeface="Kozuka Gothic Pro B" pitchFamily="34" charset="-128"/>
              </a:rPr>
              <a:t>Tohoku Tsunami, 2011</a:t>
            </a:r>
            <a:r>
              <a:rPr lang="en-GB" sz="2000" dirty="0">
                <a:latin typeface="Kozuka Gothic Pro B" pitchFamily="34" charset="-128"/>
                <a:ea typeface="Kozuka Gothic Pro B" pitchFamily="34" charset="-128"/>
              </a:rPr>
              <a:t>. </a:t>
            </a:r>
            <a:r>
              <a:rPr lang="en-GB" sz="2000" dirty="0">
                <a:latin typeface="Kozuka Gothic Pro R" pitchFamily="34" charset="-128"/>
                <a:ea typeface="Kozuka Gothic Pro R" pitchFamily="34" charset="-128"/>
              </a:rPr>
              <a:t>Think about the damage that occurred as the water swept over the north-east of Japan.</a:t>
            </a:r>
          </a:p>
        </p:txBody>
      </p:sp>
    </p:spTree>
    <p:extLst>
      <p:ext uri="{BB962C8B-B14F-4D97-AF65-F5344CB8AC3E}">
        <p14:creationId xmlns:p14="http://schemas.microsoft.com/office/powerpoint/2010/main" val="363786967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36237" y="414115"/>
            <a:ext cx="7483600" cy="830997"/>
          </a:xfrm>
          <a:prstGeom prst="rect">
            <a:avLst/>
          </a:prstGeom>
          <a:noFill/>
        </p:spPr>
        <p:txBody>
          <a:bodyPr wrap="square" rtlCol="0">
            <a:spAutoFit/>
          </a:bodyPr>
          <a:lstStyle/>
          <a:p>
            <a:r>
              <a:rPr lang="en-GB" sz="4800" b="1" dirty="0" smtClean="0">
                <a:solidFill>
                  <a:srgbClr val="FF0000"/>
                </a:solidFill>
                <a:latin typeface="Kristen ITC" panose="03050502040202030202" pitchFamily="66" charset="0"/>
                <a:ea typeface="Kozuka Gothic Pro B" pitchFamily="34" charset="-128"/>
              </a:rPr>
              <a:t>Task </a:t>
            </a:r>
            <a:r>
              <a:rPr lang="en-GB" sz="4800" b="1" dirty="0">
                <a:solidFill>
                  <a:srgbClr val="FF0000"/>
                </a:solidFill>
                <a:latin typeface="Kristen ITC" panose="03050502040202030202" pitchFamily="66" charset="0"/>
                <a:ea typeface="Kozuka Gothic Pro B" pitchFamily="34" charset="-128"/>
              </a:rPr>
              <a:t>1: </a:t>
            </a:r>
            <a:r>
              <a:rPr lang="en-GB" sz="4400" b="1" dirty="0">
                <a:solidFill>
                  <a:srgbClr val="FF0000"/>
                </a:solidFill>
                <a:latin typeface="Kristen ITC" panose="03050502040202030202" pitchFamily="66" charset="0"/>
                <a:ea typeface="Kozuka Gothic Pro B" pitchFamily="34" charset="-128"/>
              </a:rPr>
              <a:t>Sharing the Story</a:t>
            </a:r>
            <a:endParaRPr lang="en-GB" sz="4800" b="1" dirty="0">
              <a:solidFill>
                <a:srgbClr val="FF0000"/>
              </a:solidFill>
              <a:latin typeface="Kristen ITC" panose="03050502040202030202" pitchFamily="66" charset="0"/>
              <a:ea typeface="Kozuka Gothic Pro B" pitchFamily="34" charset="-128"/>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5</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smtClean="0">
                <a:solidFill>
                  <a:schemeClr val="bg1">
                    <a:lumMod val="95000"/>
                  </a:schemeClr>
                </a:solidFill>
              </a:rPr>
              <a:t>Images are ©Fumio Obata</a:t>
            </a:r>
            <a:endParaRPr lang="en-GB" dirty="0">
              <a:solidFill>
                <a:schemeClr val="bg1">
                  <a:lumMod val="95000"/>
                </a:scheme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 xmlns:a16="http://schemas.microsoft.com/office/drawing/2014/main" id="{A99A07D5-C5AD-43B4-B57A-997048909F2A}"/>
              </a:ext>
            </a:extLst>
          </p:cNvPr>
          <p:cNvSpPr txBox="1"/>
          <p:nvPr/>
        </p:nvSpPr>
        <p:spPr>
          <a:xfrm>
            <a:off x="467543" y="1422015"/>
            <a:ext cx="5040561" cy="2308324"/>
          </a:xfrm>
          <a:prstGeom prst="rect">
            <a:avLst/>
          </a:prstGeom>
          <a:noFill/>
        </p:spPr>
        <p:txBody>
          <a:bodyPr wrap="square" rtlCol="0">
            <a:spAutoFit/>
          </a:bodyPr>
          <a:lstStyle/>
          <a:p>
            <a:r>
              <a:rPr lang="en-GB" sz="2400" dirty="0">
                <a:latin typeface="Kozuka Gothic Pro R" pitchFamily="34" charset="-128"/>
                <a:ea typeface="Kozuka Gothic Pro R" pitchFamily="34" charset="-128"/>
              </a:rPr>
              <a:t>The </a:t>
            </a:r>
            <a:r>
              <a:rPr lang="en-GB" sz="2400" b="1" dirty="0">
                <a:latin typeface="Kozuka Gothic Pro B" pitchFamily="34" charset="-128"/>
                <a:ea typeface="Kozuka Gothic Pro B" pitchFamily="34" charset="-128"/>
              </a:rPr>
              <a:t>Tohoku </a:t>
            </a:r>
            <a:r>
              <a:rPr lang="en-GB" sz="2400" b="1" dirty="0" smtClean="0">
                <a:latin typeface="Kozuka Gothic Pro B" pitchFamily="34" charset="-128"/>
                <a:ea typeface="Kozuka Gothic Pro B" pitchFamily="34" charset="-128"/>
              </a:rPr>
              <a:t>earthquake and tsunami disaster </a:t>
            </a:r>
            <a:r>
              <a:rPr lang="en-GB" sz="2400" dirty="0" smtClean="0">
                <a:latin typeface="Kozuka Gothic Pro R" pitchFamily="34" charset="-128"/>
                <a:ea typeface="Kozuka Gothic Pro R" pitchFamily="34" charset="-128"/>
              </a:rPr>
              <a:t>happened </a:t>
            </a:r>
            <a:r>
              <a:rPr lang="en-GB" sz="2400" dirty="0">
                <a:latin typeface="Kozuka Gothic Pro R" pitchFamily="34" charset="-128"/>
                <a:ea typeface="Kozuka Gothic Pro R" pitchFamily="34" charset="-128"/>
              </a:rPr>
              <a:t>several years ago, but </a:t>
            </a:r>
            <a:r>
              <a:rPr lang="en-GB" sz="2400" dirty="0">
                <a:latin typeface="Kozuka Gothic Pro B" pitchFamily="34" charset="-128"/>
                <a:ea typeface="Kozuka Gothic Pro B" pitchFamily="34" charset="-128"/>
              </a:rPr>
              <a:t>its impact is still felt by many</a:t>
            </a:r>
            <a:r>
              <a:rPr lang="en-GB" sz="2400" dirty="0">
                <a:latin typeface="Kozuka Gothic Pro R" pitchFamily="34" charset="-128"/>
                <a:ea typeface="Kozuka Gothic Pro R" pitchFamily="34" charset="-128"/>
              </a:rPr>
              <a:t>. It’s important that people </a:t>
            </a:r>
            <a:r>
              <a:rPr lang="en-GB" sz="2400" b="1" dirty="0">
                <a:latin typeface="Kozuka Gothic Pro B" pitchFamily="34" charset="-128"/>
                <a:ea typeface="Kozuka Gothic Pro B" pitchFamily="34" charset="-128"/>
              </a:rPr>
              <a:t>remember</a:t>
            </a:r>
            <a:r>
              <a:rPr lang="en-GB" sz="2400" dirty="0">
                <a:latin typeface="Kozuka Gothic Pro B" pitchFamily="34" charset="-128"/>
                <a:ea typeface="Kozuka Gothic Pro B" pitchFamily="34" charset="-128"/>
              </a:rPr>
              <a:t> </a:t>
            </a:r>
            <a:r>
              <a:rPr lang="en-GB" sz="2400" dirty="0">
                <a:latin typeface="Kozuka Gothic Pro R" pitchFamily="34" charset="-128"/>
                <a:ea typeface="Kozuka Gothic Pro R" pitchFamily="34" charset="-128"/>
              </a:rPr>
              <a:t>the disaster and </a:t>
            </a:r>
            <a:r>
              <a:rPr lang="en-GB" sz="2400" dirty="0">
                <a:latin typeface="Kozuka Gothic Pro B" pitchFamily="34" charset="-128"/>
                <a:ea typeface="Kozuka Gothic Pro B" pitchFamily="34" charset="-128"/>
              </a:rPr>
              <a:t>learn</a:t>
            </a:r>
            <a:r>
              <a:rPr lang="en-GB" sz="2400" dirty="0">
                <a:latin typeface="Kozuka Gothic Pro R" pitchFamily="34" charset="-128"/>
                <a:ea typeface="Kozuka Gothic Pro R" pitchFamily="34" charset="-128"/>
              </a:rPr>
              <a:t> from it.</a:t>
            </a:r>
          </a:p>
        </p:txBody>
      </p:sp>
      <p:sp>
        <p:nvSpPr>
          <p:cNvPr id="10" name="TextBox 9">
            <a:extLst>
              <a:ext uri="{FF2B5EF4-FFF2-40B4-BE49-F238E27FC236}">
                <a16:creationId xmlns="" xmlns:a16="http://schemas.microsoft.com/office/drawing/2014/main" id="{0865FD3E-BB11-4768-B932-08374E22DD4C}"/>
              </a:ext>
            </a:extLst>
          </p:cNvPr>
          <p:cNvSpPr txBox="1"/>
          <p:nvPr/>
        </p:nvSpPr>
        <p:spPr>
          <a:xfrm>
            <a:off x="488810" y="3861048"/>
            <a:ext cx="4824536" cy="2062103"/>
          </a:xfrm>
          <a:prstGeom prst="rect">
            <a:avLst/>
          </a:prstGeom>
          <a:noFill/>
          <a:ln w="28575">
            <a:solidFill>
              <a:srgbClr val="339933"/>
            </a:solidFill>
          </a:ln>
        </p:spPr>
        <p:txBody>
          <a:bodyPr wrap="square">
            <a:spAutoFit/>
          </a:bodyPr>
          <a:lstStyle/>
          <a:p>
            <a:endParaRPr lang="en-GB" sz="800" b="1" dirty="0">
              <a:latin typeface="Kozuka Gothic Pro B" pitchFamily="34" charset="-128"/>
              <a:ea typeface="Kozuka Gothic Pro B" pitchFamily="34" charset="-128"/>
            </a:endParaRPr>
          </a:p>
          <a:p>
            <a:r>
              <a:rPr lang="en-GB" sz="2400" b="1" dirty="0" smtClean="0">
                <a:latin typeface="Kozuka Gothic Pro B" pitchFamily="34" charset="-128"/>
                <a:ea typeface="Kozuka Gothic Pro B" pitchFamily="34" charset="-128"/>
              </a:rPr>
              <a:t>Task</a:t>
            </a:r>
            <a:r>
              <a:rPr lang="en-GB" sz="2400" b="1" dirty="0">
                <a:latin typeface="Kozuka Gothic Pro B" pitchFamily="34" charset="-128"/>
                <a:ea typeface="Kozuka Gothic Pro B" pitchFamily="34" charset="-128"/>
              </a:rPr>
              <a:t>: Think, Pair, Share</a:t>
            </a:r>
          </a:p>
          <a:p>
            <a:pPr marL="514350" indent="-514350">
              <a:buAutoNum type="arabicPeriod"/>
            </a:pPr>
            <a:r>
              <a:rPr lang="en-GB" sz="2200" dirty="0">
                <a:latin typeface="Kozuka Gothic Pro R" pitchFamily="34" charset="-128"/>
                <a:ea typeface="Kozuka Gothic Pro R" pitchFamily="34" charset="-128"/>
              </a:rPr>
              <a:t>How could manga help to share the story?</a:t>
            </a:r>
          </a:p>
          <a:p>
            <a:pPr marL="514350" indent="-514350">
              <a:buAutoNum type="arabicPeriod"/>
            </a:pPr>
            <a:r>
              <a:rPr lang="en-GB" sz="2200" dirty="0">
                <a:latin typeface="Kozuka Gothic Pro R" pitchFamily="34" charset="-128"/>
                <a:ea typeface="Kozuka Gothic Pro R" pitchFamily="34" charset="-128"/>
              </a:rPr>
              <a:t>Why is it a good medium to use to educate people</a:t>
            </a:r>
            <a:r>
              <a:rPr lang="en-GB" sz="2200" dirty="0" smtClean="0">
                <a:latin typeface="Kozuka Gothic Pro R" pitchFamily="34" charset="-128"/>
                <a:ea typeface="Kozuka Gothic Pro R" pitchFamily="34" charset="-128"/>
              </a:rPr>
              <a:t>?</a:t>
            </a:r>
          </a:p>
          <a:p>
            <a:endParaRPr lang="en-GB" sz="800" dirty="0">
              <a:latin typeface="Kozuka Gothic Pro R" pitchFamily="34" charset="-128"/>
              <a:ea typeface="Kozuka Gothic Pro R"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0000">
            <a:off x="6737308" y="3068959"/>
            <a:ext cx="1761168" cy="2491200"/>
          </a:xfrm>
          <a:prstGeom prst="rect">
            <a:avLst/>
          </a:prstGeom>
          <a:ln w="15875">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
            <a:off x="5956060" y="1628801"/>
            <a:ext cx="1757591" cy="2489817"/>
          </a:xfrm>
          <a:prstGeom prst="rect">
            <a:avLst/>
          </a:prstGeom>
          <a:ln w="15875">
            <a:solidFill>
              <a:schemeClr val="tx1"/>
            </a:solidFill>
          </a:ln>
        </p:spPr>
      </p:pic>
    </p:spTree>
    <p:extLst>
      <p:ext uri="{BB962C8B-B14F-4D97-AF65-F5344CB8AC3E}">
        <p14:creationId xmlns:p14="http://schemas.microsoft.com/office/powerpoint/2010/main" val="370776626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28760" y="349733"/>
            <a:ext cx="7483600"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1: Sharing the Story</a:t>
            </a:r>
          </a:p>
        </p:txBody>
      </p:sp>
      <p:sp>
        <p:nvSpPr>
          <p:cNvPr id="3" name="Slide Number Placeholder 2"/>
          <p:cNvSpPr>
            <a:spLocks noGrp="1"/>
          </p:cNvSpPr>
          <p:nvPr>
            <p:ph type="sldNum" sz="quarter" idx="12"/>
          </p:nvPr>
        </p:nvSpPr>
        <p:spPr/>
        <p:txBody>
          <a:bodyPr/>
          <a:lstStyle/>
          <a:p>
            <a:fld id="{7627D4DA-CA93-4100-9923-91CA0C97AC6D}" type="slidenum">
              <a:rPr lang="en-GB" smtClean="0"/>
              <a:t>6</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smtClean="0">
                <a:solidFill>
                  <a:schemeClr val="bg1">
                    <a:lumMod val="95000"/>
                  </a:schemeClr>
                </a:solidFill>
              </a:rPr>
              <a:t>©Katie Holmberg </a:t>
            </a:r>
            <a:r>
              <a:rPr lang="en-GB" dirty="0">
                <a:solidFill>
                  <a:schemeClr val="bg1">
                    <a:lumMod val="95000"/>
                  </a:schemeClr>
                </a:solidFill>
              </a:rPr>
              <a:t>in collaboration with </a:t>
            </a:r>
            <a:r>
              <a:rPr lang="en-GB" dirty="0" smtClean="0">
                <a:solidFill>
                  <a:schemeClr val="bg1">
                    <a:lumMod val="95000"/>
                  </a:schemeClr>
                </a:solidFill>
              </a:rPr>
              <a:t>the </a:t>
            </a:r>
            <a:r>
              <a:rPr lang="en-GB" dirty="0">
                <a:solidFill>
                  <a:schemeClr val="bg1">
                    <a:lumMod val="95000"/>
                  </a:schemeClr>
                </a:solidFill>
              </a:rPr>
              <a:t>Japan Society</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10" name="TextBox 9">
            <a:extLst>
              <a:ext uri="{FF2B5EF4-FFF2-40B4-BE49-F238E27FC236}">
                <a16:creationId xmlns="" xmlns:a16="http://schemas.microsoft.com/office/drawing/2014/main" id="{0865FD3E-BB11-4768-B932-08374E22DD4C}"/>
              </a:ext>
            </a:extLst>
          </p:cNvPr>
          <p:cNvSpPr txBox="1"/>
          <p:nvPr/>
        </p:nvSpPr>
        <p:spPr>
          <a:xfrm>
            <a:off x="395536" y="1818174"/>
            <a:ext cx="3456384" cy="3170099"/>
          </a:xfrm>
          <a:prstGeom prst="rect">
            <a:avLst/>
          </a:prstGeom>
          <a:noFill/>
          <a:ln w="28575">
            <a:solidFill>
              <a:srgbClr val="339933"/>
            </a:solidFill>
          </a:ln>
        </p:spPr>
        <p:txBody>
          <a:bodyPr wrap="square">
            <a:spAutoFit/>
          </a:bodyPr>
          <a:lstStyle/>
          <a:p>
            <a:r>
              <a:rPr lang="en-GB" sz="2400" b="1" dirty="0">
                <a:latin typeface="Kozuka Gothic Pro B" pitchFamily="34" charset="-128"/>
                <a:ea typeface="Kozuka Gothic Pro B" pitchFamily="34" charset="-128"/>
              </a:rPr>
              <a:t>Task: Think, Pair, </a:t>
            </a:r>
            <a:r>
              <a:rPr lang="en-GB" sz="2400" b="1" dirty="0" smtClean="0">
                <a:latin typeface="Kozuka Gothic Pro B" pitchFamily="34" charset="-128"/>
                <a:ea typeface="Kozuka Gothic Pro B" pitchFamily="34" charset="-128"/>
              </a:rPr>
              <a:t>Share</a:t>
            </a:r>
          </a:p>
          <a:p>
            <a:endParaRPr lang="en-GB" sz="2200" b="1" dirty="0">
              <a:latin typeface="Kozuka Gothic Pro B" pitchFamily="34" charset="-128"/>
              <a:ea typeface="Kozuka Gothic Pro B" pitchFamily="34" charset="-128"/>
            </a:endParaRPr>
          </a:p>
          <a:p>
            <a:pPr marL="514350" indent="-514350">
              <a:buAutoNum type="arabicPeriod"/>
            </a:pPr>
            <a:r>
              <a:rPr lang="en-GB" sz="2200" dirty="0">
                <a:latin typeface="Kozuka Gothic Pro R" pitchFamily="34" charset="-128"/>
                <a:ea typeface="Kozuka Gothic Pro R" pitchFamily="34" charset="-128"/>
              </a:rPr>
              <a:t>How could manga help to share the story</a:t>
            </a:r>
            <a:r>
              <a:rPr lang="en-GB" sz="2200" dirty="0" smtClean="0">
                <a:latin typeface="Kozuka Gothic Pro R" pitchFamily="34" charset="-128"/>
                <a:ea typeface="Kozuka Gothic Pro R" pitchFamily="34" charset="-128"/>
              </a:rPr>
              <a:t>?</a:t>
            </a:r>
          </a:p>
          <a:p>
            <a:pPr marL="514350" indent="-514350">
              <a:buAutoNum type="arabicPeriod"/>
            </a:pPr>
            <a:endParaRPr lang="en-GB" sz="2200" dirty="0">
              <a:latin typeface="Kozuka Gothic Pro R" pitchFamily="34" charset="-128"/>
              <a:ea typeface="Kozuka Gothic Pro R" pitchFamily="34" charset="-128"/>
            </a:endParaRPr>
          </a:p>
          <a:p>
            <a:pPr marL="514350" indent="-514350">
              <a:buAutoNum type="arabicPeriod"/>
            </a:pPr>
            <a:r>
              <a:rPr lang="en-GB" sz="2200" dirty="0">
                <a:latin typeface="Kozuka Gothic Pro R" pitchFamily="34" charset="-128"/>
                <a:ea typeface="Kozuka Gothic Pro R" pitchFamily="34" charset="-128"/>
              </a:rPr>
              <a:t>Why is it a good medium to use to educate people?</a:t>
            </a:r>
          </a:p>
        </p:txBody>
      </p:sp>
      <p:sp>
        <p:nvSpPr>
          <p:cNvPr id="5" name="TextBox 4">
            <a:extLst>
              <a:ext uri="{FF2B5EF4-FFF2-40B4-BE49-F238E27FC236}">
                <a16:creationId xmlns="" xmlns:a16="http://schemas.microsoft.com/office/drawing/2014/main" id="{EE3A4FCD-56A7-4C73-BDC7-FB508D93D2F3}"/>
              </a:ext>
            </a:extLst>
          </p:cNvPr>
          <p:cNvSpPr txBox="1"/>
          <p:nvPr/>
        </p:nvSpPr>
        <p:spPr>
          <a:xfrm>
            <a:off x="6362481" y="1464625"/>
            <a:ext cx="2535361" cy="1269980"/>
          </a:xfrm>
          <a:prstGeom prst="roundRect">
            <a:avLst>
              <a:gd name="adj" fmla="val 10022"/>
            </a:avLst>
          </a:prstGeom>
          <a:noFill/>
          <a:ln w="28575">
            <a:solidFill>
              <a:srgbClr val="339933"/>
            </a:solidFill>
          </a:ln>
        </p:spPr>
        <p:txBody>
          <a:bodyPr wrap="square" rtlCol="0">
            <a:spAutoFit/>
          </a:bodyPr>
          <a:lstStyle/>
          <a:p>
            <a:pPr algn="ctr"/>
            <a:r>
              <a:rPr lang="en-GB" dirty="0">
                <a:latin typeface="Kozuka Gothic Pro R" pitchFamily="34" charset="-128"/>
                <a:ea typeface="Kozuka Gothic Pro R" pitchFamily="34" charset="-128"/>
              </a:rPr>
              <a:t>Text boxes or speech bubbles can include important information.</a:t>
            </a:r>
          </a:p>
        </p:txBody>
      </p:sp>
      <p:sp>
        <p:nvSpPr>
          <p:cNvPr id="6" name="TextBox 5">
            <a:extLst>
              <a:ext uri="{FF2B5EF4-FFF2-40B4-BE49-F238E27FC236}">
                <a16:creationId xmlns="" xmlns:a16="http://schemas.microsoft.com/office/drawing/2014/main" id="{FA44C5AB-368F-499C-B3F0-4F6FCF3221C4}"/>
              </a:ext>
            </a:extLst>
          </p:cNvPr>
          <p:cNvSpPr txBox="1"/>
          <p:nvPr/>
        </p:nvSpPr>
        <p:spPr>
          <a:xfrm>
            <a:off x="5364088" y="3282166"/>
            <a:ext cx="1872208" cy="578882"/>
          </a:xfrm>
          <a:prstGeom prst="flowChartAlternateProcess">
            <a:avLst/>
          </a:prstGeom>
          <a:solidFill>
            <a:schemeClr val="bg1"/>
          </a:solidFill>
          <a:ln w="28575">
            <a:solidFill>
              <a:srgbClr val="FF0000"/>
            </a:solidFill>
          </a:ln>
        </p:spPr>
        <p:txBody>
          <a:bodyPr wrap="square" rtlCol="0">
            <a:spAutoFit/>
          </a:bodyPr>
          <a:lstStyle/>
          <a:p>
            <a:pPr algn="ctr"/>
            <a:r>
              <a:rPr lang="en-GB" sz="2800" b="1" dirty="0"/>
              <a:t>Manga</a:t>
            </a:r>
          </a:p>
        </p:txBody>
      </p:sp>
      <p:sp>
        <p:nvSpPr>
          <p:cNvPr id="12" name="TextBox 11">
            <a:extLst>
              <a:ext uri="{FF2B5EF4-FFF2-40B4-BE49-F238E27FC236}">
                <a16:creationId xmlns="" xmlns:a16="http://schemas.microsoft.com/office/drawing/2014/main" id="{99CD6311-9D9B-4735-8208-7655173CBF4C}"/>
              </a:ext>
            </a:extLst>
          </p:cNvPr>
          <p:cNvSpPr txBox="1"/>
          <p:nvPr/>
        </p:nvSpPr>
        <p:spPr>
          <a:xfrm>
            <a:off x="6372200" y="4305907"/>
            <a:ext cx="2535361" cy="1269980"/>
          </a:xfrm>
          <a:prstGeom prst="roundRect">
            <a:avLst>
              <a:gd name="adj" fmla="val 10022"/>
            </a:avLst>
          </a:prstGeom>
          <a:noFill/>
          <a:ln w="28575">
            <a:solidFill>
              <a:srgbClr val="339933"/>
            </a:solidFill>
          </a:ln>
        </p:spPr>
        <p:txBody>
          <a:bodyPr wrap="square" rtlCol="0">
            <a:spAutoFit/>
          </a:bodyPr>
          <a:lstStyle/>
          <a:p>
            <a:pPr algn="ctr"/>
            <a:r>
              <a:rPr lang="en-GB" dirty="0" smtClean="0">
                <a:latin typeface="Kozuka Gothic Pro R" pitchFamily="34" charset="-128"/>
                <a:ea typeface="Kozuka Gothic Pro R" pitchFamily="34" charset="-128"/>
              </a:rPr>
              <a:t>Graphic details or upsetting images can </a:t>
            </a:r>
            <a:r>
              <a:rPr lang="en-GB" dirty="0">
                <a:latin typeface="Kozuka Gothic Pro R" pitchFamily="34" charset="-128"/>
                <a:ea typeface="Kozuka Gothic Pro R" pitchFamily="34" charset="-128"/>
              </a:rPr>
              <a:t>be avoided in drawings.</a:t>
            </a:r>
          </a:p>
        </p:txBody>
      </p:sp>
      <p:sp>
        <p:nvSpPr>
          <p:cNvPr id="13" name="TextBox 12">
            <a:extLst>
              <a:ext uri="{FF2B5EF4-FFF2-40B4-BE49-F238E27FC236}">
                <a16:creationId xmlns="" xmlns:a16="http://schemas.microsoft.com/office/drawing/2014/main" id="{A56BA7E9-A2CF-4214-B914-2FC51FE91774}"/>
              </a:ext>
            </a:extLst>
          </p:cNvPr>
          <p:cNvSpPr txBox="1"/>
          <p:nvPr/>
        </p:nvSpPr>
        <p:spPr>
          <a:xfrm>
            <a:off x="4114694" y="1464625"/>
            <a:ext cx="1980220" cy="1269980"/>
          </a:xfrm>
          <a:prstGeom prst="roundRect">
            <a:avLst>
              <a:gd name="adj" fmla="val 10022"/>
            </a:avLst>
          </a:prstGeom>
          <a:noFill/>
          <a:ln w="28575">
            <a:solidFill>
              <a:srgbClr val="339933"/>
            </a:solidFill>
          </a:ln>
        </p:spPr>
        <p:txBody>
          <a:bodyPr wrap="square" rtlCol="0">
            <a:spAutoFit/>
          </a:bodyPr>
          <a:lstStyle/>
          <a:p>
            <a:pPr algn="ctr"/>
            <a:r>
              <a:rPr lang="en-GB" dirty="0">
                <a:latin typeface="Kozuka Gothic Pro R" pitchFamily="34" charset="-128"/>
                <a:ea typeface="Kozuka Gothic Pro R" pitchFamily="34" charset="-128"/>
              </a:rPr>
              <a:t>Clear images and simple text </a:t>
            </a:r>
            <a:r>
              <a:rPr lang="en-GB" dirty="0" smtClean="0">
                <a:latin typeface="Kozuka Gothic Pro R" pitchFamily="34" charset="-128"/>
                <a:ea typeface="Kozuka Gothic Pro R" pitchFamily="34" charset="-128"/>
              </a:rPr>
              <a:t>are suitable </a:t>
            </a:r>
            <a:r>
              <a:rPr lang="en-GB" dirty="0">
                <a:latin typeface="Kozuka Gothic Pro R" pitchFamily="34" charset="-128"/>
                <a:ea typeface="Kozuka Gothic Pro R" pitchFamily="34" charset="-128"/>
              </a:rPr>
              <a:t>for any audience.</a:t>
            </a:r>
          </a:p>
        </p:txBody>
      </p:sp>
      <p:sp>
        <p:nvSpPr>
          <p:cNvPr id="14" name="TextBox 13">
            <a:extLst>
              <a:ext uri="{FF2B5EF4-FFF2-40B4-BE49-F238E27FC236}">
                <a16:creationId xmlns="" xmlns:a16="http://schemas.microsoft.com/office/drawing/2014/main" id="{EA59CAB7-D626-46A5-9745-08D3A4FA9139}"/>
              </a:ext>
            </a:extLst>
          </p:cNvPr>
          <p:cNvSpPr txBox="1"/>
          <p:nvPr/>
        </p:nvSpPr>
        <p:spPr>
          <a:xfrm>
            <a:off x="4067942" y="4301389"/>
            <a:ext cx="2088233" cy="1269980"/>
          </a:xfrm>
          <a:prstGeom prst="roundRect">
            <a:avLst>
              <a:gd name="adj" fmla="val 10022"/>
            </a:avLst>
          </a:prstGeom>
          <a:noFill/>
          <a:ln w="28575">
            <a:solidFill>
              <a:srgbClr val="339933"/>
            </a:solidFill>
          </a:ln>
        </p:spPr>
        <p:txBody>
          <a:bodyPr wrap="square" rtlCol="0">
            <a:spAutoFit/>
          </a:bodyPr>
          <a:lstStyle/>
          <a:p>
            <a:pPr algn="ctr"/>
            <a:r>
              <a:rPr lang="en-GB" dirty="0">
                <a:latin typeface="Kozuka Gothic Pro R" pitchFamily="34" charset="-128"/>
                <a:ea typeface="Kozuka Gothic Pro R" pitchFamily="34" charset="-128"/>
              </a:rPr>
              <a:t>The layout is good for showing events over time clearly.</a:t>
            </a:r>
          </a:p>
        </p:txBody>
      </p:sp>
      <p:cxnSp>
        <p:nvCxnSpPr>
          <p:cNvPr id="9" name="Straight Connector 8">
            <a:extLst>
              <a:ext uri="{FF2B5EF4-FFF2-40B4-BE49-F238E27FC236}">
                <a16:creationId xmlns="" xmlns:a16="http://schemas.microsoft.com/office/drawing/2014/main" id="{CD65D07D-F069-44CB-A939-002902A0F264}"/>
              </a:ext>
            </a:extLst>
          </p:cNvPr>
          <p:cNvCxnSpPr>
            <a:cxnSpLocks/>
            <a:stCxn id="5" idx="2"/>
          </p:cNvCxnSpPr>
          <p:nvPr/>
        </p:nvCxnSpPr>
        <p:spPr>
          <a:xfrm flipH="1">
            <a:off x="7154570" y="2734605"/>
            <a:ext cx="475592" cy="5387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AC09BB6E-4C40-4D9F-80E6-9822FFDE78E8}"/>
              </a:ext>
            </a:extLst>
          </p:cNvPr>
          <p:cNvCxnSpPr>
            <a:cxnSpLocks/>
          </p:cNvCxnSpPr>
          <p:nvPr/>
        </p:nvCxnSpPr>
        <p:spPr>
          <a:xfrm flipH="1">
            <a:off x="4816487" y="3861048"/>
            <a:ext cx="591239" cy="440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B1948C99-685C-4431-B53E-AAE84B66C918}"/>
              </a:ext>
            </a:extLst>
          </p:cNvPr>
          <p:cNvCxnSpPr>
            <a:cxnSpLocks/>
            <a:endCxn id="13" idx="2"/>
          </p:cNvCxnSpPr>
          <p:nvPr/>
        </p:nvCxnSpPr>
        <p:spPr>
          <a:xfrm flipH="1" flipV="1">
            <a:off x="5104804" y="2734605"/>
            <a:ext cx="472855" cy="547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591BE867-50E1-453B-B26D-380940F55037}"/>
              </a:ext>
            </a:extLst>
          </p:cNvPr>
          <p:cNvCxnSpPr>
            <a:cxnSpLocks/>
            <a:stCxn id="12" idx="0"/>
          </p:cNvCxnSpPr>
          <p:nvPr/>
        </p:nvCxnSpPr>
        <p:spPr>
          <a:xfrm flipH="1" flipV="1">
            <a:off x="7164289" y="3861049"/>
            <a:ext cx="475592" cy="4448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26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28760" y="260648"/>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The </a:t>
            </a:r>
            <a:r>
              <a:rPr lang="en-GB" sz="4800" b="1" dirty="0" smtClean="0">
                <a:solidFill>
                  <a:srgbClr val="FF0000"/>
                </a:solidFill>
                <a:latin typeface="Kristen ITC" panose="03050502040202030202" pitchFamily="66" charset="0"/>
                <a:ea typeface="Kozuka Gothic Pro B" pitchFamily="34" charset="-128"/>
              </a:rPr>
              <a:t>Tohoku Disaster</a:t>
            </a:r>
            <a:endParaRPr lang="en-GB" sz="4800" b="1" dirty="0">
              <a:solidFill>
                <a:srgbClr val="FF0000"/>
              </a:solidFill>
              <a:latin typeface="Kristen ITC" panose="03050502040202030202" pitchFamily="66" charset="0"/>
              <a:ea typeface="Kozuka Gothic Pro B" pitchFamily="34" charset="-128"/>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7</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smtClean="0">
                <a:solidFill>
                  <a:schemeClr val="bg1">
                    <a:lumMod val="95000"/>
                  </a:schemeClr>
                </a:solidFill>
              </a:rPr>
              <a:t>Illustration ©Fumio Obata </a:t>
            </a:r>
            <a:endParaRPr lang="en-GB" dirty="0">
              <a:solidFill>
                <a:schemeClr val="bg1">
                  <a:lumMod val="95000"/>
                </a:scheme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 xmlns:a16="http://schemas.microsoft.com/office/drawing/2014/main" id="{A99A07D5-C5AD-43B4-B57A-997048909F2A}"/>
              </a:ext>
            </a:extLst>
          </p:cNvPr>
          <p:cNvSpPr txBox="1"/>
          <p:nvPr/>
        </p:nvSpPr>
        <p:spPr>
          <a:xfrm>
            <a:off x="6876256" y="1299422"/>
            <a:ext cx="2133600" cy="4524315"/>
          </a:xfrm>
          <a:prstGeom prst="rect">
            <a:avLst/>
          </a:prstGeom>
          <a:noFill/>
        </p:spPr>
        <p:txBody>
          <a:bodyPr wrap="square" rtlCol="0">
            <a:spAutoFit/>
          </a:bodyPr>
          <a:lstStyle/>
          <a:p>
            <a:r>
              <a:rPr lang="en-GB" dirty="0">
                <a:latin typeface="Kozuka Gothic Pro R" pitchFamily="34" charset="-128"/>
                <a:ea typeface="Kozuka Gothic Pro R" pitchFamily="34" charset="-128"/>
              </a:rPr>
              <a:t>Today we’ll be creating our own </a:t>
            </a:r>
            <a:r>
              <a:rPr lang="en-GB" dirty="0">
                <a:latin typeface="Kozuka Gothic Pro B" pitchFamily="34" charset="-128"/>
                <a:ea typeface="Kozuka Gothic Pro B" pitchFamily="34" charset="-128"/>
              </a:rPr>
              <a:t>manga</a:t>
            </a:r>
            <a:r>
              <a:rPr lang="en-GB" dirty="0">
                <a:latin typeface="Kozuka Gothic Pro R" pitchFamily="34" charset="-128"/>
                <a:ea typeface="Kozuka Gothic Pro R" pitchFamily="34" charset="-128"/>
              </a:rPr>
              <a:t>.</a:t>
            </a:r>
          </a:p>
          <a:p>
            <a:endParaRPr lang="en-GB" dirty="0">
              <a:latin typeface="Kozuka Gothic Pro R" pitchFamily="34" charset="-128"/>
              <a:ea typeface="Kozuka Gothic Pro R" pitchFamily="34" charset="-128"/>
            </a:endParaRPr>
          </a:p>
          <a:p>
            <a:r>
              <a:rPr lang="en-GB" dirty="0">
                <a:latin typeface="Kozuka Gothic Pro R" pitchFamily="34" charset="-128"/>
                <a:ea typeface="Kozuka Gothic Pro R" pitchFamily="34" charset="-128"/>
              </a:rPr>
              <a:t>This is part of a ‘comic reportage’ on the </a:t>
            </a:r>
            <a:r>
              <a:rPr lang="en-GB" dirty="0">
                <a:latin typeface="Kozuka Gothic Pro B" pitchFamily="34" charset="-128"/>
                <a:ea typeface="Kozuka Gothic Pro B" pitchFamily="34" charset="-128"/>
              </a:rPr>
              <a:t>Tohoku </a:t>
            </a:r>
            <a:r>
              <a:rPr lang="en-GB" dirty="0" smtClean="0">
                <a:latin typeface="Kozuka Gothic Pro B" pitchFamily="34" charset="-128"/>
                <a:ea typeface="Kozuka Gothic Pro B" pitchFamily="34" charset="-128"/>
              </a:rPr>
              <a:t>disaster </a:t>
            </a:r>
            <a:r>
              <a:rPr lang="en-GB" dirty="0">
                <a:latin typeface="Kozuka Gothic Pro R" pitchFamily="34" charset="-128"/>
                <a:ea typeface="Kozuka Gothic Pro R" pitchFamily="34" charset="-128"/>
              </a:rPr>
              <a:t>that happened in </a:t>
            </a:r>
            <a:r>
              <a:rPr lang="en-GB" dirty="0">
                <a:latin typeface="Kozuka Gothic Pro B" pitchFamily="34" charset="-128"/>
                <a:ea typeface="Kozuka Gothic Pro B" pitchFamily="34" charset="-128"/>
              </a:rPr>
              <a:t>2011</a:t>
            </a:r>
            <a:r>
              <a:rPr lang="en-GB" dirty="0">
                <a:latin typeface="Kozuka Gothic Pro R" pitchFamily="34" charset="-128"/>
                <a:ea typeface="Kozuka Gothic Pro R" pitchFamily="34" charset="-128"/>
              </a:rPr>
              <a:t>, drawn by </a:t>
            </a:r>
            <a:r>
              <a:rPr lang="en-GB" dirty="0">
                <a:latin typeface="Kozuka Gothic Pro B" pitchFamily="34" charset="-128"/>
                <a:ea typeface="Kozuka Gothic Pro B" pitchFamily="34" charset="-128"/>
              </a:rPr>
              <a:t>Fumio Obata</a:t>
            </a:r>
            <a:r>
              <a:rPr lang="en-GB" dirty="0">
                <a:latin typeface="Kozuka Gothic Pro R" pitchFamily="34" charset="-128"/>
                <a:ea typeface="Kozuka Gothic Pro R" pitchFamily="34" charset="-128"/>
              </a:rPr>
              <a:t>. In this section he shows some background information and the start of the </a:t>
            </a:r>
            <a:r>
              <a:rPr lang="en-GB" b="1" dirty="0">
                <a:latin typeface="Kozuka Gothic Pro B" pitchFamily="34" charset="-128"/>
                <a:ea typeface="Kozuka Gothic Pro B" pitchFamily="34" charset="-128"/>
              </a:rPr>
              <a:t>disaster</a:t>
            </a:r>
            <a:r>
              <a:rPr lang="en-GB" dirty="0">
                <a:latin typeface="Kozuka Gothic Pro B" pitchFamily="34" charset="-128"/>
                <a:ea typeface="Kozuka Gothic Pro B" pitchFamily="34" charset="-128"/>
              </a:rPr>
              <a:t>.</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207" t="23874" r="6888" b="30322"/>
          <a:stretch/>
        </p:blipFill>
        <p:spPr>
          <a:xfrm>
            <a:off x="251520" y="1246084"/>
            <a:ext cx="6487926" cy="4630989"/>
          </a:xfrm>
          <a:prstGeom prst="rect">
            <a:avLst/>
          </a:prstGeom>
        </p:spPr>
      </p:pic>
    </p:spTree>
    <p:extLst>
      <p:ext uri="{BB962C8B-B14F-4D97-AF65-F5344CB8AC3E}">
        <p14:creationId xmlns:p14="http://schemas.microsoft.com/office/powerpoint/2010/main" val="148777335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8</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Illustration ©Fumio Obata </a:t>
            </a:r>
          </a:p>
          <a:p>
            <a:endParaRPr lang="en-GB" dirty="0">
              <a:solidFill>
                <a:schemeClr val="bg1">
                  <a:lumMod val="95000"/>
                </a:scheme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 xmlns:a16="http://schemas.microsoft.com/office/drawing/2014/main" id="{96F0930E-2F71-4C2A-94B5-464CFD53B995}"/>
              </a:ext>
            </a:extLst>
          </p:cNvPr>
          <p:cNvSpPr txBox="1"/>
          <p:nvPr/>
        </p:nvSpPr>
        <p:spPr>
          <a:xfrm>
            <a:off x="6732240" y="2132856"/>
            <a:ext cx="2297733" cy="2554545"/>
          </a:xfrm>
          <a:prstGeom prst="rect">
            <a:avLst/>
          </a:prstGeom>
          <a:noFill/>
        </p:spPr>
        <p:txBody>
          <a:bodyPr wrap="square" rtlCol="0">
            <a:spAutoFit/>
          </a:bodyPr>
          <a:lstStyle/>
          <a:p>
            <a:r>
              <a:rPr lang="en-GB" sz="2000" dirty="0">
                <a:latin typeface="Kozuka Gothic Pro R" pitchFamily="34" charset="-128"/>
                <a:ea typeface="Kozuka Gothic Pro R" pitchFamily="34" charset="-128"/>
              </a:rPr>
              <a:t>Here is how </a:t>
            </a:r>
            <a:r>
              <a:rPr lang="en-GB" sz="2000" dirty="0">
                <a:latin typeface="Kozuka Gothic Pro B" pitchFamily="34" charset="-128"/>
                <a:ea typeface="Kozuka Gothic Pro B" pitchFamily="34" charset="-128"/>
              </a:rPr>
              <a:t>Fumio Obata </a:t>
            </a:r>
            <a:r>
              <a:rPr lang="en-GB" sz="2000" dirty="0">
                <a:latin typeface="Kozuka Gothic Pro R" pitchFamily="34" charset="-128"/>
                <a:ea typeface="Kozuka Gothic Pro R" pitchFamily="34" charset="-128"/>
              </a:rPr>
              <a:t>showed the </a:t>
            </a:r>
            <a:r>
              <a:rPr lang="en-GB" sz="2000" dirty="0">
                <a:latin typeface="Kozuka Gothic Pro B" pitchFamily="34" charset="-128"/>
                <a:ea typeface="Kozuka Gothic Pro B" pitchFamily="34" charset="-128"/>
              </a:rPr>
              <a:t>aftermath</a:t>
            </a:r>
            <a:r>
              <a:rPr lang="en-GB" sz="2000" dirty="0">
                <a:latin typeface="Kozuka Gothic Pro R" pitchFamily="34" charset="-128"/>
                <a:ea typeface="Kozuka Gothic Pro R" pitchFamily="34" charset="-128"/>
              </a:rPr>
              <a:t> and the start of the </a:t>
            </a:r>
            <a:r>
              <a:rPr lang="en-GB" sz="2000" dirty="0">
                <a:latin typeface="Kozuka Gothic Pro B" pitchFamily="34" charset="-128"/>
                <a:ea typeface="Kozuka Gothic Pro B" pitchFamily="34" charset="-128"/>
              </a:rPr>
              <a:t>rebuilding</a:t>
            </a:r>
            <a:r>
              <a:rPr lang="en-GB" sz="2000" dirty="0">
                <a:latin typeface="Kozuka Gothic Pro R" pitchFamily="34" charset="-128"/>
                <a:ea typeface="Kozuka Gothic Pro R" pitchFamily="34" charset="-128"/>
              </a:rPr>
              <a:t> of the area after the tsunami.</a:t>
            </a:r>
          </a:p>
        </p:txBody>
      </p:sp>
      <p:sp>
        <p:nvSpPr>
          <p:cNvPr id="9" name="TextBox 8">
            <a:extLst>
              <a:ext uri="{FF2B5EF4-FFF2-40B4-BE49-F238E27FC236}">
                <a16:creationId xmlns="" xmlns:a16="http://schemas.microsoft.com/office/drawing/2014/main" id="{B5A68AEB-1B54-474A-818F-1DC426CD9076}"/>
              </a:ext>
            </a:extLst>
          </p:cNvPr>
          <p:cNvSpPr txBox="1"/>
          <p:nvPr/>
        </p:nvSpPr>
        <p:spPr>
          <a:xfrm>
            <a:off x="328760" y="260648"/>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The Tohoku </a:t>
            </a:r>
            <a:r>
              <a:rPr lang="en-GB" sz="4800" b="1" dirty="0" smtClean="0">
                <a:solidFill>
                  <a:srgbClr val="FF0000"/>
                </a:solidFill>
                <a:latin typeface="Kristen ITC" panose="03050502040202030202" pitchFamily="66" charset="0"/>
                <a:ea typeface="Kozuka Gothic Pro B" pitchFamily="34" charset="-128"/>
              </a:rPr>
              <a:t>Disaster</a:t>
            </a:r>
            <a:endParaRPr lang="en-GB" sz="4800" b="1" dirty="0">
              <a:solidFill>
                <a:srgbClr val="FF0000"/>
              </a:solidFill>
              <a:latin typeface="Kristen ITC" panose="03050502040202030202" pitchFamily="66" charset="0"/>
              <a:ea typeface="Kozuka Gothic Pro B" pitchFamily="34" charset="-128"/>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189" t="3922" r="4069" b="43126"/>
          <a:stretch/>
        </p:blipFill>
        <p:spPr>
          <a:xfrm>
            <a:off x="373832" y="1074749"/>
            <a:ext cx="6257366" cy="5053603"/>
          </a:xfrm>
          <a:prstGeom prst="rect">
            <a:avLst/>
          </a:prstGeom>
        </p:spPr>
      </p:pic>
    </p:spTree>
    <p:extLst>
      <p:ext uri="{BB962C8B-B14F-4D97-AF65-F5344CB8AC3E}">
        <p14:creationId xmlns:p14="http://schemas.microsoft.com/office/powerpoint/2010/main" val="15298964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9</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Illustration ©Fumio Obata </a:t>
            </a:r>
          </a:p>
          <a:p>
            <a:endParaRPr lang="en-GB" dirty="0">
              <a:solidFill>
                <a:schemeClr val="bg1">
                  <a:lumMod val="95000"/>
                </a:scheme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 xmlns:a16="http://schemas.microsoft.com/office/drawing/2014/main" id="{96F0930E-2F71-4C2A-94B5-464CFD53B995}"/>
              </a:ext>
            </a:extLst>
          </p:cNvPr>
          <p:cNvSpPr txBox="1"/>
          <p:nvPr/>
        </p:nvSpPr>
        <p:spPr>
          <a:xfrm>
            <a:off x="7080408" y="1556791"/>
            <a:ext cx="1831484" cy="3785652"/>
          </a:xfrm>
          <a:prstGeom prst="rect">
            <a:avLst/>
          </a:prstGeom>
          <a:noFill/>
        </p:spPr>
        <p:txBody>
          <a:bodyPr wrap="square" rtlCol="0">
            <a:spAutoFit/>
          </a:bodyPr>
          <a:lstStyle/>
          <a:p>
            <a:r>
              <a:rPr lang="en-GB" sz="2000" dirty="0">
                <a:latin typeface="Kozuka Gothic Pro R" pitchFamily="34" charset="-128"/>
                <a:ea typeface="Kozuka Gothic Pro R" pitchFamily="34" charset="-128"/>
              </a:rPr>
              <a:t>Notice how much </a:t>
            </a:r>
            <a:r>
              <a:rPr lang="en-GB" sz="2000" b="1" dirty="0">
                <a:latin typeface="Kozuka Gothic Pro B" pitchFamily="34" charset="-128"/>
                <a:ea typeface="Kozuka Gothic Pro B" pitchFamily="34" charset="-128"/>
              </a:rPr>
              <a:t>detail</a:t>
            </a:r>
            <a:r>
              <a:rPr lang="en-GB" sz="2000" dirty="0">
                <a:latin typeface="Kozuka Gothic Pro B" pitchFamily="34" charset="-128"/>
                <a:ea typeface="Kozuka Gothic Pro B" pitchFamily="34" charset="-128"/>
              </a:rPr>
              <a:t> </a:t>
            </a:r>
            <a:r>
              <a:rPr lang="en-GB" sz="2000" dirty="0">
                <a:latin typeface="Kozuka Gothic Pro R" pitchFamily="34" charset="-128"/>
                <a:ea typeface="Kozuka Gothic Pro R" pitchFamily="34" charset="-128"/>
              </a:rPr>
              <a:t>is in the text on this comic strip; that’s what we want to achieve too</a:t>
            </a:r>
            <a:r>
              <a:rPr lang="en-GB" sz="2000" dirty="0" smtClean="0">
                <a:latin typeface="Kozuka Gothic Pro R" pitchFamily="34" charset="-128"/>
                <a:ea typeface="Kozuka Gothic Pro R" pitchFamily="34" charset="-128"/>
              </a:rPr>
              <a:t>.</a:t>
            </a:r>
          </a:p>
          <a:p>
            <a:endParaRPr lang="en-GB" sz="2000" dirty="0">
              <a:latin typeface="Kozuka Gothic Pro R" pitchFamily="34" charset="-128"/>
              <a:ea typeface="Kozuka Gothic Pro R" pitchFamily="34" charset="-128"/>
            </a:endParaRPr>
          </a:p>
          <a:p>
            <a:r>
              <a:rPr lang="en-GB" sz="2000" dirty="0">
                <a:latin typeface="Kozuka Gothic Pro R" pitchFamily="34" charset="-128"/>
                <a:ea typeface="Kozuka Gothic Pro R" pitchFamily="34" charset="-128"/>
              </a:rPr>
              <a:t>Make sure you </a:t>
            </a:r>
            <a:r>
              <a:rPr lang="en-GB" sz="2000" dirty="0">
                <a:latin typeface="Kozuka Gothic Pro B" pitchFamily="34" charset="-128"/>
                <a:ea typeface="Kozuka Gothic Pro B" pitchFamily="34" charset="-128"/>
              </a:rPr>
              <a:t>include data </a:t>
            </a:r>
            <a:r>
              <a:rPr lang="en-GB" sz="2000" dirty="0">
                <a:latin typeface="Kozuka Gothic Pro R" pitchFamily="34" charset="-128"/>
                <a:ea typeface="Kozuka Gothic Pro R" pitchFamily="34" charset="-128"/>
              </a:rPr>
              <a:t>in your work.</a:t>
            </a:r>
          </a:p>
        </p:txBody>
      </p:sp>
      <p:sp>
        <p:nvSpPr>
          <p:cNvPr id="9" name="TextBox 8">
            <a:extLst>
              <a:ext uri="{FF2B5EF4-FFF2-40B4-BE49-F238E27FC236}">
                <a16:creationId xmlns="" xmlns:a16="http://schemas.microsoft.com/office/drawing/2014/main" id="{0651A6E8-C0B9-43C9-A396-03280493755F}"/>
              </a:ext>
            </a:extLst>
          </p:cNvPr>
          <p:cNvSpPr txBox="1"/>
          <p:nvPr/>
        </p:nvSpPr>
        <p:spPr>
          <a:xfrm>
            <a:off x="328760" y="260648"/>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The Tohoku </a:t>
            </a:r>
            <a:r>
              <a:rPr lang="en-GB" sz="4800" b="1" dirty="0" smtClean="0">
                <a:solidFill>
                  <a:srgbClr val="FF0000"/>
                </a:solidFill>
                <a:latin typeface="Kristen ITC" panose="03050502040202030202" pitchFamily="66" charset="0"/>
                <a:ea typeface="Kozuka Gothic Pro B" pitchFamily="34" charset="-128"/>
              </a:rPr>
              <a:t>Disaster</a:t>
            </a:r>
            <a:endParaRPr lang="en-GB" sz="4800" b="1" dirty="0">
              <a:solidFill>
                <a:srgbClr val="FF0000"/>
              </a:solidFill>
              <a:latin typeface="Kristen ITC" panose="03050502040202030202" pitchFamily="66" charset="0"/>
              <a:ea typeface="Kozuka Gothic Pro B" pitchFamily="34" charset="-128"/>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975" t="57124" r="4414"/>
          <a:stretch/>
        </p:blipFill>
        <p:spPr>
          <a:xfrm>
            <a:off x="179512" y="1412776"/>
            <a:ext cx="6876252" cy="4602520"/>
          </a:xfrm>
          <a:prstGeom prst="rect">
            <a:avLst/>
          </a:prstGeom>
        </p:spPr>
      </p:pic>
    </p:spTree>
    <p:extLst>
      <p:ext uri="{BB962C8B-B14F-4D97-AF65-F5344CB8AC3E}">
        <p14:creationId xmlns:p14="http://schemas.microsoft.com/office/powerpoint/2010/main" val="1778406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1373</Words>
  <Application>Microsoft Office PowerPoint</Application>
  <PresentationFormat>On-screen Show (4:3)</PresentationFormat>
  <Paragraphs>159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alys.turner@gmail.com</cp:lastModifiedBy>
  <cp:revision>150</cp:revision>
  <dcterms:created xsi:type="dcterms:W3CDTF">2017-05-31T10:45:44Z</dcterms:created>
  <dcterms:modified xsi:type="dcterms:W3CDTF">2021-06-16T11:17:07Z</dcterms:modified>
</cp:coreProperties>
</file>