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32"/>
  </p:notesMasterIdLst>
  <p:sldIdLst>
    <p:sldId id="271" r:id="rId5"/>
    <p:sldId id="298" r:id="rId6"/>
    <p:sldId id="297" r:id="rId7"/>
    <p:sldId id="299" r:id="rId8"/>
    <p:sldId id="291" r:id="rId9"/>
    <p:sldId id="301" r:id="rId10"/>
    <p:sldId id="324" r:id="rId11"/>
    <p:sldId id="300" r:id="rId12"/>
    <p:sldId id="319" r:id="rId13"/>
    <p:sldId id="304" r:id="rId14"/>
    <p:sldId id="320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18" r:id="rId26"/>
    <p:sldId id="314" r:id="rId27"/>
    <p:sldId id="293" r:id="rId28"/>
    <p:sldId id="323" r:id="rId29"/>
    <p:sldId id="32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IG8x7tzRAcYzbYnuOWUpA==" hashData="vsI7ip0wCmcdV71M+7RnC7lC7/zgk6auE/GCLEJf/olralSP9zWi24LFZ8yAdxMcKGzgHcR1hvke53tJi9brt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02530E-6D60-42B6-ED71-499F0A11A08B}" name="Guest User" initials="GU" userId="S::urn:spo:anon#4a01d79bf53bf4083e3741e45e90f55eb69e6a460f0e6f7fe020755ff1570ac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6F"/>
    <a:srgbClr val="F5960B"/>
    <a:srgbClr val="339933"/>
    <a:srgbClr val="FF6633"/>
    <a:srgbClr val="2E3092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1"/>
    <p:restoredTop sz="77518" autoAdjust="0"/>
  </p:normalViewPr>
  <p:slideViewPr>
    <p:cSldViewPr snapToGrid="0">
      <p:cViewPr varScale="1">
        <p:scale>
          <a:sx n="76" d="100"/>
          <a:sy n="76" d="100"/>
        </p:scale>
        <p:origin x="1824" y="8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ea typeface="Calibri"/>
                <a:cs typeface="Calibri"/>
              </a:rPr>
              <a:t>Ask students:</a:t>
            </a:r>
            <a:r>
              <a:rPr lang="en-GB" dirty="0">
                <a:ea typeface="Calibri"/>
                <a:cs typeface="Calibri"/>
              </a:rPr>
              <a:t> What do you think the symbols in grey are? Any guesses. </a:t>
            </a:r>
          </a:p>
          <a:p>
            <a:r>
              <a:rPr lang="en-GB" b="1" dirty="0">
                <a:ea typeface="Calibri"/>
                <a:cs typeface="Calibri"/>
              </a:rPr>
              <a:t>Answer:</a:t>
            </a:r>
            <a:r>
              <a:rPr lang="en-GB" dirty="0">
                <a:ea typeface="Calibri"/>
                <a:cs typeface="Calibri"/>
              </a:rPr>
              <a:t> It's written Japanese – a mix of written alphabet sounds and pictures with meanings (we'll learn more about these)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5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Teacher’s Note</a:t>
            </a:r>
          </a:p>
          <a:p>
            <a:pPr>
              <a:defRPr/>
            </a:pPr>
            <a:r>
              <a:rPr lang="en-GB" dirty="0"/>
              <a:t>Many basic kanji characters look like simplified drawings of what they represent. To familiarise students with the concept, this slide and the following show examples of the sun and moon.</a:t>
            </a: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/>
              <a:t>More examples are shown on the following slides without the answers so you can turn it into a quiz for students (suggested hints are provided in the notes)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1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Teacher’s Note</a:t>
            </a:r>
          </a:p>
          <a:p>
            <a:pPr>
              <a:defRPr/>
            </a:pPr>
            <a:r>
              <a:rPr lang="en-GB" dirty="0"/>
              <a:t>Many basic kanji characters look like simplified drawings of what they represent. Examples are shown on the following slides to familiarise students with the concept. </a:t>
            </a:r>
          </a:p>
          <a:p>
            <a:pPr>
              <a:defRPr/>
            </a:pPr>
            <a:r>
              <a:rPr lang="en-GB" dirty="0"/>
              <a:t>Turn it into a quiz and give the hints from the notes section.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2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Ask students if they have any guesses for what this kanji is.</a:t>
            </a:r>
            <a:endParaRPr lang="en-GB" b="1" dirty="0">
              <a:solidFill>
                <a:srgbClr val="FF0000"/>
              </a:solidFill>
              <a:latin typeface="Kristen ITC"/>
              <a:ea typeface="Calibri"/>
              <a:cs typeface="Calibri"/>
            </a:endParaRPr>
          </a:p>
          <a:p>
            <a:pPr>
              <a:defRPr/>
            </a:pPr>
            <a:r>
              <a:rPr lang="en-GB" b="1" dirty="0">
                <a:ea typeface="Calibri"/>
                <a:cs typeface="Calibri"/>
              </a:rPr>
              <a:t>Hints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Something found in nature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Something tall you can climb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Mount Fuji 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0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11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Ask students if they have any guesses for what this kanji is.</a:t>
            </a:r>
            <a:endParaRPr lang="en-GB" b="1" dirty="0">
              <a:solidFill>
                <a:srgbClr val="FF0000"/>
              </a:solidFill>
              <a:latin typeface="Kristen ITC"/>
              <a:ea typeface="Kozuka Gothic Pro B"/>
              <a:cs typeface="Calibri"/>
            </a:endParaRPr>
          </a:p>
          <a:p>
            <a:pPr>
              <a:defRPr/>
            </a:pPr>
            <a:r>
              <a:rPr lang="en-GB" b="1" dirty="0">
                <a:ea typeface="Calibri"/>
                <a:cs typeface="Calibri"/>
              </a:rPr>
              <a:t>Hints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Something found in nature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Something that can run (and is wet)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The Thames is a famous one in the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4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Ask students if they have any guesses for what this kanji is.</a:t>
            </a:r>
            <a:endParaRPr lang="en-GB" b="1" dirty="0">
              <a:solidFill>
                <a:srgbClr val="FF0000"/>
              </a:solidFill>
              <a:latin typeface="Kristen ITC"/>
              <a:ea typeface="Kozuka Gothic Pro B"/>
              <a:cs typeface="Calibri"/>
            </a:endParaRPr>
          </a:p>
          <a:p>
            <a:pPr>
              <a:defRPr/>
            </a:pPr>
            <a:r>
              <a:rPr lang="en-GB" b="1" dirty="0">
                <a:ea typeface="Calibri"/>
                <a:cs typeface="Calibri"/>
              </a:rPr>
              <a:t>Hints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There's lots of them in this room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They can be found on faces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You use them to see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2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6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Ask students if they have any guesses for what this kanji is.</a:t>
            </a:r>
            <a:endParaRPr lang="en-GB" b="1" dirty="0">
              <a:solidFill>
                <a:srgbClr val="FF0000"/>
              </a:solidFill>
              <a:latin typeface="Kristen ITC"/>
              <a:ea typeface="Kozuka Gothic Pro B"/>
              <a:cs typeface="Calibri"/>
            </a:endParaRPr>
          </a:p>
          <a:p>
            <a:pPr>
              <a:defRPr/>
            </a:pPr>
            <a:r>
              <a:rPr lang="en-GB" b="1" dirty="0">
                <a:ea typeface="Calibri"/>
                <a:cs typeface="Calibri"/>
              </a:rPr>
              <a:t>Hints</a:t>
            </a:r>
            <a:r>
              <a:rPr lang="en-GB" dirty="0">
                <a:ea typeface="Calibri"/>
                <a:cs typeface="Calibri"/>
              </a:rPr>
              <a:t> </a:t>
            </a:r>
          </a:p>
          <a:p>
            <a:pPr marL="228600" indent="-228600">
              <a:buAutoNum type="arabicPeriod"/>
              <a:defRPr/>
            </a:pPr>
            <a:r>
              <a:rPr lang="en-GB">
                <a:ea typeface="Calibri"/>
                <a:cs typeface="Calibri"/>
              </a:rPr>
              <a:t>They are found in nature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There are lots of different types</a:t>
            </a:r>
          </a:p>
          <a:p>
            <a:pPr marL="228600" indent="-228600">
              <a:buAutoNum type="arabicPeriod"/>
              <a:defRPr/>
            </a:pPr>
            <a:r>
              <a:rPr lang="en-GB" dirty="0">
                <a:ea typeface="Calibri"/>
                <a:cs typeface="Calibri"/>
              </a:rPr>
              <a:t>They have branches and leaves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3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Click for romaji (</a:t>
            </a:r>
            <a:r>
              <a:rPr lang="en-GB" dirty="0" err="1">
                <a:ea typeface="Calibri"/>
                <a:cs typeface="Calibri"/>
              </a:rPr>
              <a:t>ni</a:t>
            </a:r>
            <a:r>
              <a:rPr lang="en-GB" dirty="0">
                <a:ea typeface="Calibri"/>
                <a:cs typeface="Calibri"/>
              </a:rPr>
              <a:t>, hon, go) to appear next to each character. </a:t>
            </a:r>
            <a:endParaRPr lang="en-US" dirty="0"/>
          </a:p>
          <a:p>
            <a:r>
              <a:rPr lang="en-GB" dirty="0">
                <a:ea typeface="Calibri"/>
                <a:cs typeface="Calibri"/>
              </a:rPr>
              <a:t>You can take volunteers on the spot or make into a think, pair, share activity.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6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5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Junior High School is equivalent to the lower secondary school years 7 – 9.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https://www.flickr.com/photos/tatsumine/14363046135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41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Emphasise the different between learning to write neatly (which all children do) and learning calligraphy – which is considered an art 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whilst Japanese students will get to try calligraphy at school, but it’s not the standard way of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4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Due to the large file size, the video is not embedded in the presentation; you will need an internet connection to play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the links on the slide or here: </a:t>
            </a:r>
            <a:r>
              <a:rPr lang="en-GB" sz="1200" b="0" dirty="0">
                <a:solidFill>
                  <a:srgbClr val="FF0000"/>
                </a:solidFill>
                <a:latin typeface="Kristen ITC"/>
                <a:ea typeface="Kozuka Gothic Pro B"/>
              </a:rPr>
              <a:t>https://youtu.be/kBRTHcffPp4?si=heaokJe-gwGd7yzM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15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FF0000"/>
                </a:solidFill>
                <a:latin typeface="Kristen ITC"/>
                <a:ea typeface="Kozuka Gothic Pro B"/>
              </a:rPr>
              <a:t>These are some suggestions on the following slide if you want to give students a narrower choice for their kanji design.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33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  <a:latin typeface="Kristen ITC"/>
                <a:ea typeface="Kozuka Gothic Pro B"/>
              </a:rPr>
              <a:t>These are some suggestions of simple kanji. The actual Japanese kanji for these characters can be found on the next page if you want students to do a comparison.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07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Students can guess which kanji they think is which.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Click to reveal the answers one by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Calibri"/>
              </a:rPr>
              <a:t>Here is some Japanese writing.</a:t>
            </a: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In Japanese, we traditionally read and write vertically, from top to bottom, and then from left to right. 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Calibri"/>
              </a:rPr>
              <a:t>Can you spot the title (on the left-hand side)?</a:t>
            </a:r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How is this different to reading English?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How about other languages you know?</a:t>
            </a:r>
            <a:endParaRPr lang="en-GB" dirty="0"/>
          </a:p>
          <a:p>
            <a:pPr>
              <a:defRPr/>
            </a:pPr>
            <a:endParaRPr lang="en-GB" dirty="0">
              <a:solidFill>
                <a:srgbClr val="FF0000"/>
              </a:solidFill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Calibri"/>
              </a:rPr>
              <a:t>Teacher's Note: If you have a Japanese book, show it to students. Point out how it seems to start at the back. </a:t>
            </a:r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  <a:cs typeface="Calibri"/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  <a:cs typeface="Calibri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0000"/>
              </a:solidFill>
              <a:latin typeface="Calibri"/>
              <a:ea typeface="Kozuka Gothic Pro B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1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ea typeface="Calibri"/>
                <a:cs typeface="Calibri"/>
              </a:rPr>
              <a:t>Listen to students' answers. Try to draw out that some of the characters look quite different – a few simple lines versus more complex ones, curvy versus angular, can they spot letters or other symbols they recognise? etc. </a:t>
            </a:r>
          </a:p>
          <a:p>
            <a:pPr>
              <a:defRPr/>
            </a:pPr>
            <a:endParaRPr lang="en-GB" dirty="0">
              <a:solidFill>
                <a:srgbClr val="FF0000"/>
              </a:solidFill>
              <a:cs typeface="Calibri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0000"/>
              </a:solidFill>
              <a:latin typeface="Calibri"/>
              <a:ea typeface="Kozuka Gothic Pro B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2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3 different sets of characters are used when we write: Kanji, Hiragana and Katakana.</a:t>
            </a:r>
            <a:endParaRPr lang="en-GB">
              <a:solidFill>
                <a:srgbClr val="FF0000"/>
              </a:solidFill>
              <a:cs typeface="Calibri"/>
            </a:endParaRPr>
          </a:p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Japanese school children must learn all 3. </a:t>
            </a:r>
            <a:endParaRPr lang="en-GB"/>
          </a:p>
          <a:p>
            <a:pPr>
              <a:defRPr/>
            </a:pPr>
            <a:endParaRPr lang="en-GB">
              <a:solidFill>
                <a:srgbClr val="FF0000"/>
              </a:solidFill>
              <a:ea typeface="Calibri"/>
              <a:cs typeface="Calibri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5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7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2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cs typeface="Calibri"/>
              </a:rPr>
              <a:t>Firework in Japanese is "Hanabi".</a:t>
            </a:r>
          </a:p>
          <a:p>
            <a:pPr>
              <a:defRPr/>
            </a:pPr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Kristen ITC"/>
              <a:ea typeface="Kozuka Gothic Pro B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0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youtu.be/kBRTHcffPp4?si=heaokJe-gwGd7yz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openmoji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16025" y="2566881"/>
            <a:ext cx="763829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Kristen ITC"/>
                <a:ea typeface="Kozuka Gothic Pro B"/>
              </a:rPr>
              <a:t>Writing in Japanese</a:t>
            </a:r>
            <a:r>
              <a:rPr lang="en-GB" sz="4800" b="1" dirty="0">
                <a:solidFill>
                  <a:srgbClr val="FF0000"/>
                </a:solidFill>
                <a:latin typeface="Kristen ITC"/>
                <a:ea typeface="Kozuka Gothic Pro B"/>
              </a:rPr>
              <a:t> 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49" y="196042"/>
            <a:ext cx="850900" cy="8509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2E0A2-05AC-4EF7-82E7-2F7B4080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0" y="6212483"/>
            <a:ext cx="9143999" cy="54570"/>
          </a:xfrm>
        </p:spPr>
        <p:txBody>
          <a:bodyPr/>
          <a:lstStyle/>
          <a:p>
            <a:br>
              <a:rPr lang="en-GB">
                <a:solidFill>
                  <a:schemeClr val="bg1"/>
                </a:solidFill>
              </a:rPr>
            </a:b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8B45A-DB53-B695-C192-7C2EE6611C13}"/>
              </a:ext>
            </a:extLst>
          </p:cNvPr>
          <p:cNvSpPr txBox="1"/>
          <p:nvPr/>
        </p:nvSpPr>
        <p:spPr>
          <a:xfrm>
            <a:off x="3346121" y="639767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pic>
        <p:nvPicPr>
          <p:cNvPr id="4" name="Picture 3" descr="書道のイラスト「書き初め・女の子」">
            <a:extLst>
              <a:ext uri="{FF2B5EF4-FFF2-40B4-BE49-F238E27FC236}">
                <a16:creationId xmlns:a16="http://schemas.microsoft.com/office/drawing/2014/main" id="{94B4C5F9-9243-FACB-FF29-874B18914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506" y="4552107"/>
            <a:ext cx="1732814" cy="2085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03742-872E-6F5F-6E3F-EBE2795FA5AF}"/>
              </a:ext>
            </a:extLst>
          </p:cNvPr>
          <p:cNvSpPr txBox="1"/>
          <p:nvPr/>
        </p:nvSpPr>
        <p:spPr>
          <a:xfrm rot="20340000">
            <a:off x="386198" y="499192"/>
            <a:ext cx="15637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rgbClr val="D8D8D8"/>
                </a:solidFill>
                <a:ea typeface="ＭＳ Ｐゴシック"/>
                <a:cs typeface="Calibri"/>
              </a:rPr>
              <a:t>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D5189-9294-6EEE-3CE8-4C43EF13798A}"/>
              </a:ext>
            </a:extLst>
          </p:cNvPr>
          <p:cNvSpPr txBox="1"/>
          <p:nvPr/>
        </p:nvSpPr>
        <p:spPr>
          <a:xfrm rot="1140000">
            <a:off x="5261880" y="3792939"/>
            <a:ext cx="156372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rgbClr val="D8D8D8"/>
                </a:solidFill>
                <a:ea typeface="ＭＳ Ｐゴシック"/>
                <a:cs typeface="Calibri"/>
              </a:rPr>
              <a:t>あ</a:t>
            </a:r>
          </a:p>
          <a:p>
            <a:endParaRPr lang="ja-JP" altLang="en-US" sz="7200" b="1">
              <a:solidFill>
                <a:srgbClr val="D8D8D8"/>
              </a:solidFill>
              <a:ea typeface="ＭＳ Ｐゴシック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9755A-AFAA-F855-7019-751E3B02E69F}"/>
              </a:ext>
            </a:extLst>
          </p:cNvPr>
          <p:cNvSpPr txBox="1"/>
          <p:nvPr/>
        </p:nvSpPr>
        <p:spPr>
          <a:xfrm rot="21120000">
            <a:off x="3513056" y="466455"/>
            <a:ext cx="294835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chemeClr val="bg1">
                    <a:lumMod val="85000"/>
                  </a:schemeClr>
                </a:solidFill>
                <a:ea typeface="ＭＳ Ｐゴシック"/>
                <a:cs typeface="Calibri"/>
              </a:rPr>
              <a:t>書道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10B3-32A2-CA95-9807-FF911133EE24}"/>
              </a:ext>
            </a:extLst>
          </p:cNvPr>
          <p:cNvSpPr txBox="1"/>
          <p:nvPr/>
        </p:nvSpPr>
        <p:spPr>
          <a:xfrm rot="21180000">
            <a:off x="260905" y="3378542"/>
            <a:ext cx="15637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rgbClr val="D8D8D8"/>
                </a:solidFill>
                <a:ea typeface="ＭＳ Ｐゴシック"/>
                <a:cs typeface="Calibri"/>
              </a:rPr>
              <a:t>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88D70-9644-2056-5DA1-FDD77A213E08}"/>
              </a:ext>
            </a:extLst>
          </p:cNvPr>
          <p:cNvSpPr txBox="1"/>
          <p:nvPr/>
        </p:nvSpPr>
        <p:spPr>
          <a:xfrm rot="360000">
            <a:off x="2648696" y="4230962"/>
            <a:ext cx="222047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rgbClr val="D8D8D8"/>
                </a:solidFill>
                <a:ea typeface="ＭＳ Ｐゴシック"/>
                <a:cs typeface="Calibri"/>
              </a:rPr>
              <a:t>書く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5649B-5047-9E3E-1680-C6AB2169D0A5}"/>
              </a:ext>
            </a:extLst>
          </p:cNvPr>
          <p:cNvSpPr txBox="1"/>
          <p:nvPr/>
        </p:nvSpPr>
        <p:spPr>
          <a:xfrm>
            <a:off x="7710306" y="1149408"/>
            <a:ext cx="15637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chemeClr val="bg1">
                    <a:lumMod val="85000"/>
                  </a:schemeClr>
                </a:solidFill>
                <a:ea typeface="ＭＳ Ｐゴシック"/>
                <a:cs typeface="Calibri"/>
              </a:rPr>
              <a:t>き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39BF4-AE82-38A6-29CD-A7B67DD4D35F}"/>
              </a:ext>
            </a:extLst>
          </p:cNvPr>
          <p:cNvSpPr txBox="1"/>
          <p:nvPr/>
        </p:nvSpPr>
        <p:spPr>
          <a:xfrm rot="660000">
            <a:off x="2137660" y="1326790"/>
            <a:ext cx="15637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400" b="1">
                <a:solidFill>
                  <a:srgbClr val="D8D8D8"/>
                </a:solidFill>
                <a:ea typeface="ＭＳ Ｐゴシック"/>
                <a:cs typeface="Calibri"/>
              </a:rPr>
              <a:t>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0EBE3-96C1-170E-4727-CC2F3C8C53BF}"/>
              </a:ext>
            </a:extLst>
          </p:cNvPr>
          <p:cNvSpPr txBox="1"/>
          <p:nvPr/>
        </p:nvSpPr>
        <p:spPr>
          <a:xfrm rot="20880000">
            <a:off x="6413958" y="1144819"/>
            <a:ext cx="15637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400" b="1">
                <a:solidFill>
                  <a:srgbClr val="D8D8D8"/>
                </a:solidFill>
                <a:ea typeface="ＭＳ Ｐゴシック"/>
                <a:cs typeface="Calibri"/>
              </a:rPr>
              <a:t>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2A730A-8B2D-E158-5835-2B7F8A6BF569}"/>
              </a:ext>
            </a:extLst>
          </p:cNvPr>
          <p:cNvSpPr txBox="1"/>
          <p:nvPr/>
        </p:nvSpPr>
        <p:spPr>
          <a:xfrm rot="20880000">
            <a:off x="7778733" y="3442191"/>
            <a:ext cx="15637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400" b="1">
                <a:solidFill>
                  <a:srgbClr val="D8D8D8"/>
                </a:solidFill>
                <a:ea typeface="ＭＳ Ｐゴシック"/>
                <a:cs typeface="Calibri"/>
              </a:rPr>
              <a:t>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8469C-ACAB-F1FF-8160-1AB7429F03DE}"/>
              </a:ext>
            </a:extLst>
          </p:cNvPr>
          <p:cNvSpPr txBox="1"/>
          <p:nvPr/>
        </p:nvSpPr>
        <p:spPr>
          <a:xfrm rot="720000">
            <a:off x="841120" y="5114041"/>
            <a:ext cx="15637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400" b="1" dirty="0">
                <a:solidFill>
                  <a:srgbClr val="D8D8D8"/>
                </a:solidFill>
                <a:ea typeface="ＭＳ Ｐゴシック"/>
                <a:cs typeface="Calibri"/>
              </a:rPr>
              <a:t>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35D67-EF98-981C-AB5D-D13B33397B37}"/>
              </a:ext>
            </a:extLst>
          </p:cNvPr>
          <p:cNvSpPr txBox="1"/>
          <p:nvPr/>
        </p:nvSpPr>
        <p:spPr>
          <a:xfrm rot="-720000">
            <a:off x="2179654" y="508571"/>
            <a:ext cx="15637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>
                <a:solidFill>
                  <a:srgbClr val="D8D8D8"/>
                </a:solidFill>
                <a:ea typeface="ＭＳ Ｐゴシック"/>
                <a:cs typeface="Calibri"/>
              </a:rPr>
              <a:t>カタカナ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DA91A-8CBE-CB87-831F-0B44072B09C3}"/>
              </a:ext>
            </a:extLst>
          </p:cNvPr>
          <p:cNvSpPr txBox="1"/>
          <p:nvPr/>
        </p:nvSpPr>
        <p:spPr>
          <a:xfrm rot="-720000">
            <a:off x="5149712" y="5494283"/>
            <a:ext cx="15637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>
                <a:solidFill>
                  <a:srgbClr val="D8D8D8"/>
                </a:solidFill>
                <a:ea typeface="ＭＳ Ｐゴシック"/>
                <a:cs typeface="Calibri"/>
              </a:rPr>
              <a:t>ひらがな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157015-D4C8-461B-FBFE-134891C76771}"/>
              </a:ext>
            </a:extLst>
          </p:cNvPr>
          <p:cNvSpPr txBox="1"/>
          <p:nvPr/>
        </p:nvSpPr>
        <p:spPr>
          <a:xfrm rot="360000">
            <a:off x="1931453" y="3854992"/>
            <a:ext cx="15637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>
                <a:solidFill>
                  <a:srgbClr val="D8D8D8"/>
                </a:solidFill>
                <a:ea typeface="ＭＳ Ｐゴシック"/>
                <a:cs typeface="Calibri"/>
              </a:rPr>
              <a:t>漢字</a:t>
            </a: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B8641-3155-05B9-DD64-01C0CD77562A}"/>
              </a:ext>
            </a:extLst>
          </p:cNvPr>
          <p:cNvSpPr txBox="1"/>
          <p:nvPr/>
        </p:nvSpPr>
        <p:spPr>
          <a:xfrm>
            <a:off x="365768" y="2462033"/>
            <a:ext cx="8496971" cy="14465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>
                <a:latin typeface="Kristen ITC"/>
                <a:ea typeface="Kozuka Gothic Pro B"/>
              </a:rPr>
              <a:t>Let's take </a:t>
            </a:r>
            <a:endParaRPr lang="en-US" sz="2800">
              <a:ea typeface="Calibri"/>
              <a:cs typeface="Calibri"/>
            </a:endParaRPr>
          </a:p>
          <a:p>
            <a:pPr algn="ctr"/>
            <a:r>
              <a:rPr lang="en-GB" sz="4400" b="1">
                <a:latin typeface="Kristen ITC"/>
                <a:ea typeface="Kozuka Gothic Pro B"/>
              </a:rPr>
              <a:t>a closer look at kanji...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90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Kristen ITC"/>
                <a:ea typeface="Kozuka Gothic Pro B"/>
              </a:rPr>
              <a:t>How are kanji formed?</a:t>
            </a:r>
          </a:p>
        </p:txBody>
      </p:sp>
      <p:pic>
        <p:nvPicPr>
          <p:cNvPr id="11" name="Picture 10" descr="A black and white image of a circle and a square&#10;&#10;Description automatically generated">
            <a:extLst>
              <a:ext uri="{FF2B5EF4-FFF2-40B4-BE49-F238E27FC236}">
                <a16:creationId xmlns:a16="http://schemas.microsoft.com/office/drawing/2014/main" id="{A8C0F50D-34CD-52D4-59AA-BD5FF33E6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83938"/>
            <a:ext cx="9172755" cy="1921181"/>
          </a:xfrm>
          <a:prstGeom prst="rect">
            <a:avLst/>
          </a:prstGeom>
        </p:spPr>
      </p:pic>
      <p:pic>
        <p:nvPicPr>
          <p:cNvPr id="12" name="Picture 11" descr="A yellow sun with triangles in the center&#10;&#10;Description automatically generated">
            <a:extLst>
              <a:ext uri="{FF2B5EF4-FFF2-40B4-BE49-F238E27FC236}">
                <a16:creationId xmlns:a16="http://schemas.microsoft.com/office/drawing/2014/main" id="{97423E2D-1DDF-9350-B72F-5DA7D15FC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683" y="1651958"/>
            <a:ext cx="2124973" cy="20013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93D806C-4901-729D-2470-FA4817B4E2EF}"/>
              </a:ext>
            </a:extLst>
          </p:cNvPr>
          <p:cNvSpPr/>
          <p:nvPr/>
        </p:nvSpPr>
        <p:spPr>
          <a:xfrm>
            <a:off x="4364529" y="2565158"/>
            <a:ext cx="182880" cy="174928"/>
          </a:xfrm>
          <a:prstGeom prst="ellipse">
            <a:avLst/>
          </a:prstGeom>
          <a:solidFill>
            <a:srgbClr val="F9C16F"/>
          </a:solidFill>
          <a:ln>
            <a:solidFill>
              <a:srgbClr val="F9C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0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Kristen ITC"/>
                <a:ea typeface="Kozuka Gothic Pro B"/>
              </a:rPr>
              <a:t>How are kanji formed?</a:t>
            </a:r>
          </a:p>
        </p:txBody>
      </p:sp>
      <p:pic>
        <p:nvPicPr>
          <p:cNvPr id="3" name="Picture 2" descr="A black line drawing of a face&#10;&#10;Description automatically generated">
            <a:extLst>
              <a:ext uri="{FF2B5EF4-FFF2-40B4-BE49-F238E27FC236}">
                <a16:creationId xmlns:a16="http://schemas.microsoft.com/office/drawing/2014/main" id="{FB93986F-D28F-90B0-65E0-D16F00923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0" y="4007864"/>
            <a:ext cx="8212077" cy="1606182"/>
          </a:xfrm>
          <a:prstGeom prst="rect">
            <a:avLst/>
          </a:prstGeom>
        </p:spPr>
      </p:pic>
      <p:pic>
        <p:nvPicPr>
          <p:cNvPr id="7" name="Picture 6" descr="A black and white image of a moon&#10;&#10;Description automatically generated">
            <a:extLst>
              <a:ext uri="{FF2B5EF4-FFF2-40B4-BE49-F238E27FC236}">
                <a16:creationId xmlns:a16="http://schemas.microsoft.com/office/drawing/2014/main" id="{9DB827D9-0A5F-D56C-CD50-B4AA7FA32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07" y="1714897"/>
            <a:ext cx="2042267" cy="19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Kristen ITC"/>
              </a:rPr>
              <a:t>Kanji Example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978965" y="765607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5000" b="1" dirty="0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山</a:t>
            </a:r>
            <a:endParaRPr lang="en-GB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58503-5EA3-248F-5908-3F91E379EFFA}"/>
              </a:ext>
            </a:extLst>
          </p:cNvPr>
          <p:cNvSpPr txBox="1"/>
          <p:nvPr/>
        </p:nvSpPr>
        <p:spPr>
          <a:xfrm>
            <a:off x="505192" y="5569756"/>
            <a:ext cx="83546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ozuka Gothic Pro R"/>
                <a:ea typeface="Kozuka Gothic Pro R"/>
                <a:cs typeface="Calibri"/>
              </a:rPr>
              <a:t>What could this be? Take a guess!</a:t>
            </a:r>
          </a:p>
          <a:p>
            <a:endParaRPr lang="en-US">
              <a:latin typeface="Kozuka Gothic Pro 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66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Kristen ITC"/>
              </a:rPr>
              <a:t>Kanji Example 1</a:t>
            </a:r>
          </a:p>
        </p:txBody>
      </p:sp>
      <p:pic>
        <p:nvPicPr>
          <p:cNvPr id="11" name="Picture 10" descr="アマ・ダブラムのイラスト（山）">
            <a:extLst>
              <a:ext uri="{FF2B5EF4-FFF2-40B4-BE49-F238E27FC236}">
                <a16:creationId xmlns:a16="http://schemas.microsoft.com/office/drawing/2014/main" id="{1D5D8D84-9570-594B-3153-9875270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10" y="1543588"/>
            <a:ext cx="2743199" cy="1876348"/>
          </a:xfrm>
          <a:prstGeom prst="rect">
            <a:avLst/>
          </a:prstGeom>
        </p:spPr>
      </p:pic>
      <p:pic>
        <p:nvPicPr>
          <p:cNvPr id="4" name="Picture 3" descr="A black and white image of a triangle and a point&#10;&#10;Description automatically generated">
            <a:extLst>
              <a:ext uri="{FF2B5EF4-FFF2-40B4-BE49-F238E27FC236}">
                <a16:creationId xmlns:a16="http://schemas.microsoft.com/office/drawing/2014/main" id="{CE7396F7-6710-416F-57F1-FD4688128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36" r="-487" b="6201"/>
          <a:stretch/>
        </p:blipFill>
        <p:spPr>
          <a:xfrm>
            <a:off x="3921" y="3732545"/>
            <a:ext cx="9166495" cy="1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915816" y="1296060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58ED-F90C-488A-450D-250917D3F376}"/>
              </a:ext>
            </a:extLst>
          </p:cNvPr>
          <p:cNvSpPr>
            <a:spLocks noGrp="1"/>
          </p:cNvSpPr>
          <p:nvPr/>
        </p:nvSpPr>
        <p:spPr>
          <a:xfrm>
            <a:off x="2915816" y="1628800"/>
            <a:ext cx="5328592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ja-JP" altLang="en-US" sz="25000" b="1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川</a:t>
            </a:r>
            <a:endParaRPr lang="en-GB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C67C1-B547-B088-F92A-C673E4345FF0}"/>
              </a:ext>
            </a:extLst>
          </p:cNvPr>
          <p:cNvSpPr txBox="1"/>
          <p:nvPr/>
        </p:nvSpPr>
        <p:spPr>
          <a:xfrm>
            <a:off x="505192" y="5569756"/>
            <a:ext cx="83546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ozuka Gothic Pro R"/>
                <a:ea typeface="Kozuka Gothic Pro R"/>
                <a:cs typeface="Calibri"/>
              </a:rPr>
              <a:t>What could this be? Take a guess!</a:t>
            </a:r>
          </a:p>
          <a:p>
            <a:endParaRPr lang="en-US">
              <a:latin typeface="Kozuka Gothic Pro 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1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2</a:t>
            </a:r>
          </a:p>
        </p:txBody>
      </p:sp>
      <p:pic>
        <p:nvPicPr>
          <p:cNvPr id="3" name="Picture 2" descr="川・河原のイラスト">
            <a:extLst>
              <a:ext uri="{FF2B5EF4-FFF2-40B4-BE49-F238E27FC236}">
                <a16:creationId xmlns:a16="http://schemas.microsoft.com/office/drawing/2014/main" id="{B04CD89D-3F7A-8586-8877-6E044554B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478259"/>
            <a:ext cx="2743200" cy="2537460"/>
          </a:xfrm>
          <a:prstGeom prst="rect">
            <a:avLst/>
          </a:prstGeom>
        </p:spPr>
      </p:pic>
      <p:pic>
        <p:nvPicPr>
          <p:cNvPr id="12" name="Picture 11" descr="A black arrow pointing to a wind&#10;&#10;Description automatically generated">
            <a:extLst>
              <a:ext uri="{FF2B5EF4-FFF2-40B4-BE49-F238E27FC236}">
                <a16:creationId xmlns:a16="http://schemas.microsoft.com/office/drawing/2014/main" id="{C81FED68-890E-896D-8C62-41E56E55BC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96" b="12838"/>
          <a:stretch/>
        </p:blipFill>
        <p:spPr>
          <a:xfrm>
            <a:off x="0" y="4170556"/>
            <a:ext cx="8906604" cy="16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915816" y="1296060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58ED-F90C-488A-450D-250917D3F376}"/>
              </a:ext>
            </a:extLst>
          </p:cNvPr>
          <p:cNvSpPr>
            <a:spLocks noGrp="1"/>
          </p:cNvSpPr>
          <p:nvPr/>
        </p:nvSpPr>
        <p:spPr>
          <a:xfrm>
            <a:off x="2915816" y="1628800"/>
            <a:ext cx="5328592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ja-JP" altLang="en-US" sz="25000" b="1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目</a:t>
            </a: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B9062-9FC4-5406-464B-12D404B5BFE2}"/>
              </a:ext>
            </a:extLst>
          </p:cNvPr>
          <p:cNvSpPr txBox="1"/>
          <p:nvPr/>
        </p:nvSpPr>
        <p:spPr>
          <a:xfrm>
            <a:off x="505192" y="5569756"/>
            <a:ext cx="83546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ozuka Gothic Pro R"/>
                <a:ea typeface="Kozuka Gothic Pro R"/>
                <a:cs typeface="Calibri"/>
              </a:rPr>
              <a:t>What could this be? Take a guess!</a:t>
            </a:r>
          </a:p>
          <a:p>
            <a:endParaRPr lang="en-US">
              <a:latin typeface="Kozuka Gothic Pro 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65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915816" y="1296060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pic>
        <p:nvPicPr>
          <p:cNvPr id="12" name="Picture 11" descr="A drawing of a human eye&#10;&#10;Description automatically generated">
            <a:extLst>
              <a:ext uri="{FF2B5EF4-FFF2-40B4-BE49-F238E27FC236}">
                <a16:creationId xmlns:a16="http://schemas.microsoft.com/office/drawing/2014/main" id="{E68A619E-89DD-46FC-86B1-05B3B1BE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1" y="4264775"/>
            <a:ext cx="9106109" cy="1814746"/>
          </a:xfrm>
          <a:prstGeom prst="rect">
            <a:avLst/>
          </a:prstGeom>
        </p:spPr>
      </p:pic>
      <p:pic>
        <p:nvPicPr>
          <p:cNvPr id="13" name="Picture 12" descr="いろいろな色の目のイラスト（茶色）">
            <a:extLst>
              <a:ext uri="{FF2B5EF4-FFF2-40B4-BE49-F238E27FC236}">
                <a16:creationId xmlns:a16="http://schemas.microsoft.com/office/drawing/2014/main" id="{F7675C64-773B-7DC6-1B55-122893D37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778" y="2021685"/>
            <a:ext cx="3016425" cy="16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713739" y="891905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58ED-F90C-488A-450D-250917D3F376}"/>
              </a:ext>
            </a:extLst>
          </p:cNvPr>
          <p:cNvSpPr>
            <a:spLocks noGrp="1"/>
          </p:cNvSpPr>
          <p:nvPr/>
        </p:nvSpPr>
        <p:spPr>
          <a:xfrm>
            <a:off x="2915816" y="1628800"/>
            <a:ext cx="5328592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B9062-9FC4-5406-464B-12D404B5BFE2}"/>
              </a:ext>
            </a:extLst>
          </p:cNvPr>
          <p:cNvSpPr txBox="1"/>
          <p:nvPr/>
        </p:nvSpPr>
        <p:spPr>
          <a:xfrm>
            <a:off x="505192" y="5569756"/>
            <a:ext cx="83546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ozuka Gothic Pro R"/>
                <a:ea typeface="Kozuka Gothic Pro R"/>
                <a:cs typeface="Calibri"/>
              </a:rPr>
              <a:t>What could this be? Take a guess!</a:t>
            </a:r>
          </a:p>
          <a:p>
            <a:endParaRPr lang="en-US">
              <a:latin typeface="Kozuka Gothic Pro R"/>
              <a:cs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0740F2-A370-60A0-F37E-09AA4E32B8C7}"/>
              </a:ext>
            </a:extLst>
          </p:cNvPr>
          <p:cNvSpPr>
            <a:spLocks noGrp="1"/>
          </p:cNvSpPr>
          <p:nvPr/>
        </p:nvSpPr>
        <p:spPr>
          <a:xfrm>
            <a:off x="3068216" y="1781200"/>
            <a:ext cx="5328592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ja-JP" altLang="en-US" sz="25000" b="1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木</a:t>
            </a: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</p:spTree>
    <p:extLst>
      <p:ext uri="{BB962C8B-B14F-4D97-AF65-F5344CB8AC3E}">
        <p14:creationId xmlns:p14="http://schemas.microsoft.com/office/powerpoint/2010/main" val="240730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47E6D-FE31-5F72-9950-47CB8773E1ED}"/>
              </a:ext>
            </a:extLst>
          </p:cNvPr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49" y="196042"/>
            <a:ext cx="850900" cy="8509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2E0A2-05AC-4EF7-82E7-2F7B4080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0" y="6212483"/>
            <a:ext cx="9143999" cy="54570"/>
          </a:xfrm>
        </p:spPr>
        <p:txBody>
          <a:bodyPr/>
          <a:lstStyle/>
          <a:p>
            <a:br>
              <a:rPr lang="en-GB">
                <a:solidFill>
                  <a:schemeClr val="bg1"/>
                </a:solidFill>
              </a:rPr>
            </a:b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8B45A-DB53-B695-C192-7C2EE6611C13}"/>
              </a:ext>
            </a:extLst>
          </p:cNvPr>
          <p:cNvSpPr txBox="1"/>
          <p:nvPr/>
        </p:nvSpPr>
        <p:spPr>
          <a:xfrm>
            <a:off x="3346121" y="639767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5A65C-9AA8-A0C0-2BD1-D2B44C3DCBF3}"/>
              </a:ext>
            </a:extLst>
          </p:cNvPr>
          <p:cNvSpPr txBox="1"/>
          <p:nvPr/>
        </p:nvSpPr>
        <p:spPr>
          <a:xfrm>
            <a:off x="3936627" y="386969"/>
            <a:ext cx="156372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8800" b="1">
                <a:solidFill>
                  <a:srgbClr val="0D0D0D"/>
                </a:solidFill>
                <a:ea typeface="ＭＳ Ｐゴシック"/>
              </a:rPr>
              <a:t>日本</a:t>
            </a:r>
            <a:endParaRPr lang="ja-JP" altLang="en-US" sz="8800" b="1">
              <a:solidFill>
                <a:srgbClr val="0D0D0D"/>
              </a:solidFill>
              <a:ea typeface="ＭＳ Ｐゴシック"/>
              <a:cs typeface="Calibri"/>
            </a:endParaRPr>
          </a:p>
          <a:p>
            <a:r>
              <a:rPr lang="ja-JP" altLang="en-US" sz="8800" b="1">
                <a:solidFill>
                  <a:srgbClr val="0D0D0D"/>
                </a:solidFill>
                <a:ea typeface="ＭＳ Ｐゴシック"/>
                <a:cs typeface="Calibri"/>
              </a:rPr>
              <a:t>語</a:t>
            </a:r>
          </a:p>
          <a:p>
            <a:endParaRPr lang="ja-JP" altLang="en-US" sz="7200" b="1">
              <a:solidFill>
                <a:srgbClr val="0D0D0D"/>
              </a:solidFill>
              <a:ea typeface="ＭＳ Ｐゴシック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8A800-11EA-4CF9-FDEF-3286AFF44FDA}"/>
              </a:ext>
            </a:extLst>
          </p:cNvPr>
          <p:cNvSpPr txBox="1"/>
          <p:nvPr/>
        </p:nvSpPr>
        <p:spPr>
          <a:xfrm>
            <a:off x="394681" y="4932923"/>
            <a:ext cx="83546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This says </a:t>
            </a:r>
            <a:r>
              <a:rPr lang="en-US" dirty="0" err="1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nihongo</a:t>
            </a: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, which means 'Japanese'. </a:t>
            </a:r>
          </a:p>
          <a:p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What do you notice about the writing which is different to English? </a:t>
            </a:r>
          </a:p>
        </p:txBody>
      </p:sp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16AA6BA6-04C8-3005-0BD7-7B0A7C7E71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98FC0-9305-9D0C-C3C4-521A0CE9B432}"/>
              </a:ext>
            </a:extLst>
          </p:cNvPr>
          <p:cNvSpPr txBox="1"/>
          <p:nvPr/>
        </p:nvSpPr>
        <p:spPr>
          <a:xfrm>
            <a:off x="3326699" y="750212"/>
            <a:ext cx="5961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Aptos"/>
                <a:ea typeface="Kozuka Gothic Pro R"/>
              </a:rPr>
              <a:t>ni</a:t>
            </a:r>
            <a:endParaRPr lang="en-US" sz="2800">
              <a:latin typeface="Aptos"/>
              <a:ea typeface="Kozuka Gothic Pro R"/>
            </a:endParaRPr>
          </a:p>
          <a:p>
            <a:endParaRPr lang="en-US" sz="2800" dirty="0">
              <a:latin typeface="Aptos"/>
              <a:ea typeface="Kozuka Gothic Pro 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9B359-5D9E-5F01-0F1C-43D710009D2D}"/>
              </a:ext>
            </a:extLst>
          </p:cNvPr>
          <p:cNvSpPr txBox="1"/>
          <p:nvPr/>
        </p:nvSpPr>
        <p:spPr>
          <a:xfrm>
            <a:off x="3111993" y="2051085"/>
            <a:ext cx="8234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ptos"/>
                <a:ea typeface="Kozuka Gothic Pro R"/>
              </a:rPr>
              <a:t>hon</a:t>
            </a:r>
          </a:p>
          <a:p>
            <a:endParaRPr lang="en-US" sz="2800" dirty="0">
              <a:latin typeface="Aptos"/>
              <a:ea typeface="Kozuka Gothic Pro 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2B766-A619-C712-52EE-4F1430DEC838}"/>
              </a:ext>
            </a:extLst>
          </p:cNvPr>
          <p:cNvSpPr txBox="1"/>
          <p:nvPr/>
        </p:nvSpPr>
        <p:spPr>
          <a:xfrm>
            <a:off x="3326699" y="3427737"/>
            <a:ext cx="5961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ptos"/>
                <a:ea typeface="Kozuka Gothic Pro R"/>
              </a:rPr>
              <a:t>go</a:t>
            </a:r>
          </a:p>
          <a:p>
            <a:endParaRPr lang="en-US" sz="2800" dirty="0">
              <a:latin typeface="Aptos"/>
              <a:ea typeface="Kozuka Gothic Pro R"/>
            </a:endParaRPr>
          </a:p>
        </p:txBody>
      </p:sp>
    </p:spTree>
    <p:extLst>
      <p:ext uri="{BB962C8B-B14F-4D97-AF65-F5344CB8AC3E}">
        <p14:creationId xmlns:p14="http://schemas.microsoft.com/office/powerpoint/2010/main" val="29973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DD38A-0F32-D485-5BB9-4F7533DD69E8}"/>
              </a:ext>
            </a:extLst>
          </p:cNvPr>
          <p:cNvSpPr txBox="1"/>
          <p:nvPr/>
        </p:nvSpPr>
        <p:spPr>
          <a:xfrm>
            <a:off x="509541" y="477958"/>
            <a:ext cx="8353198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Kristen ITC"/>
              </a:rPr>
              <a:t>Kanji Example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87F5B3-BCCF-57FE-F848-0379DFDC4EBE}"/>
              </a:ext>
            </a:extLst>
          </p:cNvPr>
          <p:cNvSpPr>
            <a:spLocks noGrp="1"/>
          </p:cNvSpPr>
          <p:nvPr/>
        </p:nvSpPr>
        <p:spPr>
          <a:xfrm>
            <a:off x="2915816" y="1296060"/>
            <a:ext cx="5040560" cy="50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ja-JP" altLang="en-US" sz="250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pic>
        <p:nvPicPr>
          <p:cNvPr id="3" name="Picture 2" descr="A black and white image of two people&#10;&#10;Description automatically generated">
            <a:extLst>
              <a:ext uri="{FF2B5EF4-FFF2-40B4-BE49-F238E27FC236}">
                <a16:creationId xmlns:a16="http://schemas.microsoft.com/office/drawing/2014/main" id="{61DDAC0F-CC6C-198A-BBA2-F4655A6F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5" y="3861149"/>
            <a:ext cx="9117946" cy="1935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74275-D7EA-EA57-C375-66B473F9C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925" y="1293409"/>
            <a:ext cx="1960151" cy="25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cs typeface="Calibri"/>
              </a:rPr>
              <a:t>© The Japan Society</a:t>
            </a:r>
          </a:p>
          <a:p>
            <a:pPr algn="ctr"/>
            <a:endParaRPr lang="en-GB" sz="1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210816" y="484412"/>
            <a:ext cx="834829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Learning how to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C9AC6-384A-7522-B704-C64230B07A02}"/>
              </a:ext>
            </a:extLst>
          </p:cNvPr>
          <p:cNvSpPr txBox="1"/>
          <p:nvPr/>
        </p:nvSpPr>
        <p:spPr>
          <a:xfrm>
            <a:off x="364451" y="2009253"/>
            <a:ext cx="48405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Children begin learning hiragana and katakana in kindergarten. </a:t>
            </a: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They start learning kanji from Year 1.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329760-8F37-2587-EEC4-5AFDB8A3D382}"/>
              </a:ext>
            </a:extLst>
          </p:cNvPr>
          <p:cNvGrpSpPr/>
          <p:nvPr/>
        </p:nvGrpSpPr>
        <p:grpSpPr>
          <a:xfrm>
            <a:off x="5713337" y="2302988"/>
            <a:ext cx="2973463" cy="2837304"/>
            <a:chOff x="5630985" y="2101239"/>
            <a:chExt cx="2973463" cy="2837304"/>
          </a:xfrm>
        </p:grpSpPr>
        <p:pic>
          <p:nvPicPr>
            <p:cNvPr id="11" name="Picture 10" descr="A close-up of a pen&#10;&#10;Description automatically generated">
              <a:extLst>
                <a:ext uri="{FF2B5EF4-FFF2-40B4-BE49-F238E27FC236}">
                  <a16:creationId xmlns:a16="http://schemas.microsoft.com/office/drawing/2014/main" id="{D9E6181C-E238-C506-F093-23177372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985" y="2101239"/>
              <a:ext cx="2825262" cy="28252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DE65B4-6087-1E6B-3CA5-D88D17AF8BCA}"/>
                </a:ext>
              </a:extLst>
            </p:cNvPr>
            <p:cNvSpPr txBox="1"/>
            <p:nvPr/>
          </p:nvSpPr>
          <p:spPr>
            <a:xfrm>
              <a:off x="7438692" y="4707711"/>
              <a:ext cx="11657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>
                      <a:lumMod val="50000"/>
                    </a:schemeClr>
                  </a:solidFill>
                </a:rPr>
                <a:t>Tatsumine</a:t>
              </a: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bg1">
                      <a:lumMod val="50000"/>
                    </a:schemeClr>
                  </a:solidFill>
                </a:rPr>
                <a:t>Sugiura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E49081-AC5B-5CB0-AAA7-77072695972D}"/>
              </a:ext>
            </a:extLst>
          </p:cNvPr>
          <p:cNvSpPr txBox="1"/>
          <p:nvPr/>
        </p:nvSpPr>
        <p:spPr>
          <a:xfrm>
            <a:off x="364451" y="3498574"/>
            <a:ext cx="4840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By the time they finish junior high school, Japanese students will know</a:t>
            </a: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2,136 ‘daily use’ kanji which are essential for daily life.</a:t>
            </a:r>
          </a:p>
          <a:p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Just like in the UK, Japanese children must practice their handwriting.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248706" y="332854"/>
            <a:ext cx="834829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Japanese Calligraphy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C9AC6-384A-7522-B704-C64230B07A02}"/>
              </a:ext>
            </a:extLst>
          </p:cNvPr>
          <p:cNvSpPr txBox="1"/>
          <p:nvPr/>
        </p:nvSpPr>
        <p:spPr>
          <a:xfrm>
            <a:off x="332165" y="1126210"/>
            <a:ext cx="835463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1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Japanese calligraphy is an art form. It's called </a:t>
            </a:r>
            <a:r>
              <a:rPr lang="en-GB" sz="1800" dirty="0" err="1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shodo</a:t>
            </a:r>
            <a:r>
              <a:rPr lang="en-GB" sz="1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in Japanese. </a:t>
            </a: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endParaRPr lang="en-GB" sz="18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sz="1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Each brushstroke is unique and individual to the artist. </a:t>
            </a: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 practice Japanese calligraphy, you need 4 basic pieces of equipment.</a:t>
            </a:r>
          </a:p>
          <a:p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endParaRPr lang="en-GB" sz="12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latin typeface="Kozuka Gothic Pro R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A2A9D-FAB6-BE9A-7C41-D43B4B18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04" y="3770964"/>
            <a:ext cx="26323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500FC-6CF5-DCE4-D356-D0F883EE9B90}"/>
              </a:ext>
            </a:extLst>
          </p:cNvPr>
          <p:cNvSpPr txBox="1"/>
          <p:nvPr/>
        </p:nvSpPr>
        <p:spPr>
          <a:xfrm>
            <a:off x="445273" y="3140765"/>
            <a:ext cx="4715124" cy="25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Brush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Paper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Ink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Inkstone or inkwell</a:t>
            </a:r>
          </a:p>
          <a:p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These are known as the four treasures!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185557" y="294965"/>
            <a:ext cx="717372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52D7E-12B9-2DBD-2FC7-52302559476A}"/>
              </a:ext>
            </a:extLst>
          </p:cNvPr>
          <p:cNvSpPr txBox="1"/>
          <p:nvPr/>
        </p:nvSpPr>
        <p:spPr>
          <a:xfrm>
            <a:off x="843346" y="4573001"/>
            <a:ext cx="7673332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GB" sz="2800" b="1" dirty="0">
                <a:latin typeface="Kristen ITC"/>
                <a:cs typeface="Segoe UI"/>
              </a:rPr>
              <a:t>Watch the </a:t>
            </a:r>
            <a:r>
              <a:rPr lang="en-GB" sz="2800" b="1" dirty="0">
                <a:latin typeface="Kristen ITC"/>
                <a:cs typeface="Segoe UI"/>
                <a:hlinkClick r:id="rId4"/>
              </a:rPr>
              <a:t>video tutorial</a:t>
            </a:r>
            <a:r>
              <a:rPr lang="en-GB" sz="2800" b="1" dirty="0">
                <a:latin typeface="Kristen ITC"/>
                <a:cs typeface="Segoe UI"/>
              </a:rPr>
              <a:t> </a:t>
            </a:r>
          </a:p>
          <a:p>
            <a:pPr algn="ctr"/>
            <a:r>
              <a:rPr lang="en-GB" sz="2800" b="1" dirty="0">
                <a:latin typeface="Kristen ITC"/>
                <a:cs typeface="Segoe UI"/>
              </a:rPr>
              <a:t>and try Calligraphy!</a:t>
            </a:r>
            <a:endParaRPr lang="en-US" sz="1100" dirty="0">
              <a:ea typeface="Calibri"/>
              <a:cs typeface="Calibri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7DB29E27-B414-0523-D70A-FB1FFD23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33" y="1506191"/>
            <a:ext cx="4991357" cy="29020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63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1137037" y="6470537"/>
            <a:ext cx="71178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emoji designed by </a:t>
            </a:r>
            <a:r>
              <a:rPr lang="en-GB" sz="1200" b="0" i="0" u="sng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OpenMoji</a:t>
            </a:r>
            <a:r>
              <a:rPr lang="en-GB" sz="1200" u="sng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en-GB" sz="1200" b="0" i="0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261336" y="446523"/>
            <a:ext cx="717372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Extension </a:t>
            </a:r>
            <a:r>
              <a:rPr lang="en-GB" sz="4400" b="1">
                <a:solidFill>
                  <a:srgbClr val="FF0000"/>
                </a:solidFill>
                <a:latin typeface="Kristen ITC"/>
                <a:ea typeface="Kozuka Gothic Pro B"/>
              </a:rPr>
              <a:t>Activity</a:t>
            </a:r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944AC-2FAD-DE2F-D810-7B0DB6CDFC3C}"/>
              </a:ext>
            </a:extLst>
          </p:cNvPr>
          <p:cNvSpPr txBox="1"/>
          <p:nvPr/>
        </p:nvSpPr>
        <p:spPr>
          <a:xfrm>
            <a:off x="375191" y="1468187"/>
            <a:ext cx="8275065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risten ITC"/>
                <a:ea typeface="kozuka gothic pro b"/>
                <a:cs typeface="Segoe UI"/>
              </a:rPr>
              <a:t>Follow the steps to design your own kanji!</a:t>
            </a:r>
            <a:endParaRPr lang="en-US" sz="2400" dirty="0">
              <a:latin typeface="Calibri"/>
              <a:ea typeface="kozuka gothic pro b"/>
              <a:cs typeface="Calibri"/>
            </a:endParaRPr>
          </a:p>
          <a:p>
            <a:endParaRPr lang="en-US" sz="2000" dirty="0">
              <a:latin typeface="Kozuka Gothic Pro R"/>
              <a:cs typeface="Segoe UI"/>
            </a:endParaRPr>
          </a:p>
          <a:p>
            <a:pPr marL="742950" indent="-742950">
              <a:buAutoNum type="arabicPeriod"/>
            </a:pPr>
            <a:r>
              <a:rPr lang="en-US" sz="2000" dirty="0">
                <a:latin typeface="Kozuka Gothic Pro R"/>
                <a:cs typeface="Segoe UI"/>
              </a:rPr>
              <a:t>Decide what object you will make a kanji for</a:t>
            </a:r>
            <a:endParaRPr lang="en-US" sz="2000" dirty="0">
              <a:latin typeface="Kozuka Gothic Pro R"/>
              <a:ea typeface="Calibri"/>
              <a:cs typeface="Segoe UI"/>
            </a:endParaRPr>
          </a:p>
          <a:p>
            <a:pPr marL="742950" indent="-742950">
              <a:buAutoNum type="arabicPeriod"/>
            </a:pPr>
            <a:endParaRPr lang="en-US" sz="2000" dirty="0">
              <a:latin typeface="Kozuka Gothic Pro R"/>
              <a:cs typeface="Segoe UI"/>
            </a:endParaRPr>
          </a:p>
          <a:p>
            <a:pPr marL="742950" indent="-742950">
              <a:buAutoNum type="arabicPeriod"/>
            </a:pPr>
            <a:r>
              <a:rPr lang="en-US" sz="2000" dirty="0">
                <a:latin typeface="Kozuka Gothic Pro R"/>
                <a:cs typeface="Segoe UI"/>
              </a:rPr>
              <a:t>Make a simple drawing of the object</a:t>
            </a:r>
          </a:p>
          <a:p>
            <a:pPr marL="742950" indent="-742950">
              <a:buAutoNum type="arabicPeriod"/>
            </a:pPr>
            <a:endParaRPr lang="en-US" sz="2000" dirty="0">
              <a:latin typeface="Kozuka Gothic Pro R"/>
              <a:cs typeface="Segoe UI"/>
            </a:endParaRPr>
          </a:p>
          <a:p>
            <a:pPr marL="742950" indent="-742950">
              <a:buAutoNum type="arabicPeriod"/>
            </a:pPr>
            <a:r>
              <a:rPr lang="en-US" sz="2000" dirty="0">
                <a:latin typeface="Kozuka Gothic Pro R"/>
                <a:cs typeface="Segoe UI"/>
              </a:rPr>
              <a:t>Decide on some details to remove</a:t>
            </a:r>
          </a:p>
          <a:p>
            <a:pPr marL="742950" indent="-742950">
              <a:buAutoNum type="arabicPeriod"/>
            </a:pPr>
            <a:endParaRPr lang="en-US" sz="2000" dirty="0">
              <a:latin typeface="Kozuka Gothic Pro R"/>
              <a:cs typeface="Segoe UI"/>
            </a:endParaRPr>
          </a:p>
          <a:p>
            <a:pPr marL="742950" indent="-742950">
              <a:buAutoNum type="arabicPeriod"/>
            </a:pPr>
            <a:r>
              <a:rPr lang="en-US" sz="2000" dirty="0">
                <a:latin typeface="Kozuka Gothic Pro R"/>
                <a:cs typeface="Segoe UI"/>
              </a:rPr>
              <a:t>Draw it again without those details</a:t>
            </a:r>
            <a:endParaRPr lang="en-US" sz="2000" dirty="0">
              <a:latin typeface="Kozuka Gothic Pro R"/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endParaRPr lang="en-US" sz="2000" dirty="0">
              <a:latin typeface="Kozuka Gothic Pro R"/>
              <a:cs typeface="Segoe UI"/>
            </a:endParaRPr>
          </a:p>
          <a:p>
            <a:pPr marL="742950" indent="-742950">
              <a:buAutoNum type="arabicPeriod"/>
            </a:pPr>
            <a:r>
              <a:rPr lang="en-US" sz="2000" dirty="0">
                <a:latin typeface="Kozuka Gothic Pro R"/>
                <a:cs typeface="Segoe UI"/>
              </a:rPr>
              <a:t>Repeat steps 3 and 4 until you are happy with your kanji</a:t>
            </a:r>
          </a:p>
          <a:p>
            <a:pPr marL="742950" indent="-742950">
              <a:buAutoNum type="arabicPeriod"/>
            </a:pPr>
            <a:endParaRPr lang="en-US" sz="2400" dirty="0">
              <a:latin typeface="Kristen ITC"/>
              <a:cs typeface="Segoe UI"/>
            </a:endParaRPr>
          </a:p>
          <a:p>
            <a:pPr algn="ctr"/>
            <a:endParaRPr lang="en-US" sz="4400" dirty="0">
              <a:latin typeface="Kristen ITC"/>
              <a:cs typeface="Segoe UI"/>
            </a:endParaRPr>
          </a:p>
        </p:txBody>
      </p:sp>
      <p:pic>
        <p:nvPicPr>
          <p:cNvPr id="4" name="Picture 3" descr="A pencil with a red and yellow tip&#10;&#10;Description automatically generated">
            <a:extLst>
              <a:ext uri="{FF2B5EF4-FFF2-40B4-BE49-F238E27FC236}">
                <a16:creationId xmlns:a16="http://schemas.microsoft.com/office/drawing/2014/main" id="{3C30F8FB-DA78-E249-B805-FAF05E280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4611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7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261336" y="446523"/>
            <a:ext cx="717372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Extension Activity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944AC-2FAD-DE2F-D810-7B0DB6CDFC3C}"/>
              </a:ext>
            </a:extLst>
          </p:cNvPr>
          <p:cNvSpPr txBox="1"/>
          <p:nvPr/>
        </p:nvSpPr>
        <p:spPr>
          <a:xfrm>
            <a:off x="257650" y="1356444"/>
            <a:ext cx="83003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risten ITC"/>
                <a:ea typeface="kozuka gothic pro b"/>
                <a:cs typeface="Segoe UI"/>
              </a:rPr>
              <a:t>Design a kanji for one of the below:</a:t>
            </a:r>
          </a:p>
          <a:p>
            <a:endParaRPr lang="en-US" sz="2400" dirty="0">
              <a:latin typeface="Kristen ITC"/>
              <a:ea typeface="kozuka gothic pro b"/>
              <a:cs typeface="Segoe U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A511E1-2809-A6FA-DC39-776688F5957D}"/>
              </a:ext>
            </a:extLst>
          </p:cNvPr>
          <p:cNvSpPr/>
          <p:nvPr/>
        </p:nvSpPr>
        <p:spPr>
          <a:xfrm>
            <a:off x="1414541" y="2279684"/>
            <a:ext cx="2652265" cy="1768176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HORSEHORSE</a:t>
            </a:r>
            <a:endParaRPr lang="en-US" dirty="0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BA33A5-2A67-DEDC-CBC7-42C63DC86901}"/>
              </a:ext>
            </a:extLst>
          </p:cNvPr>
          <p:cNvSpPr/>
          <p:nvPr/>
        </p:nvSpPr>
        <p:spPr>
          <a:xfrm>
            <a:off x="4963524" y="2279684"/>
            <a:ext cx="2652265" cy="1768176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HORSEHORSE</a:t>
            </a:r>
            <a:endParaRPr lang="en-US" dirty="0"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73A0EB-8EFC-7D3B-6238-7D61FD3DE086}"/>
              </a:ext>
            </a:extLst>
          </p:cNvPr>
          <p:cNvSpPr/>
          <p:nvPr/>
        </p:nvSpPr>
        <p:spPr>
          <a:xfrm>
            <a:off x="1414541" y="4426756"/>
            <a:ext cx="2652265" cy="1768176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HORSEHORSE</a:t>
            </a:r>
            <a:endParaRPr lang="en-US" dirty="0"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3742FF-028E-A054-6C09-0228FC5E2C96}"/>
              </a:ext>
            </a:extLst>
          </p:cNvPr>
          <p:cNvSpPr/>
          <p:nvPr/>
        </p:nvSpPr>
        <p:spPr>
          <a:xfrm>
            <a:off x="4963524" y="4426755"/>
            <a:ext cx="2652265" cy="1768176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HORSEHORSE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47A2E-EF26-0A37-3E1F-DB152EE039F2}"/>
              </a:ext>
            </a:extLst>
          </p:cNvPr>
          <p:cNvSpPr txBox="1"/>
          <p:nvPr/>
        </p:nvSpPr>
        <p:spPr>
          <a:xfrm>
            <a:off x="1899250" y="2853831"/>
            <a:ext cx="19489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Human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D4D6E-A618-A8E5-BB99-F127EC587E73}"/>
              </a:ext>
            </a:extLst>
          </p:cNvPr>
          <p:cNvSpPr txBox="1"/>
          <p:nvPr/>
        </p:nvSpPr>
        <p:spPr>
          <a:xfrm>
            <a:off x="5666843" y="2857159"/>
            <a:ext cx="19489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Child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3ADE1-AB4E-5D3F-8AC7-AA0851C71A9A}"/>
              </a:ext>
            </a:extLst>
          </p:cNvPr>
          <p:cNvSpPr txBox="1"/>
          <p:nvPr/>
        </p:nvSpPr>
        <p:spPr>
          <a:xfrm>
            <a:off x="2031595" y="4992729"/>
            <a:ext cx="19489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Money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D6E75-7023-76C8-1359-549952859759}"/>
              </a:ext>
            </a:extLst>
          </p:cNvPr>
          <p:cNvSpPr txBox="1"/>
          <p:nvPr/>
        </p:nvSpPr>
        <p:spPr>
          <a:xfrm>
            <a:off x="5578727" y="5024452"/>
            <a:ext cx="19489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Horse 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20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261336" y="446523"/>
            <a:ext cx="717372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Extension Activity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944AC-2FAD-DE2F-D810-7B0DB6CDFC3C}"/>
              </a:ext>
            </a:extLst>
          </p:cNvPr>
          <p:cNvSpPr txBox="1"/>
          <p:nvPr/>
        </p:nvSpPr>
        <p:spPr>
          <a:xfrm>
            <a:off x="257650" y="1359677"/>
            <a:ext cx="83003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risten ITC"/>
                <a:ea typeface="kozuka gothic pro b"/>
                <a:cs typeface="Segoe UI"/>
              </a:rPr>
              <a:t>Design a kanji for one of the below:</a:t>
            </a:r>
          </a:p>
          <a:p>
            <a:endParaRPr lang="en-US" sz="2400" dirty="0">
              <a:latin typeface="Kristen ITC"/>
              <a:ea typeface="kozuka gothic pro b"/>
              <a:cs typeface="Segoe U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A511E1-2809-A6FA-DC39-776688F5957D}"/>
              </a:ext>
            </a:extLst>
          </p:cNvPr>
          <p:cNvSpPr/>
          <p:nvPr/>
        </p:nvSpPr>
        <p:spPr>
          <a:xfrm>
            <a:off x="257650" y="2196890"/>
            <a:ext cx="1926827" cy="1465598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HORSEHORSE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47A2E-EF26-0A37-3E1F-DB152EE039F2}"/>
              </a:ext>
            </a:extLst>
          </p:cNvPr>
          <p:cNvSpPr txBox="1"/>
          <p:nvPr/>
        </p:nvSpPr>
        <p:spPr>
          <a:xfrm>
            <a:off x="473661" y="2672194"/>
            <a:ext cx="15579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Human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D4D6E-A618-A8E5-BB99-F127EC587E73}"/>
              </a:ext>
            </a:extLst>
          </p:cNvPr>
          <p:cNvSpPr txBox="1"/>
          <p:nvPr/>
        </p:nvSpPr>
        <p:spPr>
          <a:xfrm>
            <a:off x="2752353" y="2676344"/>
            <a:ext cx="18289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Child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3ADE1-AB4E-5D3F-8AC7-AA0851C71A9A}"/>
              </a:ext>
            </a:extLst>
          </p:cNvPr>
          <p:cNvSpPr txBox="1"/>
          <p:nvPr/>
        </p:nvSpPr>
        <p:spPr>
          <a:xfrm>
            <a:off x="4828387" y="2662350"/>
            <a:ext cx="19489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Money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D6E75-7023-76C8-1359-549952859759}"/>
              </a:ext>
            </a:extLst>
          </p:cNvPr>
          <p:cNvSpPr txBox="1"/>
          <p:nvPr/>
        </p:nvSpPr>
        <p:spPr>
          <a:xfrm>
            <a:off x="7024419" y="2628219"/>
            <a:ext cx="19489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Horse </a:t>
            </a:r>
          </a:p>
          <a:p>
            <a:endParaRPr lang="en-US" sz="3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9D0DF9-3A76-8E45-B9AF-3F7C8973A8A1}"/>
              </a:ext>
            </a:extLst>
          </p:cNvPr>
          <p:cNvSpPr/>
          <p:nvPr/>
        </p:nvSpPr>
        <p:spPr>
          <a:xfrm>
            <a:off x="2432765" y="2197164"/>
            <a:ext cx="1926827" cy="1465598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113728-3B34-E5A6-4A3B-0A028A9C293F}"/>
              </a:ext>
            </a:extLst>
          </p:cNvPr>
          <p:cNvSpPr/>
          <p:nvPr/>
        </p:nvSpPr>
        <p:spPr>
          <a:xfrm>
            <a:off x="4607880" y="2205707"/>
            <a:ext cx="1926827" cy="1465598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B5A99D-CAE8-E8C6-ED91-40E3D6181514}"/>
              </a:ext>
            </a:extLst>
          </p:cNvPr>
          <p:cNvSpPr/>
          <p:nvPr/>
        </p:nvSpPr>
        <p:spPr>
          <a:xfrm>
            <a:off x="6766236" y="2205707"/>
            <a:ext cx="1926827" cy="1465598"/>
          </a:xfrm>
          <a:prstGeom prst="roundRect">
            <a:avLst/>
          </a:prstGeom>
          <a:noFill/>
          <a:ln w="28575">
            <a:solidFill>
              <a:srgbClr val="FF663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45411D-7088-7B33-F76C-52FB435B2171}"/>
              </a:ext>
            </a:extLst>
          </p:cNvPr>
          <p:cNvGrpSpPr/>
          <p:nvPr/>
        </p:nvGrpSpPr>
        <p:grpSpPr>
          <a:xfrm>
            <a:off x="4626373" y="4434924"/>
            <a:ext cx="2248594" cy="2022887"/>
            <a:chOff x="4626373" y="4434924"/>
            <a:chExt cx="2248594" cy="202288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2F693E9-C4D7-FCA5-A3D7-96C3210CC007}"/>
                </a:ext>
              </a:extLst>
            </p:cNvPr>
            <p:cNvSpPr/>
            <p:nvPr/>
          </p:nvSpPr>
          <p:spPr>
            <a:xfrm>
              <a:off x="4626373" y="4434924"/>
              <a:ext cx="1926827" cy="1465598"/>
            </a:xfrm>
            <a:prstGeom prst="roundRect">
              <a:avLst/>
            </a:prstGeom>
            <a:noFill/>
            <a:ln w="28575">
              <a:solidFill>
                <a:srgbClr val="33993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cs typeface="Calibri"/>
                </a:rPr>
                <a:t>E</a:t>
              </a:r>
              <a:endParaRPr lang="en-US" dirty="0">
                <a:cs typeface="Calibri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65CD06-EE6B-1F77-0F4C-5FE7DFAB19FD}"/>
                </a:ext>
              </a:extLst>
            </p:cNvPr>
            <p:cNvSpPr txBox="1"/>
            <p:nvPr/>
          </p:nvSpPr>
          <p:spPr>
            <a:xfrm>
              <a:off x="5317033" y="4888151"/>
              <a:ext cx="1557934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3200" dirty="0">
                  <a:latin typeface="Kozuka Gothic Pro B" panose="020B0800000000000000" pitchFamily="34" charset="-128"/>
                  <a:ea typeface="Kozuka Gothic Pro B" panose="020B0800000000000000" pitchFamily="34" charset="-128"/>
                  <a:cs typeface="Calibri"/>
                </a:rPr>
                <a:t>人</a:t>
              </a:r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5EC268-A852-8F61-921E-8FDE8987AE69}"/>
              </a:ext>
            </a:extLst>
          </p:cNvPr>
          <p:cNvGrpSpPr/>
          <p:nvPr/>
        </p:nvGrpSpPr>
        <p:grpSpPr>
          <a:xfrm>
            <a:off x="2432765" y="4423161"/>
            <a:ext cx="2240813" cy="2062382"/>
            <a:chOff x="2432765" y="4423161"/>
            <a:chExt cx="2240813" cy="20623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C49ACA8-89CE-1A90-DFBF-B005EA5B85D3}"/>
                </a:ext>
              </a:extLst>
            </p:cNvPr>
            <p:cNvSpPr/>
            <p:nvPr/>
          </p:nvSpPr>
          <p:spPr>
            <a:xfrm>
              <a:off x="2432765" y="4423161"/>
              <a:ext cx="1926827" cy="1465598"/>
            </a:xfrm>
            <a:prstGeom prst="roundRect">
              <a:avLst/>
            </a:prstGeom>
            <a:noFill/>
            <a:ln w="28575">
              <a:solidFill>
                <a:srgbClr val="33993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3C6976-0578-4278-5634-4FDD1FAB0A23}"/>
                </a:ext>
              </a:extLst>
            </p:cNvPr>
            <p:cNvSpPr txBox="1"/>
            <p:nvPr/>
          </p:nvSpPr>
          <p:spPr>
            <a:xfrm>
              <a:off x="3115644" y="4915883"/>
              <a:ext cx="1557934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3200" dirty="0">
                  <a:latin typeface="Kozuka Gothic Pro B" panose="020B0800000000000000" pitchFamily="34" charset="-128"/>
                  <a:ea typeface="Kozuka Gothic Pro B" panose="020B0800000000000000" pitchFamily="34" charset="-128"/>
                  <a:cs typeface="Calibri"/>
                </a:rPr>
                <a:t>馬</a:t>
              </a:r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DA5968-DDC2-9D25-184C-85B073D88249}"/>
              </a:ext>
            </a:extLst>
          </p:cNvPr>
          <p:cNvGrpSpPr/>
          <p:nvPr/>
        </p:nvGrpSpPr>
        <p:grpSpPr>
          <a:xfrm>
            <a:off x="6802617" y="4434924"/>
            <a:ext cx="2207276" cy="2050619"/>
            <a:chOff x="6802617" y="4434924"/>
            <a:chExt cx="2207276" cy="205061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42BBE24-3D47-17D4-9F0D-6E73556E2945}"/>
                </a:ext>
              </a:extLst>
            </p:cNvPr>
            <p:cNvSpPr/>
            <p:nvPr/>
          </p:nvSpPr>
          <p:spPr>
            <a:xfrm>
              <a:off x="6802617" y="4434924"/>
              <a:ext cx="1926827" cy="1465598"/>
            </a:xfrm>
            <a:prstGeom prst="roundRect">
              <a:avLst/>
            </a:prstGeom>
            <a:noFill/>
            <a:ln w="28575">
              <a:solidFill>
                <a:srgbClr val="33993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3ED532-E04E-9E04-CA09-CA8074E4761A}"/>
                </a:ext>
              </a:extLst>
            </p:cNvPr>
            <p:cNvSpPr txBox="1"/>
            <p:nvPr/>
          </p:nvSpPr>
          <p:spPr>
            <a:xfrm>
              <a:off x="7451959" y="4915883"/>
              <a:ext cx="1557934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3200" dirty="0">
                  <a:latin typeface="Kozuka Gothic Pro B" panose="020B0800000000000000" pitchFamily="34" charset="-128"/>
                  <a:ea typeface="Kozuka Gothic Pro B" panose="020B0800000000000000" pitchFamily="34" charset="-128"/>
                  <a:cs typeface="Calibri"/>
                </a:rPr>
                <a:t>金</a:t>
              </a:r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A73A29-7811-BA57-6D15-24DA6D2F0F35}"/>
              </a:ext>
            </a:extLst>
          </p:cNvPr>
          <p:cNvGrpSpPr/>
          <p:nvPr/>
        </p:nvGrpSpPr>
        <p:grpSpPr>
          <a:xfrm>
            <a:off x="310160" y="4434924"/>
            <a:ext cx="2193608" cy="2050619"/>
            <a:chOff x="310160" y="4434924"/>
            <a:chExt cx="2193608" cy="205061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3362A92-B0FB-AC1E-564E-D850F72A4037}"/>
                </a:ext>
              </a:extLst>
            </p:cNvPr>
            <p:cNvSpPr/>
            <p:nvPr/>
          </p:nvSpPr>
          <p:spPr>
            <a:xfrm>
              <a:off x="310160" y="4434924"/>
              <a:ext cx="1926827" cy="1465598"/>
            </a:xfrm>
            <a:prstGeom prst="roundRect">
              <a:avLst/>
            </a:prstGeom>
            <a:noFill/>
            <a:ln w="28575">
              <a:solidFill>
                <a:srgbClr val="33993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880C42-A3E5-AB3B-96F8-D7C8E61EEC08}"/>
                </a:ext>
              </a:extLst>
            </p:cNvPr>
            <p:cNvSpPr txBox="1"/>
            <p:nvPr/>
          </p:nvSpPr>
          <p:spPr>
            <a:xfrm>
              <a:off x="945834" y="4915883"/>
              <a:ext cx="1557934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3200" dirty="0">
                  <a:latin typeface="Kozuka Gothic Pro B" panose="020B0800000000000000" pitchFamily="34" charset="-128"/>
                  <a:ea typeface="Kozuka Gothic Pro B" panose="020B0800000000000000" pitchFamily="34" charset="-128"/>
                  <a:cs typeface="Calibri"/>
                </a:rPr>
                <a:t>子</a:t>
              </a:r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  <a:p>
              <a:endParaRPr lang="en-US" sz="32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B766ED-3FA3-D850-9B8C-0458C0A74FFE}"/>
              </a:ext>
            </a:extLst>
          </p:cNvPr>
          <p:cNvCxnSpPr>
            <a:cxnSpLocks/>
          </p:cNvCxnSpPr>
          <p:nvPr/>
        </p:nvCxnSpPr>
        <p:spPr>
          <a:xfrm>
            <a:off x="1252628" y="3660878"/>
            <a:ext cx="4318665" cy="67120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C3D487-A4B4-E380-50EA-DBE6CE53FA24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406965" y="3662762"/>
            <a:ext cx="1989214" cy="68217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46348E-CA7E-EC4D-7493-58C43EF9F03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396179" y="3671305"/>
            <a:ext cx="4333471" cy="66078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49AF5E-05B4-6443-B1BD-770F648B067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571294" y="3671305"/>
            <a:ext cx="2165741" cy="67363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/>
              </a:rPr>
              <a:t>This resource was created by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@TheJapanSociety</a:t>
            </a: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@TheJapanSociety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dirty="0" smtClean="0">
                <a:latin typeface="Kozuka Gothic Pro R" pitchFamily="34" charset="-128"/>
                <a:ea typeface="Kozuka Gothic Pro R" pitchFamily="34" charset="-128"/>
              </a:rPr>
              <a:t>27</a:t>
            </a:fld>
            <a:endParaRPr lang="en-GB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F02C875-430C-442F-BEEC-F939F19431CC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C34453-BF82-F707-1D7B-5008B481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62" y="5445143"/>
            <a:ext cx="36089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52E5-7E33-970D-17D8-BB24B740E045}"/>
              </a:ext>
            </a:extLst>
          </p:cNvPr>
          <p:cNvSpPr txBox="1"/>
          <p:nvPr/>
        </p:nvSpPr>
        <p:spPr>
          <a:xfrm>
            <a:off x="344512" y="325558"/>
            <a:ext cx="637804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>
              <a:solidFill>
                <a:srgbClr val="FF0000"/>
              </a:solidFill>
              <a:latin typeface="Kristen ITC"/>
              <a:ea typeface="Kozuka Gothic Pro B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3" name="Picture 12" descr="A close up of a line&#10;&#10;Description automatically generated">
            <a:extLst>
              <a:ext uri="{FF2B5EF4-FFF2-40B4-BE49-F238E27FC236}">
                <a16:creationId xmlns:a16="http://schemas.microsoft.com/office/drawing/2014/main" id="{0AB68933-54ED-C56E-6582-E0F8A6D6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26933" y="1712066"/>
            <a:ext cx="387397" cy="2704291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69E58DE-75EC-1AE2-78D3-B6C43D3148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06" t="114" r="-388" b="-505"/>
          <a:stretch/>
        </p:blipFill>
        <p:spPr>
          <a:xfrm>
            <a:off x="2604951" y="1535636"/>
            <a:ext cx="4338473" cy="3596772"/>
          </a:xfrm>
          <a:prstGeom prst="rect">
            <a:avLst/>
          </a:prstGeom>
        </p:spPr>
      </p:pic>
      <p:pic>
        <p:nvPicPr>
          <p:cNvPr id="7" name="Picture 6" descr="A black and orange line&#10;&#10;Description automatically generated">
            <a:extLst>
              <a:ext uri="{FF2B5EF4-FFF2-40B4-BE49-F238E27FC236}">
                <a16:creationId xmlns:a16="http://schemas.microsoft.com/office/drawing/2014/main" id="{2484A53A-1583-0FCB-7921-111CAE542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830" y="5268933"/>
            <a:ext cx="3820162" cy="24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4F314-0F13-5F6D-96EF-5A393E2DB418}"/>
              </a:ext>
            </a:extLst>
          </p:cNvPr>
          <p:cNvSpPr txBox="1"/>
          <p:nvPr/>
        </p:nvSpPr>
        <p:spPr>
          <a:xfrm>
            <a:off x="332723" y="326400"/>
            <a:ext cx="6206127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How to read Japanese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4FF6F-A615-5343-B8E3-0A33D1511472}"/>
              </a:ext>
            </a:extLst>
          </p:cNvPr>
          <p:cNvSpPr txBox="1"/>
          <p:nvPr/>
        </p:nvSpPr>
        <p:spPr>
          <a:xfrm>
            <a:off x="294834" y="5721314"/>
            <a:ext cx="85776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Kozuka Gothic Pro R"/>
                <a:cs typeface="Calibri"/>
              </a:rPr>
              <a:t>Traditionally Japanese is read from top to bottom, and from right to left. </a:t>
            </a:r>
            <a:endParaRPr lang="en-US" dirty="0">
              <a:cs typeface="Calibri"/>
            </a:endParaRPr>
          </a:p>
          <a:p>
            <a:endParaRPr lang="en-US" dirty="0">
              <a:latin typeface="Kozuka Gothic Pro 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DC84B-568B-A396-956B-11A6333B57C9}"/>
              </a:ext>
            </a:extLst>
          </p:cNvPr>
          <p:cNvSpPr txBox="1"/>
          <p:nvPr/>
        </p:nvSpPr>
        <p:spPr>
          <a:xfrm>
            <a:off x="3735421" y="54742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Calibri"/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69E58DE-75EC-1AE2-78D3-B6C43D314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06" t="114" r="-388" b="-505"/>
          <a:stretch/>
        </p:blipFill>
        <p:spPr>
          <a:xfrm>
            <a:off x="2092358" y="1014429"/>
            <a:ext cx="4703601" cy="375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04FF6F-A615-5343-B8E3-0A33D1511472}"/>
              </a:ext>
            </a:extLst>
          </p:cNvPr>
          <p:cNvSpPr txBox="1"/>
          <p:nvPr/>
        </p:nvSpPr>
        <p:spPr>
          <a:xfrm>
            <a:off x="295621" y="5249440"/>
            <a:ext cx="8660809" cy="95410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Kristen ITC" panose="03050502040202030202" pitchFamily="66" charset="0"/>
                <a:cs typeface="Calibri"/>
              </a:rPr>
              <a:t>Think Pair Share</a:t>
            </a:r>
          </a:p>
          <a:p>
            <a:r>
              <a:rPr lang="en-US" dirty="0">
                <a:latin typeface="Kozuka Gothic Pro R"/>
                <a:cs typeface="Calibri"/>
              </a:rPr>
              <a:t>What else do you notice about the writing and the characters? </a:t>
            </a:r>
          </a:p>
          <a:p>
            <a:r>
              <a:rPr lang="en-US" dirty="0">
                <a:latin typeface="Kozuka Gothic Pro R"/>
                <a:cs typeface="Calibri"/>
              </a:rPr>
              <a:t>Discuss with your partner.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4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3" name="Picture 12" descr="A close up of a line&#10;&#10;Description automatically generated">
            <a:extLst>
              <a:ext uri="{FF2B5EF4-FFF2-40B4-BE49-F238E27FC236}">
                <a16:creationId xmlns:a16="http://schemas.microsoft.com/office/drawing/2014/main" id="{0AB68933-54ED-C56E-6582-E0F8A6D6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2288" y="2916087"/>
            <a:ext cx="387397" cy="27042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4D6251-ECB3-A6C1-54A2-711020480692}"/>
              </a:ext>
            </a:extLst>
          </p:cNvPr>
          <p:cNvSpPr txBox="1"/>
          <p:nvPr/>
        </p:nvSpPr>
        <p:spPr>
          <a:xfrm>
            <a:off x="6854387" y="2768050"/>
            <a:ext cx="117461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>
                <a:solidFill>
                  <a:srgbClr val="0D0D0D"/>
                </a:solidFill>
              </a:rPr>
              <a:t>二ホン</a:t>
            </a:r>
            <a:endParaRPr lang="en-GB"/>
          </a:p>
        </p:txBody>
      </p:sp>
      <p:pic>
        <p:nvPicPr>
          <p:cNvPr id="20" name="Picture 19" descr="A close up of a line&#10;&#10;Description automatically generated">
            <a:extLst>
              <a:ext uri="{FF2B5EF4-FFF2-40B4-BE49-F238E27FC236}">
                <a16:creationId xmlns:a16="http://schemas.microsoft.com/office/drawing/2014/main" id="{84A28A4F-A9DB-9B6B-0C73-42D6699A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32325" y="2913265"/>
            <a:ext cx="387397" cy="27042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BE0337-FA24-BD88-15D3-DD525A35BE88}"/>
              </a:ext>
            </a:extLst>
          </p:cNvPr>
          <p:cNvSpPr txBox="1"/>
          <p:nvPr/>
        </p:nvSpPr>
        <p:spPr>
          <a:xfrm>
            <a:off x="1104588" y="2913427"/>
            <a:ext cx="15637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 dirty="0">
                <a:solidFill>
                  <a:srgbClr val="0D0D0D"/>
                </a:solidFill>
                <a:ea typeface="ＭＳ Ｐゴシック"/>
              </a:rPr>
              <a:t>日本</a:t>
            </a:r>
            <a:endParaRPr lang="ja-JP" altLang="en-US" sz="7200" b="1" dirty="0">
              <a:solidFill>
                <a:srgbClr val="0D0D0D"/>
              </a:solidFill>
              <a:ea typeface="ＭＳ Ｐゴシック"/>
              <a:cs typeface="Calibri"/>
            </a:endParaRPr>
          </a:p>
        </p:txBody>
      </p:sp>
      <p:pic>
        <p:nvPicPr>
          <p:cNvPr id="23" name="Picture 22" descr="A close up of a line&#10;&#10;Description automatically generated">
            <a:extLst>
              <a:ext uri="{FF2B5EF4-FFF2-40B4-BE49-F238E27FC236}">
                <a16:creationId xmlns:a16="http://schemas.microsoft.com/office/drawing/2014/main" id="{8A217174-4754-04C5-FE85-4BF8C339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95227" y="2890836"/>
            <a:ext cx="387397" cy="27042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C9E0F9-A721-0D19-ACC8-0E3618F47107}"/>
              </a:ext>
            </a:extLst>
          </p:cNvPr>
          <p:cNvSpPr txBox="1"/>
          <p:nvPr/>
        </p:nvSpPr>
        <p:spPr>
          <a:xfrm>
            <a:off x="1210301" y="1947794"/>
            <a:ext cx="19698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Kanji</a:t>
            </a:r>
            <a:endParaRPr lang="en-GB" sz="28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DC84B-568B-A396-956B-11A6333B57C9}"/>
              </a:ext>
            </a:extLst>
          </p:cNvPr>
          <p:cNvSpPr txBox="1"/>
          <p:nvPr/>
        </p:nvSpPr>
        <p:spPr>
          <a:xfrm>
            <a:off x="6562099" y="197301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Katakana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4ACBB7-9F0C-532E-B493-03DBA79E3439}"/>
              </a:ext>
            </a:extLst>
          </p:cNvPr>
          <p:cNvSpPr txBox="1"/>
          <p:nvPr/>
        </p:nvSpPr>
        <p:spPr>
          <a:xfrm>
            <a:off x="4007501" y="2765699"/>
            <a:ext cx="104086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>
                <a:solidFill>
                  <a:srgbClr val="0D0D0D"/>
                </a:solidFill>
                <a:cs typeface="Calibri"/>
              </a:rPr>
              <a:t>にほん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36DCE-96B8-7B93-DE55-ECAA07FB55D1}"/>
              </a:ext>
            </a:extLst>
          </p:cNvPr>
          <p:cNvSpPr txBox="1"/>
          <p:nvPr/>
        </p:nvSpPr>
        <p:spPr>
          <a:xfrm>
            <a:off x="295621" y="712559"/>
            <a:ext cx="83546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Kozuka Gothic Pro R"/>
                <a:cs typeface="Calibri"/>
              </a:rPr>
              <a:t>In Japanese, there are three sets of symbols which are used to write.</a:t>
            </a:r>
          </a:p>
          <a:p>
            <a:endParaRPr lang="en-US" dirty="0">
              <a:latin typeface="Kozuka Gothic Pro R"/>
              <a:cs typeface="Calibri"/>
            </a:endParaRPr>
          </a:p>
          <a:p>
            <a:r>
              <a:rPr lang="en-US" dirty="0">
                <a:latin typeface="Kozuka Gothic Pro R"/>
                <a:cs typeface="Calibri"/>
              </a:rPr>
              <a:t>These all say </a:t>
            </a:r>
            <a:r>
              <a:rPr lang="en-US" dirty="0" err="1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nihon</a:t>
            </a:r>
            <a:r>
              <a:rPr lang="en-US" dirty="0">
                <a:latin typeface="Kozuka Gothic Pro R"/>
                <a:cs typeface="Calibri"/>
              </a:rPr>
              <a:t>, which means Japan.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8FFD3-01B5-70DE-34F4-E5068276CF6E}"/>
              </a:ext>
            </a:extLst>
          </p:cNvPr>
          <p:cNvSpPr txBox="1"/>
          <p:nvPr/>
        </p:nvSpPr>
        <p:spPr>
          <a:xfrm>
            <a:off x="3810000" y="198191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Hiragana</a:t>
            </a:r>
          </a:p>
        </p:txBody>
      </p:sp>
    </p:spTree>
    <p:extLst>
      <p:ext uri="{BB962C8B-B14F-4D97-AF65-F5344CB8AC3E}">
        <p14:creationId xmlns:p14="http://schemas.microsoft.com/office/powerpoint/2010/main" val="32402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6" grpId="0"/>
      <p:bldP spid="2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4ACBB7-9F0C-532E-B493-03DBA79E3439}"/>
              </a:ext>
            </a:extLst>
          </p:cNvPr>
          <p:cNvSpPr txBox="1"/>
          <p:nvPr/>
        </p:nvSpPr>
        <p:spPr>
          <a:xfrm>
            <a:off x="3026639" y="2413119"/>
            <a:ext cx="1253862" cy="3416320"/>
          </a:xfrm>
          <a:prstGeom prst="rect">
            <a:avLst/>
          </a:prstGeom>
          <a:noFill/>
          <a:ln w="571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 dirty="0">
                <a:solidFill>
                  <a:srgbClr val="0D0D0D"/>
                </a:solidFill>
                <a:cs typeface="Calibri"/>
              </a:rPr>
              <a:t>にほん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36DCE-96B8-7B93-DE55-ECAA07FB55D1}"/>
              </a:ext>
            </a:extLst>
          </p:cNvPr>
          <p:cNvSpPr txBox="1"/>
          <p:nvPr/>
        </p:nvSpPr>
        <p:spPr>
          <a:xfrm>
            <a:off x="327245" y="567120"/>
            <a:ext cx="83546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Kozuka Gothic Pro R"/>
                <a:cs typeface="Calibri"/>
              </a:rPr>
              <a:t>Let’s look at hiragana and katakana first.</a:t>
            </a:r>
          </a:p>
          <a:p>
            <a:endParaRPr lang="en-US" dirty="0">
              <a:latin typeface="Kozuka Gothic Pro R"/>
              <a:cs typeface="Calibri"/>
            </a:endParaRPr>
          </a:p>
          <a:p>
            <a:r>
              <a:rPr lang="en-US" dirty="0">
                <a:latin typeface="Kozuka Gothic Pro R"/>
                <a:cs typeface="Calibri"/>
              </a:rPr>
              <a:t>They are alphabets. Each one has 46 basic characters which represent a sound.</a:t>
            </a:r>
          </a:p>
          <a:p>
            <a:endParaRPr lang="en-US" dirty="0">
              <a:latin typeface="Kozuka Gothic Pro R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8FFD3-01B5-70DE-34F4-E5068276CF6E}"/>
              </a:ext>
            </a:extLst>
          </p:cNvPr>
          <p:cNvSpPr txBox="1"/>
          <p:nvPr/>
        </p:nvSpPr>
        <p:spPr>
          <a:xfrm>
            <a:off x="374814" y="2229549"/>
            <a:ext cx="2450551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ea typeface="Calibri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Hiragana is often used to write Japanese words.</a:t>
            </a:r>
          </a:p>
          <a:p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For example, </a:t>
            </a:r>
            <a:r>
              <a:rPr lang="en-GB" dirty="0" err="1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konnichiwa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(hello):</a:t>
            </a:r>
          </a:p>
          <a:p>
            <a:r>
              <a:rPr lang="ja-JP" altLang="en-US" sz="1800" b="1" dirty="0">
                <a:solidFill>
                  <a:srgbClr val="0D0D0D"/>
                </a:solidFill>
                <a:cs typeface="Calibri"/>
              </a:rPr>
              <a:t>こんにちは</a:t>
            </a:r>
            <a:endParaRPr lang="en-GB" sz="800" dirty="0"/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</a:t>
            </a:r>
            <a:endParaRPr lang="en-GB" sz="1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3534B-C7E2-632B-40C5-38E85D46EB5B}"/>
              </a:ext>
            </a:extLst>
          </p:cNvPr>
          <p:cNvSpPr txBox="1"/>
          <p:nvPr/>
        </p:nvSpPr>
        <p:spPr>
          <a:xfrm>
            <a:off x="7526137" y="2481875"/>
            <a:ext cx="117461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 dirty="0">
                <a:solidFill>
                  <a:srgbClr val="0D0D0D"/>
                </a:solidFill>
              </a:rPr>
              <a:t>二ホン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FCB82-08ED-98A3-8720-D6CFD6CB7E27}"/>
              </a:ext>
            </a:extLst>
          </p:cNvPr>
          <p:cNvSpPr txBox="1"/>
          <p:nvPr/>
        </p:nvSpPr>
        <p:spPr>
          <a:xfrm>
            <a:off x="4702141" y="2241981"/>
            <a:ext cx="259545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ea typeface="Calibri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Katakana is often used to write foreign words and non-Japanese</a:t>
            </a:r>
            <a:r>
              <a:rPr lang="ja-JP" altLang="en-US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names.</a:t>
            </a:r>
          </a:p>
          <a:p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For example,</a:t>
            </a: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Tomato: </a:t>
            </a:r>
            <a:r>
              <a:rPr lang="ja-JP" altLang="en-US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トマト</a:t>
            </a:r>
            <a:endParaRPr lang="en-GB" altLang="ja-JP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Emma: </a:t>
            </a:r>
            <a:r>
              <a:rPr lang="ja-JP" altLang="en-US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エマ</a:t>
            </a:r>
            <a:endParaRPr lang="en-GB" sz="14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2BA3A4-4C6A-8CF3-526D-AE3A3A418316}"/>
              </a:ext>
            </a:extLst>
          </p:cNvPr>
          <p:cNvSpPr/>
          <p:nvPr/>
        </p:nvSpPr>
        <p:spPr>
          <a:xfrm>
            <a:off x="366263" y="1664678"/>
            <a:ext cx="4041548" cy="434080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EF2373-A51E-EA76-DBFC-ABDC6908E53E}"/>
              </a:ext>
            </a:extLst>
          </p:cNvPr>
          <p:cNvSpPr/>
          <p:nvPr/>
        </p:nvSpPr>
        <p:spPr>
          <a:xfrm>
            <a:off x="4673038" y="1664678"/>
            <a:ext cx="4256253" cy="434080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E26E0-D4CA-89F1-F13D-352ED3FEC323}"/>
              </a:ext>
            </a:extLst>
          </p:cNvPr>
          <p:cNvSpPr txBox="1"/>
          <p:nvPr/>
        </p:nvSpPr>
        <p:spPr>
          <a:xfrm>
            <a:off x="384715" y="1796549"/>
            <a:ext cx="463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Hiragana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D2EF1-5A45-0EA7-18C1-57397BCF6FBB}"/>
              </a:ext>
            </a:extLst>
          </p:cNvPr>
          <p:cNvSpPr txBox="1"/>
          <p:nvPr/>
        </p:nvSpPr>
        <p:spPr>
          <a:xfrm>
            <a:off x="4691214" y="1767884"/>
            <a:ext cx="463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Katakana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B08B7-D9E7-9AFD-5333-C699D6E31628}"/>
              </a:ext>
            </a:extLst>
          </p:cNvPr>
          <p:cNvSpPr txBox="1"/>
          <p:nvPr/>
        </p:nvSpPr>
        <p:spPr>
          <a:xfrm>
            <a:off x="3985787" y="2938588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ni</a:t>
            </a:r>
            <a:endParaRPr lang="en-GB" sz="1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EE848-AD44-00DE-7E75-71449BBA2923}"/>
              </a:ext>
            </a:extLst>
          </p:cNvPr>
          <p:cNvSpPr txBox="1"/>
          <p:nvPr/>
        </p:nvSpPr>
        <p:spPr>
          <a:xfrm>
            <a:off x="8528764" y="2966100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ni</a:t>
            </a:r>
            <a:endParaRPr lang="en-GB" sz="1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E301EF-5417-7298-2E96-E5B16C029044}"/>
              </a:ext>
            </a:extLst>
          </p:cNvPr>
          <p:cNvSpPr txBox="1"/>
          <p:nvPr/>
        </p:nvSpPr>
        <p:spPr>
          <a:xfrm>
            <a:off x="3988658" y="3991388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</a:t>
            </a:r>
            <a:endParaRPr lang="en-GB" sz="1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723BE-9610-DB65-1A1E-890BACE8AF91}"/>
              </a:ext>
            </a:extLst>
          </p:cNvPr>
          <p:cNvSpPr txBox="1"/>
          <p:nvPr/>
        </p:nvSpPr>
        <p:spPr>
          <a:xfrm>
            <a:off x="8528764" y="4078870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</a:t>
            </a:r>
            <a:endParaRPr lang="en-GB" sz="1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5ACC2-197B-B4A3-6105-4B08C1DE258F}"/>
              </a:ext>
            </a:extLst>
          </p:cNvPr>
          <p:cNvSpPr txBox="1"/>
          <p:nvPr/>
        </p:nvSpPr>
        <p:spPr>
          <a:xfrm>
            <a:off x="3985787" y="5131670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B853E-DBC2-A369-4FE4-667889ECE66A}"/>
              </a:ext>
            </a:extLst>
          </p:cNvPr>
          <p:cNvSpPr txBox="1"/>
          <p:nvPr/>
        </p:nvSpPr>
        <p:spPr>
          <a:xfrm>
            <a:off x="8528764" y="5156523"/>
            <a:ext cx="46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4550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00398-F8AE-0000-AC67-0F95749A7B7A}"/>
              </a:ext>
            </a:extLst>
          </p:cNvPr>
          <p:cNvSpPr txBox="1"/>
          <p:nvPr/>
        </p:nvSpPr>
        <p:spPr>
          <a:xfrm>
            <a:off x="2030988" y="22768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F87B3-4D18-8646-A4E0-21E92D3C8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r="1411" b="52349"/>
          <a:stretch/>
        </p:blipFill>
        <p:spPr>
          <a:xfrm>
            <a:off x="2150198" y="449706"/>
            <a:ext cx="4775258" cy="2713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1735B0-33E8-A04F-BDB6-507472146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58327" r="-182" b="2110"/>
          <a:stretch/>
        </p:blipFill>
        <p:spPr>
          <a:xfrm>
            <a:off x="2184371" y="3524440"/>
            <a:ext cx="4775258" cy="2713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09041A-ED0E-2746-8ABD-2298DEF3C7FF}"/>
              </a:ext>
            </a:extLst>
          </p:cNvPr>
          <p:cNvSpPr/>
          <p:nvPr/>
        </p:nvSpPr>
        <p:spPr>
          <a:xfrm>
            <a:off x="1021873" y="464696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Hiragana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B13FF-8E2A-334C-AD41-2692EE32816B}"/>
              </a:ext>
            </a:extLst>
          </p:cNvPr>
          <p:cNvSpPr/>
          <p:nvPr/>
        </p:nvSpPr>
        <p:spPr>
          <a:xfrm>
            <a:off x="1021873" y="3567491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Katakana</a:t>
            </a:r>
          </a:p>
        </p:txBody>
      </p:sp>
    </p:spTree>
    <p:extLst>
      <p:ext uri="{BB962C8B-B14F-4D97-AF65-F5344CB8AC3E}">
        <p14:creationId xmlns:p14="http://schemas.microsoft.com/office/powerpoint/2010/main" val="364549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C9E0F9-A721-0D19-ACC8-0E3618F47107}"/>
              </a:ext>
            </a:extLst>
          </p:cNvPr>
          <p:cNvSpPr txBox="1"/>
          <p:nvPr/>
        </p:nvSpPr>
        <p:spPr>
          <a:xfrm>
            <a:off x="598124" y="680710"/>
            <a:ext cx="601210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Kanji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350" dirty="0">
                <a:ea typeface="Calibri"/>
                <a:cs typeface="Calibri"/>
              </a:rPr>
              <a:t>As well as katakana and hiragana, there are kanji.</a:t>
            </a:r>
          </a:p>
          <a:p>
            <a:endParaRPr lang="en-GB" altLang="ja-JP" sz="2350" dirty="0">
              <a:ea typeface="Calibri"/>
              <a:cs typeface="Calibri"/>
            </a:endParaRPr>
          </a:p>
          <a:p>
            <a:r>
              <a:rPr lang="en-GB" altLang="ja-JP" sz="2350" dirty="0">
                <a:ea typeface="Calibri"/>
                <a:cs typeface="Calibri"/>
              </a:rPr>
              <a:t>A kanji symbol is called a character. Each one has a meaning. </a:t>
            </a:r>
            <a:r>
              <a:rPr lang="en-GB" sz="2350" dirty="0">
                <a:ea typeface="Calibri"/>
                <a:cs typeface="Calibri"/>
              </a:rPr>
              <a:t>They can be used in different combinations to make words. </a:t>
            </a:r>
            <a:endParaRPr lang="en-GB" altLang="ja-JP" sz="2350" dirty="0">
              <a:ea typeface="Calibri"/>
              <a:cs typeface="Calibri"/>
            </a:endParaRPr>
          </a:p>
          <a:p>
            <a:endParaRPr lang="en-GB" altLang="ja-JP" sz="2350" dirty="0">
              <a:ea typeface="Calibri"/>
              <a:cs typeface="Calibri"/>
            </a:endParaRPr>
          </a:p>
          <a:p>
            <a:r>
              <a:rPr lang="en-GB" altLang="ja-JP" sz="2350" dirty="0">
                <a:ea typeface="Calibri"/>
                <a:cs typeface="Calibri"/>
              </a:rPr>
              <a:t>Kanji is originally from</a:t>
            </a:r>
            <a:r>
              <a:rPr lang="ja-JP" altLang="en-US" sz="2350" dirty="0">
                <a:ea typeface="Calibri"/>
                <a:cs typeface="Calibri"/>
              </a:rPr>
              <a:t> </a:t>
            </a:r>
            <a:r>
              <a:rPr lang="en-GB" sz="2350" dirty="0">
                <a:ea typeface="Calibri"/>
                <a:cs typeface="Calibri"/>
              </a:rPr>
              <a:t>China. They were introduced to Japan over 1000 years ago!</a:t>
            </a:r>
          </a:p>
          <a:p>
            <a:endParaRPr lang="en-GB" sz="2350" dirty="0">
              <a:ea typeface="Calibri"/>
              <a:cs typeface="Calibri"/>
            </a:endParaRPr>
          </a:p>
          <a:p>
            <a:r>
              <a:rPr lang="en-GB" sz="2350" b="1" dirty="0">
                <a:ea typeface="Calibri"/>
                <a:cs typeface="Calibri"/>
              </a:rPr>
              <a:t>Children in primary school will have to learn over 1000 kanji characters!</a:t>
            </a:r>
          </a:p>
          <a:p>
            <a:endParaRPr lang="en-GB" sz="2400" dirty="0"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FD53B-DD47-9CEE-066C-00F214F1D45D}"/>
              </a:ext>
            </a:extLst>
          </p:cNvPr>
          <p:cNvSpPr/>
          <p:nvPr/>
        </p:nvSpPr>
        <p:spPr>
          <a:xfrm>
            <a:off x="468652" y="562708"/>
            <a:ext cx="8134249" cy="533009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7CEF00-14D9-BC2C-9174-3E7A42434337}"/>
              </a:ext>
            </a:extLst>
          </p:cNvPr>
          <p:cNvGrpSpPr/>
          <p:nvPr/>
        </p:nvGrpSpPr>
        <p:grpSpPr>
          <a:xfrm>
            <a:off x="6824702" y="2009253"/>
            <a:ext cx="1563722" cy="2308324"/>
            <a:chOff x="6827190" y="2543017"/>
            <a:chExt cx="1563722" cy="23083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BE0337-FA24-BD88-15D3-DD525A35BE88}"/>
                </a:ext>
              </a:extLst>
            </p:cNvPr>
            <p:cNvSpPr txBox="1"/>
            <p:nvPr/>
          </p:nvSpPr>
          <p:spPr>
            <a:xfrm>
              <a:off x="6827190" y="2543017"/>
              <a:ext cx="1563722" cy="23083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7200" b="1" dirty="0">
                  <a:solidFill>
                    <a:srgbClr val="0D0D0D"/>
                  </a:solidFill>
                  <a:ea typeface="ＭＳ Ｐゴシック"/>
                </a:rPr>
                <a:t>日本</a:t>
              </a:r>
              <a:endParaRPr lang="ja-JP" altLang="en-US" sz="7200" b="1" dirty="0">
                <a:solidFill>
                  <a:srgbClr val="0D0D0D"/>
                </a:solidFill>
                <a:ea typeface="ＭＳ Ｐゴシック"/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E2007C-9008-1704-CEEF-539ADC4F8D2A}"/>
                </a:ext>
              </a:extLst>
            </p:cNvPr>
            <p:cNvSpPr txBox="1"/>
            <p:nvPr/>
          </p:nvSpPr>
          <p:spPr>
            <a:xfrm>
              <a:off x="7810301" y="3071715"/>
              <a:ext cx="461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ni</a:t>
              </a:r>
              <a:endParaRPr lang="en-GB" sz="140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810FD3-97E1-1BC6-41E1-D706C0D73C99}"/>
                </a:ext>
              </a:extLst>
            </p:cNvPr>
            <p:cNvSpPr txBox="1"/>
            <p:nvPr/>
          </p:nvSpPr>
          <p:spPr>
            <a:xfrm>
              <a:off x="7824722" y="4030630"/>
              <a:ext cx="5661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hon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EC2ADDE5-2E0A-EA80-8749-E2139716A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6" y="6389189"/>
            <a:ext cx="431952" cy="45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897B0-1725-7080-A0B4-38300DA1CC3F}"/>
              </a:ext>
            </a:extLst>
          </p:cNvPr>
          <p:cNvSpPr txBox="1"/>
          <p:nvPr/>
        </p:nvSpPr>
        <p:spPr>
          <a:xfrm>
            <a:off x="3200400" y="647053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cs typeface="Calibri"/>
              </a:rPr>
              <a:t>© The Japan Society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D3CA-755E-756D-D3D2-9FCFB0D5B1FD}"/>
              </a:ext>
            </a:extLst>
          </p:cNvPr>
          <p:cNvSpPr txBox="1"/>
          <p:nvPr/>
        </p:nvSpPr>
        <p:spPr>
          <a:xfrm>
            <a:off x="294834" y="326400"/>
            <a:ext cx="8353198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Kanji </a:t>
            </a:r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Examples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65394F-BCF0-BE2C-51B2-3A3045000DEA}"/>
              </a:ext>
            </a:extLst>
          </p:cNvPr>
          <p:cNvSpPr>
            <a:spLocks noGrp="1"/>
          </p:cNvSpPr>
          <p:nvPr/>
        </p:nvSpPr>
        <p:spPr>
          <a:xfrm>
            <a:off x="6104128" y="2879380"/>
            <a:ext cx="1496465" cy="152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ja-JP" altLang="en-US" sz="9600" b="1" dirty="0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火</a:t>
            </a:r>
            <a:endParaRPr lang="en-GB" sz="96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0B99D-92F7-620F-A1A2-D586F17CA3F1}"/>
              </a:ext>
            </a:extLst>
          </p:cNvPr>
          <p:cNvSpPr txBox="1"/>
          <p:nvPr/>
        </p:nvSpPr>
        <p:spPr>
          <a:xfrm>
            <a:off x="194530" y="3071637"/>
            <a:ext cx="581576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 dirty="0">
                <a:latin typeface="Kozuka Gothic Pro R" panose="020B0400000000000000" pitchFamily="34" charset="-128"/>
                <a:ea typeface="Kozuka Gothic Pro R"/>
                <a:cs typeface="Calibri"/>
              </a:rPr>
              <a:t>And this character </a:t>
            </a:r>
            <a:r>
              <a:rPr lang="ja-JP" altLang="en-US" sz="2400" b="1" dirty="0">
                <a:latin typeface="Adobe Kaiti Std R" pitchFamily="18" charset="-128"/>
                <a:ea typeface="Adobe Kaiti Std R"/>
              </a:rPr>
              <a:t>火</a:t>
            </a:r>
            <a:r>
              <a:rPr lang="en-GB" altLang="ja-JP" sz="1800" b="1" dirty="0">
                <a:latin typeface="Adobe Kaiti Std R" pitchFamily="18" charset="-128"/>
                <a:ea typeface="Adobe Kaiti Std R"/>
              </a:rPr>
              <a:t> </a:t>
            </a:r>
            <a:r>
              <a:rPr lang="en-US" altLang="ja-JP" sz="2400" dirty="0">
                <a:latin typeface="Kozuka Gothic Pro R" panose="020B0400000000000000" pitchFamily="34" charset="-128"/>
                <a:ea typeface="Kozuka Gothic Pro R"/>
                <a:cs typeface="Calibri"/>
              </a:rPr>
              <a:t>means </a:t>
            </a:r>
            <a:r>
              <a:rPr lang="en-US" altLang="ja-JP" sz="2400" dirty="0">
                <a:latin typeface="Kozuka Gothic Pro B" panose="020B0800000000000000" pitchFamily="34" charset="-128"/>
                <a:ea typeface="Kozuka Gothic Pro B"/>
                <a:cs typeface="Calibri"/>
              </a:rPr>
              <a:t>fire.</a:t>
            </a:r>
            <a:r>
              <a:rPr lang="en-GB" altLang="ja-JP" sz="3200" b="1" dirty="0">
                <a:latin typeface="Kozuka Gothic Pro B" panose="020B0800000000000000" pitchFamily="34" charset="-128"/>
                <a:ea typeface="Adobe Kaiti Std R"/>
                <a:cs typeface="Calibri"/>
              </a:rPr>
              <a:t> </a:t>
            </a:r>
            <a:endParaRPr lang="en-US" altLang="ja-JP" sz="24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US" altLang="ja-JP" sz="24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 </a:t>
            </a:r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316744-1D87-EEF3-06C1-96E8B42595DA}"/>
              </a:ext>
            </a:extLst>
          </p:cNvPr>
          <p:cNvSpPr>
            <a:spLocks noGrp="1"/>
          </p:cNvSpPr>
          <p:nvPr/>
        </p:nvSpPr>
        <p:spPr>
          <a:xfrm>
            <a:off x="6123535" y="1224264"/>
            <a:ext cx="1496465" cy="173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ja-JP" altLang="en-US" sz="9600" b="1" dirty="0">
                <a:solidFill>
                  <a:schemeClr val="tx1"/>
                </a:solidFill>
                <a:latin typeface="Adobe Kaiti Std R" pitchFamily="18" charset="-128"/>
                <a:ea typeface="Adobe Kaiti Std R"/>
              </a:rPr>
              <a:t>花</a:t>
            </a:r>
            <a:endParaRPr lang="en-GB" sz="9600" b="1" dirty="0">
              <a:solidFill>
                <a:schemeClr val="tx1"/>
              </a:solidFill>
              <a:latin typeface="Adobe Kaiti Std R" pitchFamily="18" charset="-128"/>
              <a:ea typeface="Adobe Kaiti Std 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0EFCA-4182-1B47-3237-E0FB6BD2338B}"/>
              </a:ext>
            </a:extLst>
          </p:cNvPr>
          <p:cNvSpPr/>
          <p:nvPr/>
        </p:nvSpPr>
        <p:spPr>
          <a:xfrm>
            <a:off x="6029701" y="1046718"/>
            <a:ext cx="1570893" cy="3434065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0D3BA-49EC-825D-4D4C-52D5E755F489}"/>
              </a:ext>
            </a:extLst>
          </p:cNvPr>
          <p:cNvSpPr txBox="1"/>
          <p:nvPr/>
        </p:nvSpPr>
        <p:spPr>
          <a:xfrm>
            <a:off x="194530" y="4366265"/>
            <a:ext cx="486257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 dirty="0">
                <a:latin typeface="Kozuka Gothic Pro R" panose="020B0400000000000000" pitchFamily="34" charset="-128"/>
                <a:ea typeface="Kozuka Gothic Pro R"/>
                <a:cs typeface="Calibri"/>
              </a:rPr>
              <a:t>When combined together, they mean </a:t>
            </a:r>
            <a:r>
              <a:rPr lang="en-US" altLang="ja-JP" sz="2400" dirty="0">
                <a:latin typeface="Kozuka Gothic Pro B" panose="020B0800000000000000" pitchFamily="34" charset="-128"/>
                <a:ea typeface="Kozuka Gothic Pro B"/>
                <a:cs typeface="Calibri"/>
              </a:rPr>
              <a:t>firework</a:t>
            </a:r>
            <a:r>
              <a:rPr lang="en-US" altLang="ja-JP" sz="2400" dirty="0">
                <a:latin typeface="Kozuka Gothic Pro R" panose="020B0400000000000000" pitchFamily="34" charset="-128"/>
                <a:ea typeface="Kozuka Gothic Pro R"/>
                <a:cs typeface="Calibri"/>
              </a:rPr>
              <a:t>. </a:t>
            </a:r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CEE15-D8EE-38C4-E308-7DE30EC9441B}"/>
              </a:ext>
            </a:extLst>
          </p:cNvPr>
          <p:cNvSpPr txBox="1"/>
          <p:nvPr/>
        </p:nvSpPr>
        <p:spPr>
          <a:xfrm>
            <a:off x="194530" y="1744139"/>
            <a:ext cx="56664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This character</a:t>
            </a:r>
            <a:r>
              <a:rPr lang="en-US" altLang="ja-JP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</a:t>
            </a:r>
            <a:r>
              <a:rPr lang="ja-JP" altLang="en-US" sz="2400" b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花 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means </a:t>
            </a:r>
            <a:r>
              <a:rPr lang="en-US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flower. </a:t>
            </a:r>
            <a:endParaRPr lang="en-US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91556-46bc-4590-bcd5-90c67e4b91fa" xsi:nil="true"/>
    <lcf76f155ced4ddcb4097134ff3c332f xmlns="d8b6db6b-d518-46de-a133-ecec48f9032d">
      <Terms xmlns="http://schemas.microsoft.com/office/infopath/2007/PartnerControls"/>
    </lcf76f155ced4ddcb4097134ff3c332f>
    <MediaLengthInSeconds xmlns="d8b6db6b-d518-46de-a133-ecec48f9032d" xsi:nil="true"/>
    <SharedWithUsers xmlns="22c91556-46bc-4590-bcd5-90c67e4b91fa">
      <UserInfo>
        <DisplayName>Rebecca  Lee</DisplayName>
        <AccountId>12</AccountId>
        <AccountType/>
      </UserInfo>
      <UserInfo>
        <DisplayName>Alys Turner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5B018323F8642A5467299A1B9FAE8" ma:contentTypeVersion="15" ma:contentTypeDescription="Create a new document." ma:contentTypeScope="" ma:versionID="8b58ad9469aae99e0dd46aa46ead7bf4">
  <xsd:schema xmlns:xsd="http://www.w3.org/2001/XMLSchema" xmlns:xs="http://www.w3.org/2001/XMLSchema" xmlns:p="http://schemas.microsoft.com/office/2006/metadata/properties" xmlns:ns2="d8b6db6b-d518-46de-a133-ecec48f9032d" xmlns:ns3="22c91556-46bc-4590-bcd5-90c67e4b91fa" targetNamespace="http://schemas.microsoft.com/office/2006/metadata/properties" ma:root="true" ma:fieldsID="6566659c123c6b314a9db4f2be310794" ns2:_="" ns3:_="">
    <xsd:import namespace="d8b6db6b-d518-46de-a133-ecec48f9032d"/>
    <xsd:import namespace="22c91556-46bc-4590-bcd5-90c67e4b9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6db6b-d518-46de-a133-ecec48f90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7f363ac-60c5-4dbc-b4e3-f2fa88278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91556-46bc-4590-bcd5-90c67e4b91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38fdc1c-08e9-4115-8215-a2101e22a682}" ma:internalName="TaxCatchAll" ma:showField="CatchAllData" ma:web="22c91556-46bc-4590-bcd5-90c67e4b9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62433-4D4E-43E1-9295-4B31A7EF5F87}">
  <ds:schemaRefs>
    <ds:schemaRef ds:uri="http://purl.org/dc/elements/1.1/"/>
    <ds:schemaRef ds:uri="22c91556-46bc-4590-bcd5-90c67e4b91fa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8b6db6b-d518-46de-a133-ecec48f9032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86273C1-F632-4169-8FC6-DA2B86D3E83B}">
  <ds:schemaRefs>
    <ds:schemaRef ds:uri="22c91556-46bc-4590-bcd5-90c67e4b91fa"/>
    <ds:schemaRef ds:uri="d8b6db6b-d518-46de-a133-ecec48f903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068C8B-8CBD-4AA9-B61D-64AC042C9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1477</Words>
  <Application>Microsoft Office PowerPoint</Application>
  <PresentationFormat>On-screen Show (4:3)</PresentationFormat>
  <Paragraphs>316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Adobe Kaiti Std R</vt:lpstr>
      <vt:lpstr>Kozuka Gothic Pro B</vt:lpstr>
      <vt:lpstr>Kozuka Gothic Pro R</vt:lpstr>
      <vt:lpstr>Aptos</vt:lpstr>
      <vt:lpstr>Arial</vt:lpstr>
      <vt:lpstr>Calibri</vt:lpstr>
      <vt:lpstr>Kristen ITC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250</cp:revision>
  <dcterms:created xsi:type="dcterms:W3CDTF">2017-05-31T10:45:44Z</dcterms:created>
  <dcterms:modified xsi:type="dcterms:W3CDTF">2024-06-27T09:28:38Z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0x0101004855B018323F8642A5467299A1B9FAE8</vt:lpwstr>
  </property>
  <property fmtid="{D5CDD505-2E9C-101B-9397-08002B2CF9AE}" pid="3" name="Order">
    <vt:r8>92400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