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0" r:id="rId2"/>
    <p:sldId id="271" r:id="rId3"/>
    <p:sldId id="269" r:id="rId4"/>
    <p:sldId id="287" r:id="rId5"/>
    <p:sldId id="294" r:id="rId6"/>
    <p:sldId id="293" r:id="rId7"/>
    <p:sldId id="292" r:id="rId8"/>
    <p:sldId id="291" r:id="rId9"/>
    <p:sldId id="289" r:id="rId10"/>
    <p:sldId id="286" r:id="rId11"/>
    <p:sldId id="272" r:id="rId12"/>
    <p:sldId id="295" r:id="rId13"/>
    <p:sldId id="296" r:id="rId14"/>
    <p:sldId id="266" r:id="rId15"/>
    <p:sldId id="274" r:id="rId16"/>
    <p:sldId id="276" r:id="rId17"/>
    <p:sldId id="277" r:id="rId18"/>
    <p:sldId id="278" r:id="rId19"/>
    <p:sldId id="263" r:id="rId20"/>
    <p:sldId id="284" r:id="rId21"/>
    <p:sldId id="279" r:id="rId22"/>
    <p:sldId id="283" r:id="rId23"/>
    <p:sldId id="282" r:id="rId24"/>
    <p:sldId id="280" r:id="rId25"/>
    <p:sldId id="25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M0qjEglL/l9iN5u/Lqtw==" hashData="TRgrI6M9ZGUqzm/8QaDt+RGcEmpYubw+IdCYK9/IGzcg5qxUbpqrR0thvsSG51ccrlyFTRCwYmq+DVycK3vOuQ=="/>
  <p:extLst>
    <p:ext uri="{EFAFB233-063F-42B5-8137-9DF3F51BA10A}">
      <p15:sldGuideLst xmlns=""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9150" autoAdjust="0"/>
  </p:normalViewPr>
  <p:slideViewPr>
    <p:cSldViewPr>
      <p:cViewPr>
        <p:scale>
          <a:sx n="72" d="100"/>
          <a:sy n="72" d="100"/>
        </p:scale>
        <p:origin x="-1326" y="168"/>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26/06/2020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foZ_BllZayQ&amp;feature=youtu.b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rs7Lr2d-INo"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youtube.com/watch?v=qmKwTN0PIJ8"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japansociety.org.uk/resource?resource=39"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youtube.com/watch?v=hq02pCYdE4c"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apansociety.org.uk/resource?resource=3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japansociety.org.uk/kamishibaisetloa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 to the students</a:t>
            </a:r>
          </a:p>
          <a:p>
            <a:r>
              <a:rPr lang="en-GB" dirty="0"/>
              <a:t>So </a:t>
            </a:r>
            <a:r>
              <a:rPr lang="en-GB" dirty="0" err="1"/>
              <a:t>Tentei</a:t>
            </a:r>
            <a:r>
              <a:rPr lang="en-GB" dirty="0"/>
              <a:t> decided the</a:t>
            </a:r>
            <a:r>
              <a:rPr lang="en-GB" baseline="0" dirty="0"/>
              <a:t> couple had to be separated and he told </a:t>
            </a:r>
            <a:r>
              <a:rPr lang="en-GB" baseline="0" dirty="0" err="1"/>
              <a:t>Orihime</a:t>
            </a:r>
            <a:r>
              <a:rPr lang="en-GB" baseline="0" dirty="0"/>
              <a:t> that she must return to her original home, on the other side of the Milky Way river. </a:t>
            </a:r>
            <a:r>
              <a:rPr lang="en-GB" baseline="0" dirty="0" err="1"/>
              <a:t>Orihime</a:t>
            </a:r>
            <a:r>
              <a:rPr lang="en-GB" baseline="0" dirty="0"/>
              <a:t> had no choice but to do as he said, and so she crossed the river. Although </a:t>
            </a:r>
            <a:r>
              <a:rPr lang="en-GB" baseline="0" dirty="0" err="1"/>
              <a:t>Orihime</a:t>
            </a:r>
            <a:r>
              <a:rPr lang="en-GB" baseline="0" dirty="0"/>
              <a:t> began to weave again and </a:t>
            </a:r>
            <a:r>
              <a:rPr lang="en-GB" baseline="0" dirty="0" err="1"/>
              <a:t>Hikoboshi</a:t>
            </a:r>
            <a:r>
              <a:rPr lang="en-GB" baseline="0" dirty="0"/>
              <a:t> went back to tending to his cattle, they were both so upset by their separation that they weren’t able to do much work. They missed each other so much that they started to lose weight and look ill. </a:t>
            </a:r>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10</a:t>
            </a:fld>
            <a:endParaRPr lang="en-GB"/>
          </a:p>
        </p:txBody>
      </p:sp>
    </p:spTree>
    <p:extLst>
      <p:ext uri="{BB962C8B-B14F-4D97-AF65-F5344CB8AC3E}">
        <p14:creationId xmlns:p14="http://schemas.microsoft.com/office/powerpoint/2010/main" val="332044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 to the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When </a:t>
            </a:r>
            <a:r>
              <a:rPr lang="en-GB" dirty="0" err="1"/>
              <a:t>Tentei</a:t>
            </a:r>
            <a:r>
              <a:rPr lang="en-GB" dirty="0"/>
              <a:t> saw how upset</a:t>
            </a:r>
            <a:r>
              <a:rPr lang="en-GB" baseline="0" dirty="0"/>
              <a:t> they were and how ill they looked he felt sorry for them. He thought about what to do and announced</a:t>
            </a:r>
            <a:r>
              <a:rPr kumimoji="1" lang="en-US" altLang="ja-JP" dirty="0"/>
              <a:t>, “</a:t>
            </a:r>
            <a:r>
              <a:rPr kumimoji="1" lang="en-US" altLang="ja-JP" dirty="0" err="1"/>
              <a:t>Orihime</a:t>
            </a:r>
            <a:r>
              <a:rPr kumimoji="1" lang="en-US" altLang="ja-JP" dirty="0"/>
              <a:t> and </a:t>
            </a:r>
            <a:r>
              <a:rPr lang="en-US" altLang="ja-JP" dirty="0" err="1"/>
              <a:t>Hikoboshi</a:t>
            </a:r>
            <a:r>
              <a:rPr lang="en-US" altLang="ja-JP" dirty="0"/>
              <a:t>, I will permit you </a:t>
            </a:r>
            <a:r>
              <a:rPr kumimoji="1" lang="en-US" altLang="ja-JP" dirty="0"/>
              <a:t>to meet once a year.”</a:t>
            </a:r>
            <a:r>
              <a:rPr kumimoji="1" lang="en-US" altLang="ja-JP" baseline="0" dirty="0"/>
              <a:t> </a:t>
            </a:r>
            <a:r>
              <a:rPr lang="en-US" altLang="ja-JP" dirty="0"/>
              <a:t>He decided that the day would be the 7</a:t>
            </a:r>
            <a:r>
              <a:rPr lang="en-US" altLang="ja-JP" baseline="30000" dirty="0"/>
              <a:t>th</a:t>
            </a:r>
            <a:r>
              <a:rPr lang="en-US" altLang="ja-JP" dirty="0"/>
              <a:t> July.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So on the evening of the 7</a:t>
            </a:r>
            <a:r>
              <a:rPr lang="en-US" altLang="ja-JP" baseline="30000" dirty="0"/>
              <a:t>th</a:t>
            </a:r>
            <a:r>
              <a:rPr lang="en-US" altLang="ja-JP" dirty="0"/>
              <a:t> July, </a:t>
            </a:r>
            <a:r>
              <a:rPr lang="en-US" altLang="ja-JP" dirty="0" err="1"/>
              <a:t>Orihime</a:t>
            </a:r>
            <a:r>
              <a:rPr lang="en-US" altLang="ja-JP" dirty="0"/>
              <a:t> and </a:t>
            </a:r>
            <a:r>
              <a:rPr lang="en-US" altLang="ja-JP" dirty="0" err="1"/>
              <a:t>Hikoboshi</a:t>
            </a:r>
            <a:r>
              <a:rPr lang="en-US" altLang="ja-JP" dirty="0"/>
              <a:t> ran</a:t>
            </a:r>
            <a:r>
              <a:rPr lang="en-US" altLang="ja-JP" baseline="0" dirty="0"/>
              <a:t> towards the </a:t>
            </a:r>
            <a:r>
              <a:rPr lang="en-US" altLang="ja-JP" dirty="0"/>
              <a:t>banks of the Milky Way River. </a:t>
            </a:r>
            <a:r>
              <a:rPr kumimoji="1" lang="en-US" altLang="ja-JP" dirty="0"/>
              <a:t>Suddenly a flock of magpies appeared from nowhere and spread out their wings to form a bridge.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It is said that this </a:t>
            </a:r>
            <a:r>
              <a:rPr lang="en-US" altLang="ja-JP" dirty="0"/>
              <a:t>happens </a:t>
            </a:r>
            <a:r>
              <a:rPr kumimoji="1" lang="en-US" altLang="ja-JP" dirty="0"/>
              <a:t>every year and </a:t>
            </a:r>
            <a:r>
              <a:rPr kumimoji="1" lang="en-US" altLang="ja-JP" dirty="0" err="1"/>
              <a:t>Orihime</a:t>
            </a:r>
            <a:r>
              <a:rPr kumimoji="1" lang="en-US" altLang="ja-JP" dirty="0"/>
              <a:t> crosses the bridge to join </a:t>
            </a:r>
            <a:r>
              <a:rPr lang="en-US" altLang="ja-JP" dirty="0" err="1"/>
              <a:t>Hikoboshi</a:t>
            </a:r>
            <a:r>
              <a:rPr kumimoji="1" lang="en-US" altLang="ja-JP" dirty="0"/>
              <a:t>. However, if it rains, the Magpies don’t come and </a:t>
            </a:r>
            <a:r>
              <a:rPr kumimoji="1" lang="en-US" altLang="ja-JP" dirty="0" err="1"/>
              <a:t>Orihime</a:t>
            </a:r>
            <a:r>
              <a:rPr kumimoji="1" lang="en-US" altLang="ja-JP" dirty="0"/>
              <a:t> is unable to cross the river to meet </a:t>
            </a:r>
            <a:r>
              <a:rPr kumimoji="1" lang="en-US" altLang="ja-JP" dirty="0" err="1"/>
              <a:t>Hikoboshi</a:t>
            </a:r>
            <a:r>
              <a:rPr lang="en-US" altLang="ja-JP" dirty="0"/>
              <a:t>. If this happens, the couple have to wait another year until they can be reunited. </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11</a:t>
            </a:fld>
            <a:endParaRPr lang="en-GB"/>
          </a:p>
        </p:txBody>
      </p:sp>
    </p:spTree>
    <p:extLst>
      <p:ext uri="{BB962C8B-B14F-4D97-AF65-F5344CB8AC3E}">
        <p14:creationId xmlns:p14="http://schemas.microsoft.com/office/powerpoint/2010/main" val="2247622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12</a:t>
            </a:fld>
            <a:endParaRPr lang="en-GB"/>
          </a:p>
        </p:txBody>
      </p:sp>
    </p:spTree>
    <p:extLst>
      <p:ext uri="{BB962C8B-B14F-4D97-AF65-F5344CB8AC3E}">
        <p14:creationId xmlns:p14="http://schemas.microsoft.com/office/powerpoint/2010/main" val="300652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589273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Tell Students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Many places in Japan have </a:t>
            </a:r>
            <a:r>
              <a:rPr lang="en-GB" sz="1200" b="0" i="0" kern="1200" dirty="0" err="1">
                <a:solidFill>
                  <a:schemeClr val="tx1"/>
                </a:solidFill>
                <a:effectLst/>
                <a:latin typeface="+mn-lt"/>
                <a:ea typeface="+mn-ea"/>
                <a:cs typeface="+mn-cs"/>
              </a:rPr>
              <a:t>Tanabata</a:t>
            </a:r>
            <a:r>
              <a:rPr lang="en-GB" sz="1200" b="0" i="0" kern="1200" baseline="0" dirty="0">
                <a:solidFill>
                  <a:schemeClr val="tx1"/>
                </a:solidFill>
                <a:effectLst/>
                <a:latin typeface="+mn-lt"/>
                <a:ea typeface="+mn-ea"/>
                <a:cs typeface="+mn-cs"/>
              </a:rPr>
              <a:t> Festivals</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It’s common to see huge colourful decorations like these hanging in the streets and shopping areas</a:t>
            </a:r>
          </a:p>
          <a:p>
            <a:pPr marL="171450" indent="-171450">
              <a:buFont typeface="Arial" panose="020B0604020202020204" pitchFamily="34" charset="0"/>
              <a:buChar char="•"/>
            </a:pPr>
            <a:r>
              <a:rPr lang="en-GB" sz="1200" b="0" i="0" kern="1200" baseline="0" dirty="0">
                <a:solidFill>
                  <a:schemeClr val="tx1"/>
                </a:solidFill>
                <a:effectLst/>
                <a:latin typeface="+mn-lt"/>
                <a:ea typeface="+mn-ea"/>
                <a:cs typeface="+mn-cs"/>
              </a:rPr>
              <a:t>These streamers represent </a:t>
            </a:r>
            <a:r>
              <a:rPr lang="en-GB" sz="1200" b="0" i="0" kern="1200" baseline="0" dirty="0" err="1">
                <a:solidFill>
                  <a:schemeClr val="tx1"/>
                </a:solidFill>
                <a:effectLst/>
                <a:latin typeface="+mn-lt"/>
                <a:ea typeface="+mn-ea"/>
                <a:cs typeface="+mn-cs"/>
              </a:rPr>
              <a:t>Orihime’s</a:t>
            </a:r>
            <a:r>
              <a:rPr lang="en-GB" sz="1200" b="0" i="0" kern="1200" baseline="0" dirty="0">
                <a:solidFill>
                  <a:schemeClr val="tx1"/>
                </a:solidFill>
                <a:effectLst/>
                <a:latin typeface="+mn-lt"/>
                <a:ea typeface="+mn-ea"/>
                <a:cs typeface="+mn-cs"/>
              </a:rPr>
              <a:t> yarn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Tell</a:t>
            </a:r>
            <a:r>
              <a:rPr lang="en-GB" b="1" baseline="0" dirty="0">
                <a:effectLst/>
              </a:rPr>
              <a:t> students</a:t>
            </a:r>
          </a:p>
          <a:p>
            <a:pPr marL="171450" indent="-171450">
              <a:buFont typeface="Arial" panose="020B0604020202020204" pitchFamily="34" charset="0"/>
              <a:buChar char="•"/>
            </a:pPr>
            <a:r>
              <a:rPr lang="en-GB" b="0" baseline="0" dirty="0">
                <a:effectLst/>
              </a:rPr>
              <a:t>It is also common to see smaller decorations like this, outside homes and business.</a:t>
            </a:r>
          </a:p>
          <a:p>
            <a:pPr marL="0" indent="0">
              <a:buFont typeface="Arial" panose="020B0604020202020204" pitchFamily="34" charset="0"/>
              <a:buNone/>
            </a:pPr>
            <a:r>
              <a:rPr lang="en-GB" b="1" baseline="0" dirty="0">
                <a:effectLst/>
              </a:rPr>
              <a:t>Ask students</a:t>
            </a:r>
          </a:p>
          <a:p>
            <a:pPr marL="171450" indent="-171450">
              <a:buFont typeface="Arial" panose="020B0604020202020204" pitchFamily="34" charset="0"/>
              <a:buChar char="•"/>
            </a:pPr>
            <a:r>
              <a:rPr lang="en-GB" b="0" baseline="0" dirty="0">
                <a:effectLst/>
              </a:rPr>
              <a:t>What plant are the decorations hung on? (Answer: Bamboo)</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effectLst/>
              </a:rPr>
              <a:t>Ask students</a:t>
            </a:r>
            <a:r>
              <a:rPr lang="en-GB" dirty="0">
                <a:effectLst/>
              </a:rPr>
              <a:t/>
            </a:r>
            <a:br>
              <a:rPr lang="en-GB" dirty="0">
                <a:effectLst/>
              </a:rPr>
            </a:br>
            <a:r>
              <a:rPr lang="en-GB" dirty="0"/>
              <a:t>What do you think these are? </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Tell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Kozuka Gothic Pro R" pitchFamily="34" charset="-128"/>
                <a:ea typeface="Kozuka Gothic Pro R" pitchFamily="34" charset="-128"/>
              </a:rPr>
              <a:t>Tanzaku</a:t>
            </a:r>
            <a:r>
              <a:rPr lang="en-US" sz="1200" dirty="0">
                <a:latin typeface="Kozuka Gothic Pro R" pitchFamily="34" charset="-128"/>
                <a:ea typeface="Kozuka Gothic Pro R" pitchFamily="34" charset="-128"/>
              </a:rPr>
              <a:t> are strips</a:t>
            </a:r>
            <a:r>
              <a:rPr lang="en-US" sz="1200" baseline="0" dirty="0">
                <a:latin typeface="Kozuka Gothic Pro R" pitchFamily="34" charset="-128"/>
                <a:ea typeface="Kozuka Gothic Pro R" pitchFamily="34" charset="-128"/>
              </a:rPr>
              <a:t> of paper normally used for writing poems 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Kozuka Gothic Pro R" pitchFamily="34" charset="-128"/>
                <a:ea typeface="Kozuka Gothic Pro R" pitchFamily="34" charset="-128"/>
              </a:rPr>
              <a:t>Early July is still the rainy season in Japan and people pray that July 7</a:t>
            </a:r>
            <a:r>
              <a:rPr lang="en-US" sz="1200" baseline="30000" dirty="0">
                <a:latin typeface="Kozuka Gothic Pro R" pitchFamily="34" charset="-128"/>
                <a:ea typeface="Kozuka Gothic Pro R" pitchFamily="34" charset="-128"/>
              </a:rPr>
              <a:t>th</a:t>
            </a:r>
            <a:r>
              <a:rPr lang="en-US" sz="1200" baseline="0" dirty="0">
                <a:latin typeface="Kozuka Gothic Pro R" pitchFamily="34" charset="-128"/>
                <a:ea typeface="Kozuka Gothic Pro R" pitchFamily="34" charset="-128"/>
              </a:rPr>
              <a:t> will be fine so that the couple in the story can meet. </a:t>
            </a:r>
            <a:endParaRPr lang="en-US" sz="1200" dirty="0">
              <a:latin typeface="Kozuka Gothic Pro R" pitchFamily="34" charset="-128"/>
              <a:ea typeface="Kozuka Gothic Pro R" pitchFamily="34"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Kozuka Gothic Pro R" pitchFamily="34" charset="-128"/>
                <a:ea typeface="Kozuka Gothic Pro R" pitchFamily="34" charset="-128"/>
              </a:rPr>
              <a:t>Traditionally people wrote wishes for the couple on strips of paper and hung them from bamboo branches.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Kozuka Gothic Pro R" pitchFamily="34" charset="-128"/>
                <a:ea typeface="Kozuka Gothic Pro R" pitchFamily="34" charset="-128"/>
              </a:rPr>
              <a:t>Anyone, old or young, can write a wish on a </a:t>
            </a:r>
            <a:r>
              <a:rPr lang="en-US" sz="1200" dirty="0" err="1">
                <a:latin typeface="Kozuka Gothic Pro R" pitchFamily="34" charset="-128"/>
                <a:ea typeface="Kozuka Gothic Pro R" pitchFamily="34" charset="-128"/>
              </a:rPr>
              <a:t>tanzaku</a:t>
            </a:r>
            <a:r>
              <a:rPr lang="en-US" sz="1200" dirty="0">
                <a:latin typeface="Kozuka Gothic Pro R" pitchFamily="34" charset="-128"/>
                <a:ea typeface="Kozuka Gothic Pro R" pitchFamily="34" charset="-128"/>
              </a:rPr>
              <a:t> </a:t>
            </a:r>
            <a:endParaRPr lang="en-GB" sz="1200" dirty="0">
              <a:latin typeface="Kozuka Gothic Pro R" pitchFamily="34" charset="-128"/>
              <a:ea typeface="Kozuka Gothic Pro R"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16</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
            </a:r>
            <a:br>
              <a:rPr lang="en-GB" dirty="0">
                <a:effectLst/>
              </a:rPr>
            </a:b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17</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a:t>
            </a:r>
            <a:r>
              <a:rPr lang="en-GB" b="1" baseline="0" dirty="0"/>
              <a:t> students</a:t>
            </a:r>
          </a:p>
          <a:p>
            <a:r>
              <a:rPr lang="en-GB" b="0" baseline="0" dirty="0"/>
              <a:t>What are summer foods in the UK? What do you like to eat in summer?</a:t>
            </a:r>
          </a:p>
          <a:p>
            <a:r>
              <a:rPr lang="en-GB" b="1" baseline="0" dirty="0"/>
              <a:t>Tell students</a:t>
            </a:r>
          </a:p>
          <a:p>
            <a:pPr marL="171450" indent="-171450">
              <a:buFont typeface="Arial" panose="020B0604020202020204" pitchFamily="34" charset="0"/>
              <a:buChar char="•"/>
            </a:pPr>
            <a:r>
              <a:rPr lang="en-GB" b="1" baseline="0" dirty="0"/>
              <a:t>Kaki-</a:t>
            </a:r>
            <a:r>
              <a:rPr lang="en-GB" b="1" baseline="0" dirty="0" err="1"/>
              <a:t>gori</a:t>
            </a:r>
            <a:r>
              <a:rPr lang="en-GB" b="1" baseline="0" dirty="0"/>
              <a:t> </a:t>
            </a:r>
            <a:r>
              <a:rPr lang="en-GB" b="0" i="1" baseline="0" dirty="0"/>
              <a:t>(</a:t>
            </a:r>
            <a:r>
              <a:rPr lang="en-GB" b="0" i="1" baseline="0" dirty="0" err="1"/>
              <a:t>kakee-goh-ree</a:t>
            </a:r>
            <a:r>
              <a:rPr lang="en-GB" b="0" i="1" baseline="0" dirty="0"/>
              <a:t>) </a:t>
            </a:r>
            <a:r>
              <a:rPr lang="en-GB" b="0" i="0" baseline="0" dirty="0"/>
              <a:t>is a desert or sweet treat. It’s a bowl full of small ice flakes covered in a sweet syrup and sometimes fruit as well. There are lots of syrup flavours. It’s similar to a </a:t>
            </a:r>
            <a:r>
              <a:rPr lang="en-GB" b="0" i="0" baseline="0" dirty="0" err="1"/>
              <a:t>slushie</a:t>
            </a:r>
            <a:r>
              <a:rPr lang="en-GB" b="0" i="0" baseline="0" dirty="0"/>
              <a:t>. </a:t>
            </a:r>
            <a:endParaRPr lang="en-GB" b="0" i="1" baseline="0" dirty="0"/>
          </a:p>
          <a:p>
            <a:pPr marL="171450" indent="-171450">
              <a:buFont typeface="Arial" panose="020B0604020202020204" pitchFamily="34" charset="0"/>
              <a:buChar char="•"/>
            </a:pPr>
            <a:r>
              <a:rPr lang="en-GB" b="1" i="0" baseline="0" dirty="0" err="1"/>
              <a:t>Suika</a:t>
            </a:r>
            <a:r>
              <a:rPr lang="en-GB" b="1" i="0" baseline="0" dirty="0"/>
              <a:t> </a:t>
            </a:r>
            <a:r>
              <a:rPr lang="en-GB" b="0" i="1" baseline="0" dirty="0"/>
              <a:t>(sue-</a:t>
            </a:r>
            <a:r>
              <a:rPr lang="en-GB" b="0" i="1" baseline="0" dirty="0" err="1"/>
              <a:t>ee</a:t>
            </a:r>
            <a:r>
              <a:rPr lang="en-GB" b="0" i="1" baseline="0" dirty="0"/>
              <a:t>-</a:t>
            </a:r>
            <a:r>
              <a:rPr lang="en-GB" b="0" i="1" baseline="0" dirty="0" err="1"/>
              <a:t>kah</a:t>
            </a:r>
            <a:r>
              <a:rPr lang="en-GB" b="0" i="1" baseline="0" dirty="0"/>
              <a:t>) </a:t>
            </a:r>
            <a:r>
              <a:rPr lang="en-GB" b="0" i="0" baseline="0" dirty="0"/>
              <a:t>Watermelon is popular in summer in Japan. They are usually quite expensive (£10-15 for a whole watermelon) and can be given as a gift to friends and family. </a:t>
            </a:r>
          </a:p>
          <a:p>
            <a:pPr marL="171450" indent="-171450">
              <a:buFont typeface="Arial" panose="020B0604020202020204" pitchFamily="34" charset="0"/>
              <a:buChar char="•"/>
            </a:pPr>
            <a:r>
              <a:rPr lang="en-GB" b="1" i="0" baseline="0" dirty="0" err="1"/>
              <a:t>Somen</a:t>
            </a:r>
            <a:r>
              <a:rPr lang="en-GB" b="1" i="0" baseline="0" dirty="0"/>
              <a:t> </a:t>
            </a:r>
            <a:r>
              <a:rPr lang="en-GB" b="0" i="1" baseline="0" dirty="0"/>
              <a:t>(So-men) </a:t>
            </a:r>
            <a:r>
              <a:rPr lang="en-GB" b="0" i="0" baseline="0" dirty="0"/>
              <a:t>In the winter, noodles are normally eaten in a hot broth or soup. In the summer, people can eat chilled </a:t>
            </a:r>
            <a:r>
              <a:rPr lang="en-GB" b="0" i="0" baseline="0" dirty="0" err="1"/>
              <a:t>somen</a:t>
            </a:r>
            <a:r>
              <a:rPr lang="en-GB" b="0" i="0" baseline="0" dirty="0"/>
              <a:t> noodles which are very thin and are served with a sauce to dip them into. </a:t>
            </a:r>
            <a:endParaRPr lang="en-GB" b="1" i="0" baseline="0" dirty="0"/>
          </a:p>
          <a:p>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18</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students</a:t>
            </a:r>
          </a:p>
          <a:p>
            <a:r>
              <a:rPr lang="en-GB" dirty="0"/>
              <a:t>This is</a:t>
            </a:r>
            <a:r>
              <a:rPr lang="en-GB" baseline="0" dirty="0"/>
              <a:t> a picture of </a:t>
            </a:r>
            <a:r>
              <a:rPr lang="en-GB" baseline="0" dirty="0" err="1"/>
              <a:t>kakigori</a:t>
            </a:r>
            <a:r>
              <a:rPr lang="en-GB" baseline="0" dirty="0"/>
              <a:t> (shaved ice) with mango.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19</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Students</a:t>
            </a:r>
          </a:p>
          <a:p>
            <a:pPr marL="171450" indent="-171450">
              <a:buFont typeface="Arial" panose="020B0604020202020204" pitchFamily="34" charset="0"/>
              <a:buChar char="•"/>
            </a:pPr>
            <a:r>
              <a:rPr lang="en-GB" b="0" dirty="0"/>
              <a:t>The summer months are a good time to look</a:t>
            </a:r>
            <a:r>
              <a:rPr lang="en-GB" b="0" baseline="0" dirty="0"/>
              <a:t> at</a:t>
            </a:r>
            <a:r>
              <a:rPr lang="en-GB" b="0" dirty="0"/>
              <a:t> the stars</a:t>
            </a:r>
            <a:r>
              <a:rPr lang="en-GB" b="0" baseline="0" dirty="0"/>
              <a:t> because of the clear skies.</a:t>
            </a:r>
            <a:endParaRPr lang="en-GB"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Kozuka Gothic Pro R" pitchFamily="34" charset="-128"/>
                <a:ea typeface="Kozuka Gothic Pro R" pitchFamily="34" charset="-128"/>
              </a:rPr>
              <a:t>The festival is not only celebrated on July 7</a:t>
            </a:r>
            <a:r>
              <a:rPr lang="en-GB" sz="1200" baseline="30000" dirty="0">
                <a:latin typeface="Kozuka Gothic Pro R" pitchFamily="34" charset="-128"/>
                <a:ea typeface="Kozuka Gothic Pro R" pitchFamily="34" charset="-128"/>
              </a:rPr>
              <a:t>th</a:t>
            </a:r>
            <a:r>
              <a:rPr lang="en-GB" sz="1200" baseline="0" dirty="0">
                <a:latin typeface="Kozuka Gothic Pro R" pitchFamily="34" charset="-128"/>
                <a:ea typeface="Kozuka Gothic Pro R" pitchFamily="34" charset="-128"/>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Kozuka Gothic Pro R" pitchFamily="34" charset="-128"/>
                <a:ea typeface="Kozuka Gothic Pro R" pitchFamily="34" charset="-128"/>
              </a:rPr>
              <a:t>There are lots of</a:t>
            </a:r>
            <a:r>
              <a:rPr lang="en-GB" sz="1200" baseline="0" dirty="0">
                <a:latin typeface="Kozuka Gothic Pro R" pitchFamily="34" charset="-128"/>
                <a:ea typeface="Kozuka Gothic Pro R" pitchFamily="34" charset="-128"/>
              </a:rPr>
              <a:t> </a:t>
            </a:r>
            <a:r>
              <a:rPr lang="en-GB" sz="1200" baseline="0" dirty="0" err="1">
                <a:latin typeface="Kozuka Gothic Pro R" pitchFamily="34" charset="-128"/>
                <a:ea typeface="Kozuka Gothic Pro R" pitchFamily="34" charset="-128"/>
              </a:rPr>
              <a:t>Tanabata</a:t>
            </a:r>
            <a:r>
              <a:rPr lang="en-GB" sz="1200" baseline="0" dirty="0">
                <a:latin typeface="Kozuka Gothic Pro R" pitchFamily="34" charset="-128"/>
                <a:ea typeface="Kozuka Gothic Pro R" pitchFamily="34" charset="-128"/>
              </a:rPr>
              <a:t> festivals all over Japan in July and August.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Tell students</a:t>
            </a:r>
          </a:p>
          <a:p>
            <a:r>
              <a:rPr lang="en-GB" b="0" dirty="0"/>
              <a:t>Sometimes </a:t>
            </a:r>
            <a:r>
              <a:rPr lang="en-GB" b="0" dirty="0" err="1"/>
              <a:t>somen</a:t>
            </a:r>
            <a:r>
              <a:rPr lang="en-GB" b="0" dirty="0"/>
              <a:t> noodles are eaten in a special way</a:t>
            </a:r>
            <a:r>
              <a:rPr lang="en-GB" b="0" baseline="0" dirty="0"/>
              <a:t>.</a:t>
            </a:r>
          </a:p>
          <a:p>
            <a:pPr marL="171450" indent="-171450">
              <a:buFont typeface="Arial" panose="020B0604020202020204" pitchFamily="34" charset="0"/>
              <a:buChar char="•"/>
            </a:pPr>
            <a:r>
              <a:rPr lang="en-GB" b="0" baseline="0" dirty="0"/>
              <a:t>The noodles  are in water and poured down shoots of bamboo.</a:t>
            </a:r>
          </a:p>
          <a:p>
            <a:pPr marL="171450" indent="-171450">
              <a:buFont typeface="Arial" panose="020B0604020202020204" pitchFamily="34" charset="0"/>
              <a:buChar char="•"/>
            </a:pPr>
            <a:r>
              <a:rPr lang="en-GB" b="0" baseline="0" dirty="0"/>
              <a:t>As the noodles slide down the bamboo, people try to catch them with their chopsticks.</a:t>
            </a:r>
          </a:p>
          <a:p>
            <a:pPr marL="171450" indent="-171450">
              <a:buFont typeface="Arial" panose="020B0604020202020204" pitchFamily="34" charset="0"/>
              <a:buChar char="•"/>
            </a:pPr>
            <a:r>
              <a:rPr lang="en-GB" b="0" baseline="0" dirty="0"/>
              <a:t>This is called ‘</a:t>
            </a:r>
            <a:r>
              <a:rPr lang="en-GB" b="0" baseline="0" dirty="0" err="1"/>
              <a:t>Nagashi</a:t>
            </a:r>
            <a:r>
              <a:rPr lang="en-GB" b="0" baseline="0" dirty="0"/>
              <a:t> </a:t>
            </a:r>
            <a:r>
              <a:rPr lang="en-GB" b="0" baseline="0" dirty="0" err="1"/>
              <a:t>Somen</a:t>
            </a:r>
            <a:r>
              <a:rPr lang="en-GB" b="0" baseline="0" dirty="0"/>
              <a:t>’ because </a:t>
            </a:r>
            <a:r>
              <a:rPr lang="en-GB" b="0" baseline="0" dirty="0" err="1"/>
              <a:t>Nagashi</a:t>
            </a:r>
            <a:r>
              <a:rPr lang="en-GB" b="0" baseline="0" dirty="0"/>
              <a:t> </a:t>
            </a:r>
            <a:r>
              <a:rPr lang="en-GB" b="0" baseline="0" dirty="0" smtClean="0"/>
              <a:t>means “</a:t>
            </a:r>
            <a:r>
              <a:rPr lang="en-GB" b="0" baseline="0" dirty="0"/>
              <a:t>flowing”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Here is a short clip of what </a:t>
            </a:r>
            <a:r>
              <a:rPr lang="en-GB" b="0" dirty="0" err="1"/>
              <a:t>Nagashi</a:t>
            </a:r>
            <a:r>
              <a:rPr lang="en-GB" b="0" dirty="0"/>
              <a:t> </a:t>
            </a:r>
            <a:r>
              <a:rPr lang="en-GB" b="0" dirty="0" err="1"/>
              <a:t>Somen</a:t>
            </a:r>
            <a:r>
              <a:rPr lang="en-GB" b="0" dirty="0"/>
              <a:t> looks like in action: </a:t>
            </a:r>
            <a:r>
              <a:rPr lang="en-GB" dirty="0">
                <a:hlinkClick r:id="rId3"/>
              </a:rPr>
              <a:t>https://www.youtube.com/watch?v=foZ_BllZayQ&amp;feature=youtu.be</a:t>
            </a:r>
            <a:endParaRPr lang="en-GB" sz="1200" b="0" i="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20</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Ask students </a:t>
            </a:r>
          </a:p>
          <a:p>
            <a:r>
              <a:rPr lang="en-GB" b="0" dirty="0"/>
              <a:t>What sounds remind them of summer? E.g. The music of </a:t>
            </a:r>
            <a:r>
              <a:rPr lang="en-GB" b="0" baseline="0" dirty="0"/>
              <a:t>an i</a:t>
            </a:r>
            <a:r>
              <a:rPr lang="en-GB" b="0" dirty="0"/>
              <a:t>ce cream van </a:t>
            </a:r>
          </a:p>
          <a:p>
            <a:endParaRPr lang="en-GB" b="0" dirty="0"/>
          </a:p>
          <a:p>
            <a:r>
              <a:rPr lang="en-GB" b="0" dirty="0"/>
              <a:t>Play</a:t>
            </a:r>
            <a:r>
              <a:rPr lang="en-GB" b="0" baseline="0" dirty="0"/>
              <a:t> a short clip from the YouTube videos below so the students can hear the wind chimes and cicada.</a:t>
            </a:r>
            <a:endParaRPr lang="en-GB" b="0" dirty="0"/>
          </a:p>
          <a:p>
            <a:r>
              <a:rPr lang="en-GB" dirty="0"/>
              <a:t>Semi (cicada):</a:t>
            </a:r>
            <a:r>
              <a:rPr lang="en-GB" baseline="0" dirty="0"/>
              <a:t> </a:t>
            </a:r>
            <a:r>
              <a:rPr lang="en-GB" dirty="0">
                <a:hlinkClick r:id="rId3"/>
              </a:rPr>
              <a:t>https://www.youtube.com/watch?v=rs7Lr2d-INo</a:t>
            </a:r>
            <a:r>
              <a:rPr lang="en-GB" dirty="0"/>
              <a:t> (</a:t>
            </a:r>
            <a:r>
              <a:rPr lang="en-GB" b="1" dirty="0"/>
              <a:t>Note:</a:t>
            </a:r>
            <a:r>
              <a:rPr lang="en-GB" b="1" baseline="0" dirty="0"/>
              <a:t> </a:t>
            </a:r>
            <a:r>
              <a:rPr lang="en-GB" b="0" baseline="0" dirty="0"/>
              <a:t>There are </a:t>
            </a:r>
            <a:r>
              <a:rPr lang="en-GB" dirty="0"/>
              <a:t>4</a:t>
            </a:r>
            <a:r>
              <a:rPr lang="en-GB" baseline="0" dirty="0"/>
              <a:t> kinds of cicada in the video with distinct calls.) </a:t>
            </a:r>
            <a:endParaRPr lang="en-GB" dirty="0"/>
          </a:p>
          <a:p>
            <a:r>
              <a:rPr lang="en-GB" baseline="0" dirty="0" err="1"/>
              <a:t>Furin</a:t>
            </a:r>
            <a:r>
              <a:rPr lang="en-GB" baseline="0" dirty="0"/>
              <a:t> (wind chime): </a:t>
            </a:r>
            <a:r>
              <a:rPr lang="en-GB" dirty="0">
                <a:hlinkClick r:id="rId4"/>
              </a:rPr>
              <a:t>https://www.youtube.com/watch?v=qmKwTN0PIJ8</a:t>
            </a:r>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21</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22</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23</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visit our </a:t>
            </a:r>
            <a:r>
              <a:rPr lang="en-GB" dirty="0" err="1"/>
              <a:t>Tanzaku</a:t>
            </a:r>
            <a:r>
              <a:rPr lang="en-GB" dirty="0"/>
              <a:t> page for instructions on how to make one: </a:t>
            </a:r>
            <a:r>
              <a:rPr lang="en-GB" dirty="0">
                <a:hlinkClick r:id="rId3"/>
              </a:rPr>
              <a:t>https://www.japansociety.org.uk/resource?resource=39</a:t>
            </a:r>
            <a:r>
              <a:rPr lang="en-GB" dirty="0"/>
              <a:t>.</a:t>
            </a:r>
          </a:p>
          <a:p>
            <a:r>
              <a:rPr lang="en-GB" dirty="0"/>
              <a:t>You can also watch a short clip with simple instructions here on our YouTube </a:t>
            </a:r>
            <a:r>
              <a:rPr lang="en-GB" dirty="0" smtClean="0"/>
              <a:t>channel:</a:t>
            </a:r>
            <a:r>
              <a:rPr lang="en-GB" baseline="0" dirty="0" smtClean="0"/>
              <a:t> </a:t>
            </a:r>
            <a:r>
              <a:rPr lang="en-GB" dirty="0" smtClean="0">
                <a:hlinkClick r:id="rId4"/>
              </a:rPr>
              <a:t>https://www.youtube.com/watch?v=hq02pCYdE4c</a:t>
            </a:r>
            <a:r>
              <a:rPr lang="en-GB" sz="1200" b="0" i="0" kern="1200" dirty="0" smtClean="0">
                <a:solidFill>
                  <a:schemeClr val="tx1"/>
                </a:solidFill>
                <a:effectLst/>
                <a:latin typeface="+mn-lt"/>
                <a:ea typeface="+mn-ea"/>
                <a:cs typeface="+mn-cs"/>
              </a:rPr>
              <a:t>.</a:t>
            </a:r>
            <a:endParaRPr lang="en-GB" dirty="0"/>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24</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r>
              <a:rPr lang="en-GB" dirty="0"/>
              <a:t>The story in the following slides is</a:t>
            </a:r>
            <a:r>
              <a:rPr lang="en-GB" baseline="0" dirty="0"/>
              <a:t> a condensed version of the </a:t>
            </a:r>
            <a:r>
              <a:rPr lang="en-GB" baseline="0" dirty="0" smtClean="0"/>
              <a:t>story with fewer slides. </a:t>
            </a:r>
            <a:r>
              <a:rPr lang="en-GB" baseline="0" dirty="0"/>
              <a:t>Please see our digital </a:t>
            </a:r>
            <a:r>
              <a:rPr lang="en-GB" baseline="0" dirty="0" err="1"/>
              <a:t>kamishibai</a:t>
            </a:r>
            <a:r>
              <a:rPr lang="en-GB" baseline="0" dirty="0"/>
              <a:t> resources for the full version with animated effects or a printable version (</a:t>
            </a:r>
            <a:r>
              <a:rPr lang="en-GB" dirty="0">
                <a:hlinkClick r:id="rId3"/>
              </a:rPr>
              <a:t>https://www.japansociety.org.uk/resource?resource=38</a:t>
            </a:r>
            <a:r>
              <a:rPr lang="en-GB" dirty="0"/>
              <a:t>)</a:t>
            </a:r>
            <a:r>
              <a:rPr lang="en-GB" baseline="0" dirty="0"/>
              <a:t>. The story is also available for physical loan (see </a:t>
            </a:r>
            <a:r>
              <a:rPr lang="en-GB" dirty="0">
                <a:hlinkClick r:id="rId4"/>
              </a:rPr>
              <a:t>https://www.japansociety.org.uk/kamishibaisetloan</a:t>
            </a:r>
            <a:r>
              <a:rPr lang="en-GB" dirty="0"/>
              <a:t>)</a:t>
            </a:r>
            <a:r>
              <a:rPr lang="en-GB" baseline="0" dirty="0"/>
              <a:t>. </a:t>
            </a:r>
          </a:p>
          <a:p>
            <a:endParaRPr lang="en-GB" baseline="0" dirty="0"/>
          </a:p>
          <a:p>
            <a:pPr algn="l"/>
            <a:r>
              <a:rPr kumimoji="1" lang="en-GB" altLang="ja-JP" b="1" dirty="0"/>
              <a:t>Pronunciation guide:</a:t>
            </a:r>
          </a:p>
          <a:p>
            <a:pPr algn="l"/>
            <a:r>
              <a:rPr lang="en-GB" altLang="ja-JP" dirty="0" err="1"/>
              <a:t>Tanabata</a:t>
            </a:r>
            <a:r>
              <a:rPr lang="en-GB" altLang="ja-JP" dirty="0"/>
              <a:t>: </a:t>
            </a:r>
            <a:r>
              <a:rPr lang="en-GB" altLang="ja-JP" i="1" dirty="0" err="1"/>
              <a:t>tah</a:t>
            </a:r>
            <a:r>
              <a:rPr lang="en-GB" altLang="ja-JP" i="1" dirty="0"/>
              <a:t>-nah-bah-</a:t>
            </a:r>
            <a:r>
              <a:rPr lang="en-GB" altLang="ja-JP" i="1" dirty="0" err="1"/>
              <a:t>tah</a:t>
            </a:r>
            <a:endParaRPr lang="en-GB" altLang="ja-JP" i="1" dirty="0"/>
          </a:p>
          <a:p>
            <a:pPr algn="l"/>
            <a:r>
              <a:rPr lang="en-GB" altLang="ja-JP" dirty="0" err="1"/>
              <a:t>Orihime</a:t>
            </a:r>
            <a:r>
              <a:rPr lang="en-GB" altLang="ja-JP" dirty="0"/>
              <a:t>: </a:t>
            </a:r>
            <a:r>
              <a:rPr lang="en-GB" altLang="ja-JP" i="1" dirty="0"/>
              <a:t>awe-</a:t>
            </a:r>
            <a:r>
              <a:rPr lang="en-GB" altLang="ja-JP" i="1" dirty="0" err="1"/>
              <a:t>ree</a:t>
            </a:r>
            <a:r>
              <a:rPr lang="en-GB" altLang="ja-JP" i="1" dirty="0"/>
              <a:t>-he-may</a:t>
            </a:r>
          </a:p>
          <a:p>
            <a:pPr algn="l"/>
            <a:r>
              <a:rPr lang="en-GB" altLang="ja-JP" dirty="0" err="1"/>
              <a:t>Hikoboshi</a:t>
            </a:r>
            <a:r>
              <a:rPr lang="en-GB" altLang="ja-JP" dirty="0"/>
              <a:t>: </a:t>
            </a:r>
            <a:r>
              <a:rPr lang="en-GB" altLang="ja-JP" i="1" dirty="0"/>
              <a:t>he-co-bosh-</a:t>
            </a:r>
            <a:r>
              <a:rPr lang="en-GB" altLang="ja-JP" i="1" dirty="0" err="1"/>
              <a:t>ee</a:t>
            </a:r>
            <a:endParaRPr lang="en-GB" altLang="ja-JP" i="1" dirty="0"/>
          </a:p>
          <a:p>
            <a:pPr algn="l"/>
            <a:r>
              <a:rPr lang="en-GB" altLang="ja-JP" dirty="0" err="1"/>
              <a:t>Tentei</a:t>
            </a:r>
            <a:r>
              <a:rPr lang="en-GB" altLang="ja-JP" dirty="0"/>
              <a:t>: </a:t>
            </a:r>
            <a:r>
              <a:rPr lang="en-GB" altLang="ja-JP" i="1" dirty="0"/>
              <a:t>tent-ay</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Read to the students</a:t>
            </a:r>
          </a:p>
          <a:p>
            <a:pPr algn="l" rtl="0" latinLnBrk="0"/>
            <a:r>
              <a:rPr lang="en-GB" sz="1200" b="0" i="0" kern="1200" dirty="0">
                <a:solidFill>
                  <a:schemeClr val="tx1"/>
                </a:solidFill>
                <a:effectLst/>
                <a:latin typeface="+mn-lt"/>
                <a:ea typeface="+mn-ea"/>
                <a:cs typeface="+mn-cs"/>
              </a:rPr>
              <a:t>This is a story which arrived in Japan long ago. </a:t>
            </a:r>
          </a:p>
          <a:p>
            <a:pPr algn="l" rtl="0" latinLnBrk="0"/>
            <a:r>
              <a:rPr lang="en-GB" sz="1200" b="0" i="0" kern="1200" dirty="0">
                <a:solidFill>
                  <a:schemeClr val="tx1"/>
                </a:solidFill>
                <a:effectLst/>
                <a:latin typeface="+mn-lt"/>
                <a:ea typeface="+mn-ea"/>
                <a:cs typeface="+mn-cs"/>
              </a:rPr>
              <a:t>It originally came from China. </a:t>
            </a:r>
          </a:p>
          <a:p>
            <a:pPr algn="l" rtl="0" latinLnBrk="0"/>
            <a:endParaRPr lang="en-GB" sz="1200" b="0" i="0" kern="1200" dirty="0">
              <a:solidFill>
                <a:schemeClr val="tx1"/>
              </a:solidFill>
              <a:effectLst/>
              <a:latin typeface="+mn-lt"/>
              <a:ea typeface="+mn-ea"/>
              <a:cs typeface="+mn-cs"/>
            </a:endParaRPr>
          </a:p>
          <a:p>
            <a:pPr algn="l" rtl="0" latinLnBrk="0"/>
            <a:r>
              <a:rPr lang="en-GB" sz="1200" b="0" i="0" kern="1200" dirty="0">
                <a:solidFill>
                  <a:schemeClr val="tx1"/>
                </a:solidFill>
                <a:effectLst/>
                <a:latin typeface="+mn-lt"/>
                <a:ea typeface="+mn-ea"/>
                <a:cs typeface="+mn-cs"/>
              </a:rPr>
              <a:t>It explains the origins of the </a:t>
            </a:r>
            <a:r>
              <a:rPr lang="en-GB" sz="1200" b="0" i="0" kern="1200" dirty="0" err="1">
                <a:solidFill>
                  <a:schemeClr val="tx1"/>
                </a:solidFill>
                <a:effectLst/>
                <a:latin typeface="+mn-lt"/>
                <a:ea typeface="+mn-ea"/>
                <a:cs typeface="+mn-cs"/>
              </a:rPr>
              <a:t>Tanabata</a:t>
            </a:r>
            <a:r>
              <a:rPr lang="en-GB" sz="1200" b="0" i="0" kern="1200" dirty="0">
                <a:solidFill>
                  <a:schemeClr val="tx1"/>
                </a:solidFill>
                <a:effectLst/>
                <a:latin typeface="+mn-lt"/>
                <a:ea typeface="+mn-ea"/>
                <a:cs typeface="+mn-cs"/>
              </a:rPr>
              <a:t> Festival.</a:t>
            </a:r>
          </a:p>
          <a:p>
            <a:pPr algn="l" rtl="0" latinLnBrk="0"/>
            <a:endParaRPr lang="en-GB" sz="1200" b="0" i="0" kern="1200" dirty="0">
              <a:solidFill>
                <a:schemeClr val="tx1"/>
              </a:solidFill>
              <a:effectLst/>
              <a:latin typeface="+mn-lt"/>
              <a:ea typeface="+mn-ea"/>
              <a:cs typeface="+mn-cs"/>
            </a:endParaRPr>
          </a:p>
          <a:p>
            <a:pPr algn="l" rtl="0" latinLnBrk="0"/>
            <a:r>
              <a:rPr lang="en-GB" sz="1200" b="0" i="0" kern="1200" dirty="0">
                <a:solidFill>
                  <a:schemeClr val="tx1"/>
                </a:solidFill>
                <a:effectLst/>
                <a:latin typeface="+mn-lt"/>
                <a:ea typeface="+mn-ea"/>
                <a:cs typeface="+mn-cs"/>
              </a:rPr>
              <a:t>In Japanese, </a:t>
            </a:r>
            <a:r>
              <a:rPr lang="en-GB" sz="1200" b="0" i="0" kern="1200" dirty="0" err="1">
                <a:solidFill>
                  <a:schemeClr val="tx1"/>
                </a:solidFill>
                <a:effectLst/>
                <a:latin typeface="+mn-lt"/>
                <a:ea typeface="+mn-ea"/>
                <a:cs typeface="+mn-cs"/>
              </a:rPr>
              <a:t>Tanabata</a:t>
            </a:r>
            <a:r>
              <a:rPr lang="en-GB" sz="1200" b="0" i="0" kern="1200" dirty="0">
                <a:solidFill>
                  <a:schemeClr val="tx1"/>
                </a:solidFill>
                <a:effectLst/>
                <a:latin typeface="+mn-lt"/>
                <a:ea typeface="+mn-ea"/>
                <a:cs typeface="+mn-cs"/>
              </a:rPr>
              <a:t> means 'evening of the seventh’.</a:t>
            </a:r>
          </a:p>
          <a:p>
            <a:pPr algn="l" rtl="0" latinLnBrk="0"/>
            <a:r>
              <a:rPr lang="en-GB" sz="1200" b="0" i="0" kern="1200" dirty="0">
                <a:solidFill>
                  <a:schemeClr val="tx1"/>
                </a:solidFill>
                <a:effectLst/>
                <a:latin typeface="+mn-lt"/>
                <a:ea typeface="+mn-ea"/>
                <a:cs typeface="+mn-cs"/>
              </a:rPr>
              <a:t>Listen to the story to find out why this date is special. </a:t>
            </a:r>
          </a:p>
          <a:p>
            <a:pPr algn="l"/>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4</a:t>
            </a:fld>
            <a:endParaRPr lang="en-GB"/>
          </a:p>
        </p:txBody>
      </p:sp>
    </p:spTree>
    <p:extLst>
      <p:ext uri="{BB962C8B-B14F-4D97-AF65-F5344CB8AC3E}">
        <p14:creationId xmlns:p14="http://schemas.microsoft.com/office/powerpoint/2010/main" val="360992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Read to the students</a:t>
            </a:r>
          </a:p>
          <a:p>
            <a:r>
              <a:rPr lang="en-US" sz="1200" kern="1200" dirty="0">
                <a:solidFill>
                  <a:schemeClr val="tx1"/>
                </a:solidFill>
                <a:effectLst/>
                <a:latin typeface="+mn-lt"/>
                <a:ea typeface="+mn-ea"/>
                <a:cs typeface="+mn-cs"/>
              </a:rPr>
              <a:t>Long, long ago, there was a beautiful young girl</a:t>
            </a:r>
            <a:r>
              <a:rPr lang="en-US" sz="1200" kern="1200" baseline="0" dirty="0">
                <a:solidFill>
                  <a:schemeClr val="tx1"/>
                </a:solidFill>
                <a:effectLst/>
                <a:latin typeface="+mn-lt"/>
                <a:ea typeface="+mn-ea"/>
                <a:cs typeface="+mn-cs"/>
              </a:rPr>
              <a:t> called </a:t>
            </a:r>
            <a:r>
              <a:rPr lang="en-US" sz="1200" kern="1200" dirty="0" err="1">
                <a:solidFill>
                  <a:schemeClr val="tx1"/>
                </a:solidFill>
                <a:effectLst/>
                <a:latin typeface="+mn-lt"/>
                <a:ea typeface="+mn-ea"/>
                <a:cs typeface="+mn-cs"/>
              </a:rPr>
              <a:t>Orihime</a:t>
            </a:r>
            <a:r>
              <a:rPr lang="en-US" sz="1200" kern="1200" dirty="0">
                <a:solidFill>
                  <a:schemeClr val="tx1"/>
                </a:solidFill>
                <a:effectLst/>
                <a:latin typeface="+mn-lt"/>
                <a:ea typeface="+mn-ea"/>
                <a:cs typeface="+mn-cs"/>
              </a:rPr>
              <a:t> who lived in the Milky Way</a:t>
            </a:r>
            <a:r>
              <a:rPr lang="en-US" sz="1200" kern="1200" baseline="0" dirty="0">
                <a:solidFill>
                  <a:schemeClr val="tx1"/>
                </a:solidFill>
                <a:effectLst/>
                <a:latin typeface="+mn-lt"/>
                <a:ea typeface="+mn-ea"/>
                <a:cs typeface="+mn-cs"/>
              </a:rPr>
              <a:t> with her father, </a:t>
            </a:r>
            <a:r>
              <a:rPr lang="en-US" sz="1200" kern="1200" baseline="0" dirty="0" err="1">
                <a:solidFill>
                  <a:schemeClr val="tx1"/>
                </a:solidFill>
                <a:effectLst/>
                <a:latin typeface="+mn-lt"/>
                <a:ea typeface="+mn-ea"/>
                <a:cs typeface="+mn-cs"/>
              </a:rPr>
              <a:t>Tentei</a:t>
            </a:r>
            <a:r>
              <a:rPr lang="en-US" sz="1200" kern="1200" baseline="0" dirty="0">
                <a:solidFill>
                  <a:schemeClr val="tx1"/>
                </a:solidFill>
                <a:effectLst/>
                <a:latin typeface="+mn-lt"/>
                <a:ea typeface="+mn-ea"/>
                <a:cs typeface="+mn-cs"/>
              </a:rPr>
              <a:t>, Emperor of the heavens.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Orihime</a:t>
            </a:r>
            <a:r>
              <a:rPr lang="en-US" sz="1200" kern="1200" dirty="0">
                <a:solidFill>
                  <a:schemeClr val="tx1"/>
                </a:solidFill>
                <a:effectLst/>
                <a:latin typeface="+mn-lt"/>
                <a:ea typeface="+mn-ea"/>
                <a:cs typeface="+mn-cs"/>
              </a:rPr>
              <a:t> was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weaver</a:t>
            </a:r>
            <a:r>
              <a:rPr lang="en-US" sz="1200" kern="1200" baseline="0" dirty="0">
                <a:solidFill>
                  <a:schemeClr val="tx1"/>
                </a:solidFill>
                <a:effectLst/>
                <a:latin typeface="+mn-lt"/>
                <a:ea typeface="+mn-ea"/>
                <a:cs typeface="+mn-cs"/>
              </a:rPr>
              <a:t> and made</a:t>
            </a:r>
            <a:r>
              <a:rPr lang="en-US" sz="1200" kern="1200" dirty="0">
                <a:solidFill>
                  <a:schemeClr val="tx1"/>
                </a:solidFill>
                <a:effectLst/>
                <a:latin typeface="+mn-lt"/>
                <a:ea typeface="+mn-ea"/>
                <a:cs typeface="+mn-cs"/>
              </a:rPr>
              <a:t> beautiful clothes for her father to</a:t>
            </a:r>
            <a:r>
              <a:rPr lang="en-US" sz="1200" kern="1200" baseline="0" dirty="0">
                <a:solidFill>
                  <a:schemeClr val="tx1"/>
                </a:solidFill>
                <a:effectLst/>
                <a:latin typeface="+mn-lt"/>
                <a:ea typeface="+mn-ea"/>
                <a:cs typeface="+mn-cs"/>
              </a:rPr>
              <a:t> wear. </a:t>
            </a:r>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5</a:t>
            </a:fld>
            <a:endParaRPr lang="en-GB"/>
          </a:p>
        </p:txBody>
      </p:sp>
    </p:spTree>
    <p:extLst>
      <p:ext uri="{BB962C8B-B14F-4D97-AF65-F5344CB8AC3E}">
        <p14:creationId xmlns:p14="http://schemas.microsoft.com/office/powerpoint/2010/main" val="54770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 to the students</a:t>
            </a:r>
          </a:p>
          <a:p>
            <a:r>
              <a:rPr lang="en-GB" dirty="0"/>
              <a:t>There</a:t>
            </a:r>
            <a:r>
              <a:rPr lang="en-GB" baseline="0" dirty="0"/>
              <a:t> was also a young boy called </a:t>
            </a:r>
            <a:r>
              <a:rPr lang="en-GB" baseline="0" dirty="0" err="1"/>
              <a:t>Hikoboshi</a:t>
            </a:r>
            <a:r>
              <a:rPr lang="en-GB" baseline="0" dirty="0"/>
              <a:t> who lived in the Milky Way, on the other side of the Milky Way River. He was as a cattle herder and spend long hours outside each day looking after his cattle. </a:t>
            </a:r>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6</a:t>
            </a:fld>
            <a:endParaRPr lang="en-GB"/>
          </a:p>
        </p:txBody>
      </p:sp>
    </p:spTree>
    <p:extLst>
      <p:ext uri="{BB962C8B-B14F-4D97-AF65-F5344CB8AC3E}">
        <p14:creationId xmlns:p14="http://schemas.microsoft.com/office/powerpoint/2010/main" val="3082187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 to the students</a:t>
            </a:r>
          </a:p>
          <a:p>
            <a:r>
              <a:rPr lang="en-GB" dirty="0" err="1"/>
              <a:t>Tentei</a:t>
            </a:r>
            <a:r>
              <a:rPr lang="en-GB" dirty="0"/>
              <a:t> began to worry that his daughter</a:t>
            </a:r>
            <a:r>
              <a:rPr lang="en-GB" baseline="0" dirty="0"/>
              <a:t> was working too hard and might be lonely. One day he had an idea that he thought would help. He decided to introduce </a:t>
            </a:r>
            <a:r>
              <a:rPr lang="en-GB" baseline="0" dirty="0" err="1"/>
              <a:t>Orihime</a:t>
            </a:r>
            <a:r>
              <a:rPr lang="en-GB" baseline="0" dirty="0"/>
              <a:t> to </a:t>
            </a:r>
            <a:r>
              <a:rPr lang="en-GB" baseline="0" dirty="0" err="1"/>
              <a:t>Hikoboshi</a:t>
            </a:r>
            <a:r>
              <a:rPr lang="en-GB" baseline="0" dirty="0"/>
              <a:t>. He thought they would get along well and could help each other with their work to become rich and prosperous.  </a:t>
            </a:r>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7</a:t>
            </a:fld>
            <a:endParaRPr lang="en-GB"/>
          </a:p>
        </p:txBody>
      </p:sp>
    </p:spTree>
    <p:extLst>
      <p:ext uri="{BB962C8B-B14F-4D97-AF65-F5344CB8AC3E}">
        <p14:creationId xmlns:p14="http://schemas.microsoft.com/office/powerpoint/2010/main" val="416619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 to the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Tentei</a:t>
            </a:r>
            <a:r>
              <a:rPr lang="en-GB" dirty="0"/>
              <a:t> was right; </a:t>
            </a:r>
            <a:r>
              <a:rPr lang="en-GB" dirty="0" err="1"/>
              <a:t>Orihime</a:t>
            </a:r>
            <a:r>
              <a:rPr lang="en-GB" dirty="0"/>
              <a:t> and </a:t>
            </a:r>
            <a:r>
              <a:rPr lang="en-GB" dirty="0" err="1"/>
              <a:t>Hikoboshi</a:t>
            </a:r>
            <a:r>
              <a:rPr lang="en-GB" dirty="0"/>
              <a:t> got on very</a:t>
            </a:r>
            <a:r>
              <a:rPr lang="en-GB" baseline="0" dirty="0"/>
              <a:t> well indeed. In fact, they fell deeply in love and </a:t>
            </a:r>
            <a:r>
              <a:rPr lang="en-GB" baseline="0" dirty="0" err="1"/>
              <a:t>Orihime</a:t>
            </a:r>
            <a:r>
              <a:rPr lang="en-GB" baseline="0" dirty="0"/>
              <a:t> crossed over to the other side of the Milky Way River to marry </a:t>
            </a:r>
            <a:r>
              <a:rPr lang="en-GB" baseline="0" dirty="0" err="1"/>
              <a:t>Hikoboshi</a:t>
            </a:r>
            <a:r>
              <a:rPr lang="en-GB" baseline="0" dirty="0"/>
              <a:t>. They spent all their time together, talking and laughing. From morning until evening they would sit in the shade as </a:t>
            </a:r>
            <a:r>
              <a:rPr lang="en-GB" baseline="0" dirty="0" err="1"/>
              <a:t>Orihime</a:t>
            </a:r>
            <a:r>
              <a:rPr lang="en-GB" baseline="0" dirty="0"/>
              <a:t> combed her long black hair and </a:t>
            </a:r>
            <a:r>
              <a:rPr lang="en-GB" baseline="0" dirty="0" err="1"/>
              <a:t>Hikoboshi</a:t>
            </a:r>
            <a:r>
              <a:rPr lang="en-GB" baseline="0" dirty="0"/>
              <a:t> made music by blowing through reeds.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8</a:t>
            </a:fld>
            <a:endParaRPr lang="en-GB"/>
          </a:p>
        </p:txBody>
      </p:sp>
    </p:spTree>
    <p:extLst>
      <p:ext uri="{BB962C8B-B14F-4D97-AF65-F5344CB8AC3E}">
        <p14:creationId xmlns:p14="http://schemas.microsoft.com/office/powerpoint/2010/main" val="215379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Read to the students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After only a short </a:t>
            </a:r>
            <a:r>
              <a:rPr lang="en-US" altLang="ja-JP" dirty="0"/>
              <a:t>while, </a:t>
            </a:r>
            <a:r>
              <a:rPr lang="en-US" altLang="ja-JP" dirty="0" err="1"/>
              <a:t>Orihime’s</a:t>
            </a:r>
            <a:r>
              <a:rPr lang="en-US" altLang="ja-JP" dirty="0"/>
              <a:t> fingers forgot how to weave and </a:t>
            </a:r>
            <a:r>
              <a:rPr lang="en-US" altLang="ja-JP" dirty="0" err="1"/>
              <a:t>Hikoboshi’s</a:t>
            </a:r>
            <a:r>
              <a:rPr lang="en-US" altLang="ja-JP" dirty="0"/>
              <a:t> skilled hands forgot how to control cattle. </a:t>
            </a:r>
            <a:r>
              <a:rPr kumimoji="1" lang="en-US" altLang="ja-JP" dirty="0" err="1"/>
              <a:t>Tentei</a:t>
            </a:r>
            <a:r>
              <a:rPr kumimoji="1" lang="en-US" altLang="ja-JP" dirty="0"/>
              <a:t> despaired. He said “If this continues then all our heavenly garments will be rags and </a:t>
            </a:r>
            <a:r>
              <a:rPr lang="en-US" altLang="ja-JP" dirty="0"/>
              <a:t>all the cows will be left to roam freely and become sick.</a:t>
            </a:r>
            <a:r>
              <a:rPr kumimoji="1" lang="en-US" altLang="ja-JP" dirty="0"/>
              <a:t>” </a:t>
            </a:r>
            <a:r>
              <a:rPr kumimoji="1" lang="en-US" altLang="ja-JP" dirty="0" err="1"/>
              <a:t>Orihime</a:t>
            </a:r>
            <a:r>
              <a:rPr kumimoji="1" lang="en-US" altLang="ja-JP" baseline="0" dirty="0"/>
              <a:t> and </a:t>
            </a:r>
            <a:r>
              <a:rPr kumimoji="1" lang="en-US" altLang="ja-JP" baseline="0" dirty="0" err="1"/>
              <a:t>Hikoboshi</a:t>
            </a:r>
            <a:r>
              <a:rPr kumimoji="1" lang="en-US" altLang="ja-JP" baseline="0" dirty="0"/>
              <a:t> showed no signs of getting back to work. </a:t>
            </a:r>
            <a:endParaRPr kumimoji="1" lang="en-US" altLang="ja-JP" dirty="0"/>
          </a:p>
          <a:p>
            <a:endParaRPr lang="en-GB" dirty="0"/>
          </a:p>
        </p:txBody>
      </p:sp>
      <p:sp>
        <p:nvSpPr>
          <p:cNvPr id="4" name="Slide Number Placeholder 3"/>
          <p:cNvSpPr>
            <a:spLocks noGrp="1"/>
          </p:cNvSpPr>
          <p:nvPr>
            <p:ph type="sldNum" sz="quarter" idx="10"/>
          </p:nvPr>
        </p:nvSpPr>
        <p:spPr/>
        <p:txBody>
          <a:bodyPr/>
          <a:lstStyle/>
          <a:p>
            <a:fld id="{28609C5F-35CA-4B5D-9800-691F0D2F62EB}" type="slidenum">
              <a:rPr lang="en-GB" smtClean="0"/>
              <a:t>9</a:t>
            </a:fld>
            <a:endParaRPr lang="en-GB"/>
          </a:p>
        </p:txBody>
      </p:sp>
    </p:spTree>
    <p:extLst>
      <p:ext uri="{BB962C8B-B14F-4D97-AF65-F5344CB8AC3E}">
        <p14:creationId xmlns:p14="http://schemas.microsoft.com/office/powerpoint/2010/main" val="44084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6426C1D-A4A0-431F-8E3D-685BCBD64BC5}" type="datetime1">
              <a:rPr lang="en-GB" smtClean="0"/>
              <a:t>26/06/2020</a:t>
            </a:fld>
            <a:endParaRPr lang="en-GB"/>
          </a:p>
        </p:txBody>
      </p:sp>
      <p:sp>
        <p:nvSpPr>
          <p:cNvPr id="5" name="Footer Placeholder 4"/>
          <p:cNvSpPr>
            <a:spLocks noGrp="1"/>
          </p:cNvSpPr>
          <p:nvPr>
            <p:ph type="ftr" sz="quarter" idx="11"/>
          </p:nvPr>
        </p:nvSpPr>
        <p:spPr/>
        <p:txBody>
          <a:bodyPr/>
          <a:lstStyle/>
          <a:p>
            <a:r>
              <a:rPr lang="en-GB"/>
              <a:t>©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FAFBC7-6D10-42E2-8430-99667057993F}" type="datetime1">
              <a:rPr lang="en-GB" smtClean="0"/>
              <a:t>26/06/2020</a:t>
            </a:fld>
            <a:endParaRPr lang="en-GB"/>
          </a:p>
        </p:txBody>
      </p:sp>
      <p:sp>
        <p:nvSpPr>
          <p:cNvPr id="5" name="Footer Placeholder 4"/>
          <p:cNvSpPr>
            <a:spLocks noGrp="1"/>
          </p:cNvSpPr>
          <p:nvPr>
            <p:ph type="ftr" sz="quarter" idx="11"/>
          </p:nvPr>
        </p:nvSpPr>
        <p:spPr/>
        <p:txBody>
          <a:bodyPr/>
          <a:lstStyle/>
          <a:p>
            <a:r>
              <a:rPr lang="en-GB"/>
              <a:t>©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2E0E97-A5A8-407E-A4D9-F59132C4F44A}" type="datetime1">
              <a:rPr lang="en-GB" smtClean="0"/>
              <a:t>26/06/2020</a:t>
            </a:fld>
            <a:endParaRPr lang="en-GB"/>
          </a:p>
        </p:txBody>
      </p:sp>
      <p:sp>
        <p:nvSpPr>
          <p:cNvPr id="5" name="Footer Placeholder 4"/>
          <p:cNvSpPr>
            <a:spLocks noGrp="1"/>
          </p:cNvSpPr>
          <p:nvPr>
            <p:ph type="ftr" sz="quarter" idx="11"/>
          </p:nvPr>
        </p:nvSpPr>
        <p:spPr/>
        <p:txBody>
          <a:bodyPr/>
          <a:lstStyle/>
          <a:p>
            <a:r>
              <a:rPr lang="en-GB"/>
              <a:t>©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56F53-C61C-4146-81CD-2EECB4315470}" type="datetime1">
              <a:rPr lang="en-GB" smtClean="0"/>
              <a:t>26/06/2020</a:t>
            </a:fld>
            <a:endParaRPr lang="en-GB"/>
          </a:p>
        </p:txBody>
      </p:sp>
      <p:sp>
        <p:nvSpPr>
          <p:cNvPr id="5" name="Footer Placeholder 4"/>
          <p:cNvSpPr>
            <a:spLocks noGrp="1"/>
          </p:cNvSpPr>
          <p:nvPr>
            <p:ph type="ftr" sz="quarter" idx="11"/>
          </p:nvPr>
        </p:nvSpPr>
        <p:spPr/>
        <p:txBody>
          <a:bodyPr/>
          <a:lstStyle/>
          <a:p>
            <a:r>
              <a:rPr lang="en-GB"/>
              <a:t>©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E4A51-9A4E-48F1-8A77-91569DF4E4C9}" type="datetime1">
              <a:rPr lang="en-GB" smtClean="0"/>
              <a:t>26/06/2020</a:t>
            </a:fld>
            <a:endParaRPr lang="en-GB"/>
          </a:p>
        </p:txBody>
      </p:sp>
      <p:sp>
        <p:nvSpPr>
          <p:cNvPr id="5" name="Footer Placeholder 4"/>
          <p:cNvSpPr>
            <a:spLocks noGrp="1"/>
          </p:cNvSpPr>
          <p:nvPr>
            <p:ph type="ftr" sz="quarter" idx="11"/>
          </p:nvPr>
        </p:nvSpPr>
        <p:spPr/>
        <p:txBody>
          <a:bodyPr/>
          <a:lstStyle/>
          <a:p>
            <a:r>
              <a:rPr lang="en-GB"/>
              <a:t>©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AC0294C-B186-4259-B8E0-31AAB0721137}" type="datetime1">
              <a:rPr lang="en-GB" smtClean="0"/>
              <a:t>26/06/2020</a:t>
            </a:fld>
            <a:endParaRPr lang="en-GB"/>
          </a:p>
        </p:txBody>
      </p:sp>
      <p:sp>
        <p:nvSpPr>
          <p:cNvPr id="6" name="Footer Placeholder 5"/>
          <p:cNvSpPr>
            <a:spLocks noGrp="1"/>
          </p:cNvSpPr>
          <p:nvPr>
            <p:ph type="ftr" sz="quarter" idx="11"/>
          </p:nvPr>
        </p:nvSpPr>
        <p:spPr/>
        <p:txBody>
          <a:bodyPr/>
          <a:lstStyle/>
          <a:p>
            <a:r>
              <a:rPr lang="en-GB"/>
              <a:t>©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6BD2D0-9A35-497D-82A2-77010C2C5A74}" type="datetime1">
              <a:rPr lang="en-GB" smtClean="0"/>
              <a:t>26/06/2020</a:t>
            </a:fld>
            <a:endParaRPr lang="en-GB"/>
          </a:p>
        </p:txBody>
      </p:sp>
      <p:sp>
        <p:nvSpPr>
          <p:cNvPr id="8" name="Footer Placeholder 7"/>
          <p:cNvSpPr>
            <a:spLocks noGrp="1"/>
          </p:cNvSpPr>
          <p:nvPr>
            <p:ph type="ftr" sz="quarter" idx="11"/>
          </p:nvPr>
        </p:nvSpPr>
        <p:spPr/>
        <p:txBody>
          <a:bodyPr/>
          <a:lstStyle/>
          <a:p>
            <a:r>
              <a:rPr lang="en-GB"/>
              <a:t>©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F6C010C-D4EC-4173-87D9-9683BE129D3D}" type="datetime1">
              <a:rPr lang="en-GB" smtClean="0"/>
              <a:t>26/06/2020</a:t>
            </a:fld>
            <a:endParaRPr lang="en-GB"/>
          </a:p>
        </p:txBody>
      </p:sp>
      <p:sp>
        <p:nvSpPr>
          <p:cNvPr id="4" name="Footer Placeholder 3"/>
          <p:cNvSpPr>
            <a:spLocks noGrp="1"/>
          </p:cNvSpPr>
          <p:nvPr>
            <p:ph type="ftr" sz="quarter" idx="11"/>
          </p:nvPr>
        </p:nvSpPr>
        <p:spPr/>
        <p:txBody>
          <a:bodyPr/>
          <a:lstStyle/>
          <a:p>
            <a:r>
              <a:rPr lang="en-GB"/>
              <a:t>©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86323-CEF2-46E3-AA02-258BB9176940}" type="datetime1">
              <a:rPr lang="en-GB" smtClean="0"/>
              <a:t>26/06/2020</a:t>
            </a:fld>
            <a:endParaRPr lang="en-GB"/>
          </a:p>
        </p:txBody>
      </p:sp>
      <p:sp>
        <p:nvSpPr>
          <p:cNvPr id="3" name="Footer Placeholder 2"/>
          <p:cNvSpPr>
            <a:spLocks noGrp="1"/>
          </p:cNvSpPr>
          <p:nvPr>
            <p:ph type="ftr" sz="quarter" idx="11"/>
          </p:nvPr>
        </p:nvSpPr>
        <p:spPr/>
        <p:txBody>
          <a:bodyPr/>
          <a:lstStyle/>
          <a:p>
            <a:r>
              <a:rPr lang="en-GB"/>
              <a:t>©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35CF73-0019-412D-9663-62C301A21264}" type="datetime1">
              <a:rPr lang="en-GB" smtClean="0"/>
              <a:t>26/06/2020</a:t>
            </a:fld>
            <a:endParaRPr lang="en-GB"/>
          </a:p>
        </p:txBody>
      </p:sp>
      <p:sp>
        <p:nvSpPr>
          <p:cNvPr id="6" name="Footer Placeholder 5"/>
          <p:cNvSpPr>
            <a:spLocks noGrp="1"/>
          </p:cNvSpPr>
          <p:nvPr>
            <p:ph type="ftr" sz="quarter" idx="11"/>
          </p:nvPr>
        </p:nvSpPr>
        <p:spPr/>
        <p:txBody>
          <a:bodyPr/>
          <a:lstStyle/>
          <a:p>
            <a:r>
              <a:rPr lang="en-GB"/>
              <a:t>©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3A344D-6BE3-4B10-9285-3A8E30AF07C4}" type="datetime1">
              <a:rPr lang="en-GB" smtClean="0"/>
              <a:t>26/06/2020</a:t>
            </a:fld>
            <a:endParaRPr lang="en-GB"/>
          </a:p>
        </p:txBody>
      </p:sp>
      <p:sp>
        <p:nvSpPr>
          <p:cNvPr id="6" name="Footer Placeholder 5"/>
          <p:cNvSpPr>
            <a:spLocks noGrp="1"/>
          </p:cNvSpPr>
          <p:nvPr>
            <p:ph type="ftr" sz="quarter" idx="11"/>
          </p:nvPr>
        </p:nvSpPr>
        <p:spPr/>
        <p:txBody>
          <a:bodyPr/>
          <a:lstStyle/>
          <a:p>
            <a:r>
              <a:rPr lang="en-GB"/>
              <a:t>©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2A7F9-3D6D-4C51-AD5A-943832A6199F}" type="datetime1">
              <a:rPr lang="en-GB" smtClean="0"/>
              <a:t>26/06/2020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87284921@N00/4767695601" TargetMode="External"/><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earch.creativecommons.org/photos/null?ref=ccsearch&amp;atype=rich" TargetMode="External"/><Relationship Id="rId4" Type="http://schemas.openxmlformats.org/officeDocument/2006/relationships/hyperlink" Target="https://www.flickr.com/photos/87284921@N0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37504392@N00/193680632" TargetMode="External"/><Relationship Id="rId7"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earch.creativecommons.org/photos/null?ref=ccsearch&amp;atype=rich" TargetMode="External"/><Relationship Id="rId4" Type="http://schemas.openxmlformats.org/officeDocument/2006/relationships/hyperlink" Target="https://www.flickr.com/photos/37504392@N0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39155920@N04/19047615858" TargetMode="External"/><Relationship Id="rId7"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39155920@N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2.0/deed.en" TargetMode="External"/><Relationship Id="rId7"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hyperlink" Target="https://creativecommons.org/licenses/by-sa/2.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hyperlink" Target="https://creativecommons.org/licenses/by-nc-sa/2.0/?ref=ccsearch&amp;atype=rich" TargetMode="External"/><Relationship Id="rId3" Type="http://schemas.openxmlformats.org/officeDocument/2006/relationships/hyperlink" Target="https://www.flickr.com/photos/31724680@N04/6023690186" TargetMode="External"/><Relationship Id="rId7" Type="http://schemas.openxmlformats.org/officeDocument/2006/relationships/hyperlink" Target="https://www.flickr.com/photos/65642063@N04" TargetMode="External"/><Relationship Id="rId12"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flickr.com/photos/65642063@N04/35269960623" TargetMode="External"/><Relationship Id="rId11" Type="http://schemas.openxmlformats.org/officeDocument/2006/relationships/image" Target="../media/image33.jpg"/><Relationship Id="rId5" Type="http://schemas.openxmlformats.org/officeDocument/2006/relationships/hyperlink" Target="https://creativecommons.org/licenses/by-nc/2.0/?ref=ccsearch&amp;atype=rich" TargetMode="External"/><Relationship Id="rId10" Type="http://schemas.openxmlformats.org/officeDocument/2006/relationships/image" Target="../media/image32.jpeg"/><Relationship Id="rId4" Type="http://schemas.openxmlformats.org/officeDocument/2006/relationships/hyperlink" Target="https://www.flickr.com/photos/31724680@N04" TargetMode="External"/><Relationship Id="rId9"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3816"/>
            <a:ext cx="9144002" cy="636036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1</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 The Japan Society</a:t>
            </a:r>
          </a:p>
        </p:txBody>
      </p:sp>
      <p:sp>
        <p:nvSpPr>
          <p:cNvPr id="2" name="Rectangle 1"/>
          <p:cNvSpPr/>
          <p:nvPr/>
        </p:nvSpPr>
        <p:spPr>
          <a:xfrm>
            <a:off x="1691680" y="2852936"/>
            <a:ext cx="3456384"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4064769" y="4692095"/>
            <a:ext cx="4860032" cy="1446550"/>
          </a:xfrm>
          <a:prstGeom prst="rect">
            <a:avLst/>
          </a:prstGeom>
          <a:solidFill>
            <a:schemeClr val="bg1"/>
          </a:solidFill>
          <a:ln w="38100">
            <a:solidFill>
              <a:schemeClr val="tx1"/>
            </a:solidFill>
          </a:ln>
        </p:spPr>
        <p:txBody>
          <a:bodyPr wrap="square" rtlCol="0">
            <a:spAutoFit/>
          </a:bodyPr>
          <a:lstStyle/>
          <a:p>
            <a:pPr algn="ctr"/>
            <a:r>
              <a:rPr lang="en-GB" sz="4400" b="1" dirty="0" err="1">
                <a:solidFill>
                  <a:srgbClr val="FF0000"/>
                </a:solidFill>
                <a:latin typeface="Kristen ITC" panose="03050502040202030202" pitchFamily="66" charset="0"/>
                <a:ea typeface="Kozuka Gothic Pro B" pitchFamily="34" charset="-128"/>
              </a:rPr>
              <a:t>Tanabata</a:t>
            </a:r>
            <a:r>
              <a:rPr lang="en-GB" sz="4400" b="1" dirty="0">
                <a:solidFill>
                  <a:srgbClr val="FF0000"/>
                </a:solidFill>
                <a:latin typeface="Kristen ITC" panose="03050502040202030202" pitchFamily="66" charset="0"/>
                <a:ea typeface="Kozuka Gothic Pro B" pitchFamily="34" charset="-128"/>
              </a:rPr>
              <a:t>: </a:t>
            </a:r>
          </a:p>
          <a:p>
            <a:pPr algn="ctr"/>
            <a:r>
              <a:rPr lang="en-GB" sz="4400" b="1" dirty="0">
                <a:solidFill>
                  <a:srgbClr val="FF0000"/>
                </a:solidFill>
                <a:latin typeface="Kristen ITC" panose="03050502040202030202" pitchFamily="66" charset="0"/>
                <a:ea typeface="Kozuka Gothic Pro B" pitchFamily="34" charset="-128"/>
              </a:rPr>
              <a:t>The Star Festival</a:t>
            </a:r>
          </a:p>
        </p:txBody>
      </p:sp>
    </p:spTree>
    <p:extLst>
      <p:ext uri="{BB962C8B-B14F-4D97-AF65-F5344CB8AC3E}">
        <p14:creationId xmlns:p14="http://schemas.microsoft.com/office/powerpoint/2010/main" val="98997525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940C1B6B-B407-8847-A85D-56C1E1C16B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6" y="1277704"/>
            <a:ext cx="6913757" cy="4414907"/>
          </a:xfrm>
          <a:prstGeom prst="rect">
            <a:avLst/>
          </a:prstGeom>
        </p:spPr>
      </p:pic>
      <p:pic>
        <p:nvPicPr>
          <p:cNvPr id="21" name="Picture 20">
            <a:extLst>
              <a:ext uri="{FF2B5EF4-FFF2-40B4-BE49-F238E27FC236}">
                <a16:creationId xmlns=""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3" y="1277704"/>
            <a:ext cx="6914541"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 xmlns:a16="http://schemas.microsoft.com/office/drawing/2014/main" id="{69E3D4AE-B045-DA4D-A5C8-32EAD63A008D}"/>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69E59ECC-9021-384D-8ACD-15BE4855DD2E}"/>
              </a:ext>
            </a:extLst>
          </p:cNvPr>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smtClean="0">
                <a:solidFill>
                  <a:schemeClr val="bg1">
                    <a:lumMod val="95000"/>
                  </a:schemeClr>
                </a:solidFill>
              </a:rPr>
              <a:t>Linde Vergeylen</a:t>
            </a:r>
            <a:endParaRPr lang="en-GB" dirty="0">
              <a:solidFill>
                <a:schemeClr val="bg1">
                  <a:lumMod val="95000"/>
                </a:schemeClr>
              </a:solidFill>
            </a:endParaRPr>
          </a:p>
        </p:txBody>
      </p:sp>
      <p:pic>
        <p:nvPicPr>
          <p:cNvPr id="19" name="Picture 18">
            <a:extLst>
              <a:ext uri="{FF2B5EF4-FFF2-40B4-BE49-F238E27FC236}">
                <a16:creationId xmlns="" xmlns:a16="http://schemas.microsoft.com/office/drawing/2014/main" id="{AAEF69DC-AA35-3542-8505-47B68014AB23}"/>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233278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69808939-8E53-2741-A791-662EE179B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6" y="1277704"/>
            <a:ext cx="6913757" cy="4414907"/>
          </a:xfrm>
          <a:prstGeom prst="rect">
            <a:avLst/>
          </a:prstGeom>
        </p:spPr>
      </p:pic>
      <p:pic>
        <p:nvPicPr>
          <p:cNvPr id="15" name="Picture 3"/>
          <p:cNvPicPr>
            <a:picLocks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 xmlns:a16="http://schemas.microsoft.com/office/drawing/2014/main" id="{894A15B7-224C-4845-88FF-71B0C5095D35}"/>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ooter Placeholder 7">
            <a:extLst>
              <a:ext uri="{FF2B5EF4-FFF2-40B4-BE49-F238E27FC236}">
                <a16:creationId xmlns="" xmlns:a16="http://schemas.microsoft.com/office/drawing/2014/main" id="{6A07206E-CBFF-DC49-9D19-791E66B57633}"/>
              </a:ext>
            </a:extLst>
          </p:cNvPr>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smtClean="0">
                <a:solidFill>
                  <a:schemeClr val="bg1">
                    <a:lumMod val="95000"/>
                  </a:schemeClr>
                </a:solidFill>
              </a:rPr>
              <a:t>Linde Vergeylen</a:t>
            </a:r>
            <a:endParaRPr lang="en-GB" dirty="0">
              <a:solidFill>
                <a:schemeClr val="bg1">
                  <a:lumMod val="95000"/>
                </a:schemeClr>
              </a:solidFill>
            </a:endParaRPr>
          </a:p>
        </p:txBody>
      </p:sp>
      <p:pic>
        <p:nvPicPr>
          <p:cNvPr id="24" name="Picture 23">
            <a:extLst>
              <a:ext uri="{FF2B5EF4-FFF2-40B4-BE49-F238E27FC236}">
                <a16:creationId xmlns="" xmlns:a16="http://schemas.microsoft.com/office/drawing/2014/main" id="{5C3C44E2-9EB3-B542-BC11-053442A386A5}"/>
              </a:ext>
            </a:extLst>
          </p:cNvPr>
          <p:cNvPicPr/>
          <p:nvPr/>
        </p:nvPicPr>
        <p:blipFill>
          <a:blip r:embed="rId5"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73603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a:extLst>
              <a:ext uri="{FF2B5EF4-FFF2-40B4-BE49-F238E27FC236}">
                <a16:creationId xmlns="" xmlns:a16="http://schemas.microsoft.com/office/drawing/2014/main" id="{894A15B7-224C-4845-88FF-71B0C5095D35}"/>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ooter Placeholder 7">
            <a:extLst>
              <a:ext uri="{FF2B5EF4-FFF2-40B4-BE49-F238E27FC236}">
                <a16:creationId xmlns="" xmlns:a16="http://schemas.microsoft.com/office/drawing/2014/main" id="{6A07206E-CBFF-DC49-9D19-791E66B57633}"/>
              </a:ext>
            </a:extLst>
          </p:cNvPr>
          <p:cNvSpPr>
            <a:spLocks noGrp="1"/>
          </p:cNvSpPr>
          <p:nvPr>
            <p:ph type="ftr" sz="quarter" idx="11"/>
          </p:nvPr>
        </p:nvSpPr>
        <p:spPr>
          <a:xfrm>
            <a:off x="0" y="6356350"/>
            <a:ext cx="9143999" cy="365125"/>
          </a:xfrm>
        </p:spPr>
        <p:txBody>
          <a:bodyPr/>
          <a:lstStyle/>
          <a:p>
            <a:r>
              <a:rPr lang="en-GB" dirty="0">
                <a:solidFill>
                  <a:schemeClr val="bg1">
                    <a:lumMod val="95000"/>
                  </a:schemeClr>
                </a:solidFill>
              </a:rPr>
              <a:t>© The Japan Society</a:t>
            </a:r>
          </a:p>
        </p:txBody>
      </p:sp>
      <p:pic>
        <p:nvPicPr>
          <p:cNvPr id="24" name="Picture 23">
            <a:extLst>
              <a:ext uri="{FF2B5EF4-FFF2-40B4-BE49-F238E27FC236}">
                <a16:creationId xmlns="" xmlns:a16="http://schemas.microsoft.com/office/drawing/2014/main" id="{5C3C44E2-9EB3-B542-BC11-053442A386A5}"/>
              </a:ext>
            </a:extLst>
          </p:cNvPr>
          <p:cNvPicPr/>
          <p:nvPr/>
        </p:nvPicPr>
        <p:blipFill>
          <a:blip r:embed="rId4"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16" name="For more resources, see www.japansociety.org.uk">
            <a:extLst>
              <a:ext uri="{FF2B5EF4-FFF2-40B4-BE49-F238E27FC236}">
                <a16:creationId xmlns="" xmlns:a16="http://schemas.microsoft.com/office/drawing/2014/main" id="{187D4C8A-F060-8840-B359-8A10DEA4FD17}"/>
              </a:ext>
            </a:extLst>
          </p:cNvPr>
          <p:cNvSpPr txBox="1"/>
          <p:nvPr/>
        </p:nvSpPr>
        <p:spPr>
          <a:xfrm>
            <a:off x="1187624" y="2492896"/>
            <a:ext cx="6696744"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endParaRPr lang="en-GB" sz="3200" dirty="0">
              <a:ln>
                <a:solidFill>
                  <a:schemeClr val="tx1"/>
                </a:solidFill>
              </a:ln>
              <a:uFill>
                <a:solidFill>
                  <a:schemeClr val="bg1"/>
                </a:solidFill>
              </a:uFill>
              <a:latin typeface="Kristen ITC" panose="03050502040202030202" pitchFamily="66" charset="0"/>
            </a:endParaRPr>
          </a:p>
          <a:p>
            <a:pPr algn="ctr"/>
            <a:r>
              <a:rPr lang="en-GB" sz="3200" dirty="0">
                <a:ln>
                  <a:solidFill>
                    <a:schemeClr val="tx1"/>
                  </a:solidFill>
                </a:ln>
                <a:uFill>
                  <a:solidFill>
                    <a:schemeClr val="bg1"/>
                  </a:solidFill>
                </a:uFill>
                <a:latin typeface="Kristen ITC" panose="03050502040202030202" pitchFamily="66" charset="0"/>
              </a:rPr>
              <a:t>The End</a:t>
            </a:r>
          </a:p>
        </p:txBody>
      </p:sp>
    </p:spTree>
    <p:extLst>
      <p:ext uri="{BB962C8B-B14F-4D97-AF65-F5344CB8AC3E}">
        <p14:creationId xmlns:p14="http://schemas.microsoft.com/office/powerpoint/2010/main" val="40733673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13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 The Japan Society</a:t>
            </a: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020272" y="3975221"/>
            <a:ext cx="1966276" cy="2137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3607" y="1865797"/>
            <a:ext cx="7056784" cy="2109424"/>
          </a:xfrm>
          <a:prstGeom prst="rect">
            <a:avLst/>
          </a:prstGeom>
          <a:noFill/>
        </p:spPr>
        <p:txBody>
          <a:bodyPr wrap="square" rtlCol="0">
            <a:spAutoFit/>
          </a:bodyPr>
          <a:lstStyle/>
          <a:p>
            <a:pPr algn="ctr">
              <a:lnSpc>
                <a:spcPct val="150000"/>
              </a:lnSpc>
            </a:pPr>
            <a:r>
              <a:rPr lang="en-GB" sz="3000" dirty="0">
                <a:latin typeface="Kristen ITC" panose="03050502040202030202" pitchFamily="66" charset="0"/>
                <a:ea typeface="Kozuka Gothic Pro R" pitchFamily="34" charset="-128"/>
              </a:rPr>
              <a:t>Now that you understand why </a:t>
            </a:r>
          </a:p>
          <a:p>
            <a:pPr algn="ctr">
              <a:lnSpc>
                <a:spcPct val="150000"/>
              </a:lnSpc>
            </a:pPr>
            <a:r>
              <a:rPr lang="en-GB" sz="3000" dirty="0">
                <a:latin typeface="Kristen ITC" panose="03050502040202030202" pitchFamily="66" charset="0"/>
                <a:ea typeface="Kozuka Gothic Pro R" pitchFamily="34" charset="-128"/>
              </a:rPr>
              <a:t>7</a:t>
            </a:r>
            <a:r>
              <a:rPr lang="en-GB" sz="3000" baseline="30000" dirty="0">
                <a:latin typeface="Kristen ITC" panose="03050502040202030202" pitchFamily="66" charset="0"/>
                <a:ea typeface="Kozuka Gothic Pro R" pitchFamily="34" charset="-128"/>
              </a:rPr>
              <a:t>th</a:t>
            </a:r>
            <a:r>
              <a:rPr lang="en-GB" sz="3000" dirty="0">
                <a:latin typeface="Kristen ITC" panose="03050502040202030202" pitchFamily="66" charset="0"/>
                <a:ea typeface="Kozuka Gothic Pro R" pitchFamily="34" charset="-128"/>
              </a:rPr>
              <a:t> July is a special day, </a:t>
            </a:r>
          </a:p>
          <a:p>
            <a:pPr algn="ctr">
              <a:lnSpc>
                <a:spcPct val="150000"/>
              </a:lnSpc>
            </a:pPr>
            <a:r>
              <a:rPr lang="en-GB" sz="3000" dirty="0">
                <a:latin typeface="Kristen ITC" panose="03050502040202030202" pitchFamily="66" charset="0"/>
                <a:ea typeface="Kozuka Gothic Pro R" pitchFamily="34" charset="-128"/>
              </a:rPr>
              <a:t>let’s learn more about the festival! </a:t>
            </a:r>
          </a:p>
        </p:txBody>
      </p:sp>
      <p:pic>
        <p:nvPicPr>
          <p:cNvPr id="10" name="Picture 2">
            <a:extLst>
              <a:ext uri="{FF2B5EF4-FFF2-40B4-BE49-F238E27FC236}">
                <a16:creationId xmlns="" xmlns:a16="http://schemas.microsoft.com/office/drawing/2014/main" id="{8B08E95A-74EE-A64E-A804-10CEB60DD4F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20389589">
            <a:off x="177185" y="171845"/>
            <a:ext cx="2060347" cy="202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80657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14</a:t>
            </a:fld>
            <a:endParaRPr lang="en-GB"/>
          </a:p>
        </p:txBody>
      </p:sp>
      <p:sp>
        <p:nvSpPr>
          <p:cNvPr id="9" name="Rectangle 8"/>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481223"/>
            <a:ext cx="9143999" cy="276882"/>
          </a:xfrm>
        </p:spPr>
        <p:txBody>
          <a:bodyPr/>
          <a:lstStyle/>
          <a:p>
            <a:r>
              <a:rPr lang="en-GB" dirty="0">
                <a:solidFill>
                  <a:schemeClr val="bg1"/>
                </a:solidFill>
              </a:rPr>
              <a:t>Image is ©</a:t>
            </a:r>
            <a:r>
              <a:rPr lang="en-GB" dirty="0" err="1">
                <a:solidFill>
                  <a:schemeClr val="bg1"/>
                </a:solidFill>
              </a:rPr>
              <a:t>Yasufumi</a:t>
            </a:r>
            <a:r>
              <a:rPr lang="en-GB" dirty="0">
                <a:solidFill>
                  <a:schemeClr val="bg1"/>
                </a:solidFill>
              </a:rPr>
              <a:t> Nishi/© JNTO</a:t>
            </a:r>
          </a:p>
          <a:p>
            <a:endParaRPr lang="en-GB" dirty="0">
              <a:solidFill>
                <a:schemeClr val="bg1">
                  <a:lumMod val="95000"/>
                </a:schemeClr>
              </a:solidFill>
            </a:endParaRP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799072" y="476672"/>
            <a:ext cx="850900" cy="850900"/>
          </a:xfrm>
          <a:prstGeom prst="rect">
            <a:avLst/>
          </a:prstGeom>
        </p:spPr>
      </p:pic>
      <p:sp>
        <p:nvSpPr>
          <p:cNvPr id="12" name="TextBox 11"/>
          <p:cNvSpPr txBox="1"/>
          <p:nvPr/>
        </p:nvSpPr>
        <p:spPr>
          <a:xfrm>
            <a:off x="365202" y="621188"/>
            <a:ext cx="6372196"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Decorations</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202" y="1432957"/>
            <a:ext cx="7115596" cy="4758556"/>
          </a:xfrm>
          <a:prstGeom prst="rect">
            <a:avLst/>
          </a:prstGeom>
        </p:spPr>
      </p:pic>
    </p:spTree>
    <p:extLst>
      <p:ext uri="{BB962C8B-B14F-4D97-AF65-F5344CB8AC3E}">
        <p14:creationId xmlns:p14="http://schemas.microsoft.com/office/powerpoint/2010/main" val="35426038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385" y="476672"/>
            <a:ext cx="8165229" cy="5466876"/>
          </a:xfrm>
          <a:prstGeom prst="rect">
            <a:avLst/>
          </a:prstGeom>
        </p:spPr>
      </p:pic>
      <p:sp>
        <p:nvSpPr>
          <p:cNvPr id="3" name="Slide Number Placeholder 2"/>
          <p:cNvSpPr>
            <a:spLocks noGrp="1"/>
          </p:cNvSpPr>
          <p:nvPr>
            <p:ph type="sldNum" sz="quarter" idx="12"/>
          </p:nvPr>
        </p:nvSpPr>
        <p:spPr/>
        <p:txBody>
          <a:bodyPr/>
          <a:lstStyle/>
          <a:p>
            <a:fld id="{7627D4DA-CA93-4100-9923-91CA0C97AC6D}" type="slidenum">
              <a:rPr lang="en-GB" smtClean="0"/>
              <a:t>15</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356350"/>
            <a:ext cx="9033728" cy="365125"/>
          </a:xfrm>
        </p:spPr>
        <p:txBody>
          <a:bodyPr/>
          <a:lstStyle/>
          <a:p>
            <a:r>
              <a:rPr lang="en-GB" dirty="0">
                <a:solidFill>
                  <a:schemeClr val="bg1"/>
                </a:solidFill>
              </a:rPr>
              <a:t>Image is ©</a:t>
            </a:r>
            <a:r>
              <a:rPr lang="en-GB" dirty="0" err="1">
                <a:solidFill>
                  <a:schemeClr val="bg1"/>
                </a:solidFill>
              </a:rPr>
              <a:t>Y.Shimizu</a:t>
            </a:r>
            <a:r>
              <a:rPr lang="en-GB" dirty="0">
                <a:solidFill>
                  <a:schemeClr val="bg1"/>
                </a:solidFill>
              </a:rPr>
              <a:t>/©JNTO</a:t>
            </a:r>
          </a:p>
        </p:txBody>
      </p:sp>
      <p:pic>
        <p:nvPicPr>
          <p:cNvPr id="8" name="Picture 7"/>
          <p:cNvPicPr/>
          <p:nvPr/>
        </p:nvPicPr>
        <p:blipFill>
          <a:blip r:embed="rId4" cstate="screen">
            <a:extLst>
              <a:ext uri="{28A0092B-C50C-407E-A947-70E740481C1C}">
                <a14:useLocalDpi xmlns:a14="http://schemas.microsoft.com/office/drawing/2010/main"/>
              </a:ext>
            </a:extLst>
          </a:blip>
          <a:stretch>
            <a:fillRect/>
          </a:stretch>
        </p:blipFill>
        <p:spPr>
          <a:xfrm>
            <a:off x="7808159" y="476672"/>
            <a:ext cx="850900" cy="850900"/>
          </a:xfrm>
          <a:prstGeom prst="rect">
            <a:avLst/>
          </a:prstGeom>
        </p:spPr>
      </p:pic>
    </p:spTree>
    <p:extLst>
      <p:ext uri="{BB962C8B-B14F-4D97-AF65-F5344CB8AC3E}">
        <p14:creationId xmlns:p14="http://schemas.microsoft.com/office/powerpoint/2010/main" val="291276599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92875"/>
            <a:ext cx="9033728" cy="365125"/>
          </a:xfrm>
        </p:spPr>
        <p:txBody>
          <a:bodyPr/>
          <a:lstStyle/>
          <a:p>
            <a:r>
              <a:rPr lang="en-GB" dirty="0" err="1">
                <a:solidFill>
                  <a:schemeClr val="bg1"/>
                </a:solidFill>
              </a:rPr>
              <a:t>Tanzaku</a:t>
            </a:r>
            <a:r>
              <a:rPr lang="en-GB" dirty="0">
                <a:solidFill>
                  <a:schemeClr val="bg1"/>
                </a:solidFill>
              </a:rPr>
              <a:t> image is ©</a:t>
            </a:r>
            <a:r>
              <a:rPr lang="en-GB" dirty="0"/>
              <a:t>:</a:t>
            </a:r>
            <a:r>
              <a:rPr lang="en-GB" dirty="0">
                <a:solidFill>
                  <a:schemeClr val="bg1"/>
                </a:solidFill>
                <a:hlinkClick r:id="rId3"/>
              </a:rPr>
              <a:t>"R0012581"</a:t>
            </a:r>
            <a:r>
              <a:rPr lang="en-GB" dirty="0">
                <a:solidFill>
                  <a:schemeClr val="bg1"/>
                </a:solidFill>
              </a:rPr>
              <a:t> by </a:t>
            </a:r>
            <a:r>
              <a:rPr lang="en-GB" dirty="0">
                <a:solidFill>
                  <a:schemeClr val="bg1"/>
                </a:solidFill>
                <a:hlinkClick r:id="rId4"/>
              </a:rPr>
              <a:t>HAMACHI!</a:t>
            </a:r>
            <a:r>
              <a:rPr lang="en-GB" dirty="0">
                <a:solidFill>
                  <a:schemeClr val="bg1"/>
                </a:solidFill>
              </a:rPr>
              <a:t> is licensed under </a:t>
            </a:r>
            <a:r>
              <a:rPr lang="en-GB" cap="all" dirty="0">
                <a:solidFill>
                  <a:schemeClr val="bg1"/>
                </a:solidFill>
                <a:hlinkClick r:id="rId5"/>
              </a:rPr>
              <a:t>CC BY-NC-ND 2.0</a:t>
            </a:r>
            <a:endParaRPr lang="en-GB" dirty="0">
              <a:solidFill>
                <a:schemeClr val="bg1"/>
              </a:solidFill>
            </a:endParaRPr>
          </a:p>
          <a:p>
            <a:endParaRPr lang="en-GB" dirty="0">
              <a:solidFill>
                <a:schemeClr val="bg1"/>
              </a:solidFill>
            </a:endParaRPr>
          </a:p>
        </p:txBody>
      </p:sp>
      <p:pic>
        <p:nvPicPr>
          <p:cNvPr id="8" name="Picture 7"/>
          <p:cNvPicPr/>
          <p:nvPr/>
        </p:nvPicPr>
        <p:blipFill>
          <a:blip r:embed="rId6" cstate="screen">
            <a:extLst>
              <a:ext uri="{28A0092B-C50C-407E-A947-70E740481C1C}">
                <a14:useLocalDpi xmlns:a14="http://schemas.microsoft.com/office/drawing/2010/main"/>
              </a:ext>
            </a:extLst>
          </a:blip>
          <a:stretch>
            <a:fillRect/>
          </a:stretch>
        </p:blipFill>
        <p:spPr>
          <a:xfrm>
            <a:off x="7787016" y="476672"/>
            <a:ext cx="850900" cy="850900"/>
          </a:xfrm>
          <a:prstGeom prst="rect">
            <a:avLst/>
          </a:prstGeom>
        </p:spPr>
      </p:pic>
      <p:pic>
        <p:nvPicPr>
          <p:cNvPr id="4" name="Picture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20072" y="1567703"/>
            <a:ext cx="3417844" cy="4176132"/>
          </a:xfrm>
          <a:prstGeom prst="rect">
            <a:avLst/>
          </a:prstGeom>
        </p:spPr>
      </p:pic>
      <p:sp>
        <p:nvSpPr>
          <p:cNvPr id="9" name="TextBox 8"/>
          <p:cNvSpPr txBox="1"/>
          <p:nvPr/>
        </p:nvSpPr>
        <p:spPr>
          <a:xfrm>
            <a:off x="467544" y="496575"/>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Customs</a:t>
            </a:r>
          </a:p>
        </p:txBody>
      </p:sp>
      <p:sp>
        <p:nvSpPr>
          <p:cNvPr id="3" name="TextBox 2"/>
          <p:cNvSpPr txBox="1"/>
          <p:nvPr/>
        </p:nvSpPr>
        <p:spPr>
          <a:xfrm>
            <a:off x="323528" y="2070719"/>
            <a:ext cx="4752528" cy="3477875"/>
          </a:xfrm>
          <a:prstGeom prst="rect">
            <a:avLst/>
          </a:prstGeom>
          <a:noFill/>
        </p:spPr>
        <p:txBody>
          <a:bodyPr wrap="square" rtlCol="0">
            <a:spAutoFit/>
          </a:bodyPr>
          <a:lstStyle/>
          <a:p>
            <a:pPr algn="ctr"/>
            <a:r>
              <a:rPr lang="en-US" sz="2000" dirty="0">
                <a:latin typeface="Kozuka Gothic Pro R" pitchFamily="34" charset="-128"/>
                <a:ea typeface="Kozuka Gothic Pro R" pitchFamily="34" charset="-128"/>
              </a:rPr>
              <a:t>These are wishes, written on </a:t>
            </a:r>
            <a:r>
              <a:rPr lang="en-US" sz="2000" dirty="0" err="1">
                <a:solidFill>
                  <a:srgbClr val="339933"/>
                </a:solidFill>
                <a:latin typeface="Kozuka Gothic Pro B" pitchFamily="34" charset="-128"/>
                <a:ea typeface="Kozuka Gothic Pro B" pitchFamily="34" charset="-128"/>
              </a:rPr>
              <a:t>Tanzaku</a:t>
            </a:r>
            <a:r>
              <a:rPr lang="en-US" sz="2000" dirty="0">
                <a:solidFill>
                  <a:srgbClr val="339933"/>
                </a:solidFill>
                <a:latin typeface="Kozuka Gothic Pro B" pitchFamily="34" charset="-128"/>
                <a:ea typeface="Kozuka Gothic Pro B" pitchFamily="34" charset="-128"/>
              </a:rPr>
              <a:t>.</a:t>
            </a:r>
            <a:endParaRPr lang="en-US" sz="2000" dirty="0">
              <a:latin typeface="Kozuka Gothic Pro R" pitchFamily="34" charset="-128"/>
              <a:ea typeface="Kozuka Gothic Pro R" pitchFamily="34" charset="-128"/>
            </a:endParaRPr>
          </a:p>
          <a:p>
            <a:endParaRPr lang="en-US" sz="2000" dirty="0">
              <a:latin typeface="Kozuka Gothic Pro R" pitchFamily="34" charset="-128"/>
              <a:ea typeface="Kozuka Gothic Pro R" pitchFamily="34" charset="-128"/>
            </a:endParaRPr>
          </a:p>
          <a:p>
            <a:pPr algn="ctr"/>
            <a:r>
              <a:rPr lang="en-US" sz="2000" dirty="0">
                <a:latin typeface="Kozuka Gothic Pro R" pitchFamily="34" charset="-128"/>
                <a:ea typeface="Kozuka Gothic Pro R" pitchFamily="34" charset="-128"/>
              </a:rPr>
              <a:t>Traditionally, people wrote wishes to pray for the couple’s reunion. </a:t>
            </a:r>
          </a:p>
          <a:p>
            <a:r>
              <a:rPr lang="en-US" sz="2000" dirty="0">
                <a:latin typeface="Kozuka Gothic Pro R" pitchFamily="34" charset="-128"/>
                <a:ea typeface="Kozuka Gothic Pro R" pitchFamily="34" charset="-128"/>
              </a:rPr>
              <a:t> </a:t>
            </a:r>
            <a:endParaRPr lang="en-GB" sz="2000" dirty="0">
              <a:latin typeface="Kozuka Gothic Pro R" pitchFamily="34" charset="-128"/>
              <a:ea typeface="Kozuka Gothic Pro R" pitchFamily="34" charset="-128"/>
            </a:endParaRPr>
          </a:p>
          <a:p>
            <a:pPr algn="ctr"/>
            <a:r>
              <a:rPr lang="en-US" sz="2000" dirty="0">
                <a:latin typeface="Kozuka Gothic Pro R" pitchFamily="34" charset="-128"/>
                <a:ea typeface="Kozuka Gothic Pro R" pitchFamily="34" charset="-128"/>
              </a:rPr>
              <a:t>Now many people write their own  wishes as well.  </a:t>
            </a:r>
          </a:p>
          <a:p>
            <a:pPr algn="ctr"/>
            <a:endParaRPr lang="en-US" sz="2000" dirty="0">
              <a:latin typeface="Kozuka Gothic Pro R" pitchFamily="34" charset="-128"/>
              <a:ea typeface="Kozuka Gothic Pro R" pitchFamily="34" charset="-128"/>
            </a:endParaRPr>
          </a:p>
          <a:p>
            <a:pPr algn="ctr"/>
            <a:r>
              <a:rPr lang="en-US" sz="2000" dirty="0">
                <a:latin typeface="Kozuka Gothic Pro R" pitchFamily="34" charset="-128"/>
                <a:ea typeface="Kozuka Gothic Pro R" pitchFamily="34" charset="-128"/>
              </a:rPr>
              <a:t>They are hung up on bamboo plants outside shops, homes and shrines.</a:t>
            </a:r>
            <a:endParaRPr lang="en-GB" sz="2000" dirty="0">
              <a:latin typeface="Kozuka Gothic Pro R" pitchFamily="34" charset="-128"/>
              <a:ea typeface="Kozuka Gothic Pro R" pitchFamily="34" charset="-128"/>
            </a:endParaRPr>
          </a:p>
          <a:p>
            <a:endParaRPr lang="en-GB" sz="2000" dirty="0"/>
          </a:p>
        </p:txBody>
      </p:sp>
    </p:spTree>
    <p:extLst>
      <p:ext uri="{BB962C8B-B14F-4D97-AF65-F5344CB8AC3E}">
        <p14:creationId xmlns:p14="http://schemas.microsoft.com/office/powerpoint/2010/main" val="255905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17</a:t>
            </a:fld>
            <a:endParaRPr lang="en-GB"/>
          </a:p>
        </p:txBody>
      </p:sp>
      <p:sp>
        <p:nvSpPr>
          <p:cNvPr id="7" name="Rectangle 6"/>
          <p:cNvSpPr/>
          <p:nvPr/>
        </p:nvSpPr>
        <p:spPr>
          <a:xfrm>
            <a:off x="-9829"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11784" y="6492875"/>
            <a:ext cx="9033728" cy="365125"/>
          </a:xfrm>
        </p:spPr>
        <p:txBody>
          <a:bodyPr/>
          <a:lstStyle/>
          <a:p>
            <a:r>
              <a:rPr lang="en-GB" dirty="0" err="1">
                <a:solidFill>
                  <a:schemeClr val="bg1"/>
                </a:solidFill>
              </a:rPr>
              <a:t>Tanzaku</a:t>
            </a:r>
            <a:r>
              <a:rPr lang="en-GB" dirty="0">
                <a:solidFill>
                  <a:schemeClr val="bg1"/>
                </a:solidFill>
              </a:rPr>
              <a:t> image is ©:</a:t>
            </a:r>
            <a:r>
              <a:rPr lang="en-GB" dirty="0">
                <a:solidFill>
                  <a:schemeClr val="bg1"/>
                </a:solidFill>
                <a:hlinkClick r:id="rId3"/>
              </a:rPr>
              <a:t>"I wish our happiness would last forever"</a:t>
            </a:r>
            <a:r>
              <a:rPr lang="en-GB" dirty="0">
                <a:solidFill>
                  <a:schemeClr val="bg1"/>
                </a:solidFill>
              </a:rPr>
              <a:t> by </a:t>
            </a:r>
            <a:r>
              <a:rPr lang="en-GB" dirty="0">
                <a:solidFill>
                  <a:schemeClr val="bg1"/>
                </a:solidFill>
                <a:hlinkClick r:id="rId4"/>
              </a:rPr>
              <a:t>Yuki Yaginuma</a:t>
            </a:r>
            <a:r>
              <a:rPr lang="en-GB" dirty="0">
                <a:solidFill>
                  <a:schemeClr val="bg1"/>
                </a:solidFill>
              </a:rPr>
              <a:t> is licensed under </a:t>
            </a:r>
            <a:r>
              <a:rPr lang="en-GB" cap="all" dirty="0">
                <a:solidFill>
                  <a:schemeClr val="bg1"/>
                </a:solidFill>
                <a:hlinkClick r:id="rId5"/>
              </a:rPr>
              <a:t>CC BY-ND 2.0</a:t>
            </a:r>
            <a:endParaRPr lang="en-GB" dirty="0">
              <a:solidFill>
                <a:schemeClr val="bg1"/>
              </a:solidFill>
            </a:endParaRPr>
          </a:p>
          <a:p>
            <a:endParaRPr lang="en-GB" dirty="0">
              <a:solidFill>
                <a:schemeClr val="bg1"/>
              </a:solidFill>
            </a:endParaRPr>
          </a:p>
        </p:txBody>
      </p:sp>
      <p:pic>
        <p:nvPicPr>
          <p:cNvPr id="8" name="Picture 7"/>
          <p:cNvPicPr/>
          <p:nvPr/>
        </p:nvPicPr>
        <p:blipFill>
          <a:blip r:embed="rId6" cstate="screen">
            <a:extLst>
              <a:ext uri="{28A0092B-C50C-407E-A947-70E740481C1C}">
                <a14:useLocalDpi xmlns:a14="http://schemas.microsoft.com/office/drawing/2010/main"/>
              </a:ext>
            </a:extLst>
          </a:blip>
          <a:stretch>
            <a:fillRect/>
          </a:stretch>
        </p:blipFill>
        <p:spPr>
          <a:xfrm>
            <a:off x="7452320" y="548680"/>
            <a:ext cx="850900" cy="8509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5859" y="548680"/>
            <a:ext cx="7873913" cy="5236459"/>
          </a:xfrm>
          <a:prstGeom prst="rect">
            <a:avLst/>
          </a:prstGeom>
        </p:spPr>
      </p:pic>
    </p:spTree>
    <p:extLst>
      <p:ext uri="{BB962C8B-B14F-4D97-AF65-F5344CB8AC3E}">
        <p14:creationId xmlns:p14="http://schemas.microsoft.com/office/powerpoint/2010/main" val="67882008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15746" y="6365093"/>
            <a:ext cx="9143999" cy="365125"/>
          </a:xfrm>
        </p:spPr>
        <p:txBody>
          <a:bodyPr/>
          <a:lstStyle/>
          <a:p>
            <a:endParaRPr lang="en-GB" dirty="0">
              <a:solidFill>
                <a:schemeClr val="bg1">
                  <a:lumMod val="95000"/>
                </a:schemeClr>
              </a:solidFill>
            </a:endParaRPr>
          </a:p>
          <a:p>
            <a:r>
              <a:rPr lang="en-GB" dirty="0">
                <a:solidFill>
                  <a:schemeClr val="bg1"/>
                </a:solidFill>
              </a:rPr>
              <a:t>©The Japan Society</a:t>
            </a:r>
            <a:endParaRPr lang="en-GB" dirty="0">
              <a:solidFill>
                <a:schemeClr val="bg1">
                  <a:lumMod val="95000"/>
                </a:schemeClr>
              </a:solidFill>
            </a:endParaRPr>
          </a:p>
          <a:p>
            <a:endParaRPr lang="en-GB" dirty="0">
              <a:solidFill>
                <a:schemeClr val="bg1"/>
              </a:solidFill>
            </a:endParaRPr>
          </a:p>
        </p:txBody>
      </p:sp>
      <p:sp>
        <p:nvSpPr>
          <p:cNvPr id="11" name="TextBox 10"/>
          <p:cNvSpPr txBox="1"/>
          <p:nvPr/>
        </p:nvSpPr>
        <p:spPr>
          <a:xfrm>
            <a:off x="337665" y="548680"/>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Summer Food</a:t>
            </a: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740352" y="404664"/>
            <a:ext cx="850900" cy="850900"/>
          </a:xfrm>
          <a:prstGeom prst="rect">
            <a:avLst/>
          </a:prstGeom>
        </p:spPr>
      </p:pic>
      <p:sp>
        <p:nvSpPr>
          <p:cNvPr id="4" name="TextBox 3"/>
          <p:cNvSpPr txBox="1"/>
          <p:nvPr/>
        </p:nvSpPr>
        <p:spPr>
          <a:xfrm>
            <a:off x="780028" y="4909923"/>
            <a:ext cx="1798320" cy="1292662"/>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Shaved Ice</a:t>
            </a:r>
          </a:p>
          <a:p>
            <a:pPr algn="ctr"/>
            <a:endParaRPr lang="en-GB" dirty="0">
              <a:latin typeface="Kozuka Gothic Pro B" pitchFamily="34" charset="-128"/>
              <a:ea typeface="Kozuka Gothic Pro B" pitchFamily="34" charset="-128"/>
            </a:endParaRPr>
          </a:p>
          <a:p>
            <a:pPr algn="ctr"/>
            <a:r>
              <a:rPr lang="en-GB" dirty="0" err="1">
                <a:solidFill>
                  <a:srgbClr val="339933"/>
                </a:solidFill>
                <a:latin typeface="Kozuka Gothic Pro B" pitchFamily="34" charset="-128"/>
                <a:ea typeface="Kozuka Gothic Pro B" pitchFamily="34" charset="-128"/>
              </a:rPr>
              <a:t>kakigori</a:t>
            </a:r>
            <a:endParaRPr lang="en-GB" dirty="0">
              <a:latin typeface="Kozuka Gothic Pro B" pitchFamily="34" charset="-128"/>
              <a:ea typeface="Kozuka Gothic Pro B" pitchFamily="34" charset="-128"/>
            </a:endParaRPr>
          </a:p>
          <a:p>
            <a:pPr algn="ctr"/>
            <a:endParaRPr lang="en-GB" dirty="0">
              <a:latin typeface="Kozuka Gothic Pro B" pitchFamily="34" charset="-128"/>
              <a:ea typeface="Kozuka Gothic Pro B" pitchFamily="34" charset="-128"/>
            </a:endParaRPr>
          </a:p>
        </p:txBody>
      </p:sp>
      <p:sp>
        <p:nvSpPr>
          <p:cNvPr id="14" name="TextBox 13"/>
          <p:cNvSpPr txBox="1"/>
          <p:nvPr/>
        </p:nvSpPr>
        <p:spPr>
          <a:xfrm>
            <a:off x="3532587" y="4909923"/>
            <a:ext cx="1938496" cy="1292662"/>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Watermelon</a:t>
            </a:r>
          </a:p>
          <a:p>
            <a:pPr algn="ctr"/>
            <a:endParaRPr lang="en-GB" dirty="0">
              <a:latin typeface="Kozuka Gothic Pro B" pitchFamily="34" charset="-128"/>
              <a:ea typeface="Kozuka Gothic Pro B" pitchFamily="34" charset="-128"/>
            </a:endParaRPr>
          </a:p>
          <a:p>
            <a:pPr algn="ctr"/>
            <a:r>
              <a:rPr lang="en-GB" dirty="0" err="1">
                <a:solidFill>
                  <a:srgbClr val="339933"/>
                </a:solidFill>
                <a:latin typeface="Kozuka Gothic Pro B" pitchFamily="34" charset="-128"/>
                <a:ea typeface="Kozuka Gothic Pro B" pitchFamily="34" charset="-128"/>
              </a:rPr>
              <a:t>suika</a:t>
            </a:r>
            <a:endParaRPr lang="en-GB" dirty="0">
              <a:latin typeface="Kozuka Gothic Pro B" pitchFamily="34" charset="-128"/>
              <a:ea typeface="Kozuka Gothic Pro B" pitchFamily="34" charset="-128"/>
            </a:endParaRPr>
          </a:p>
          <a:p>
            <a:pPr algn="ctr"/>
            <a:endParaRPr lang="en-GB" dirty="0">
              <a:latin typeface="Kozuka Gothic Pro B" pitchFamily="34" charset="-128"/>
              <a:ea typeface="Kozuka Gothic Pro B" pitchFamily="34" charset="-128"/>
            </a:endParaRPr>
          </a:p>
        </p:txBody>
      </p:sp>
      <p:sp>
        <p:nvSpPr>
          <p:cNvPr id="15" name="TextBox 14"/>
          <p:cNvSpPr txBox="1"/>
          <p:nvPr/>
        </p:nvSpPr>
        <p:spPr>
          <a:xfrm>
            <a:off x="6172405" y="4944650"/>
            <a:ext cx="2507084" cy="1015663"/>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Noodles</a:t>
            </a:r>
          </a:p>
          <a:p>
            <a:pPr algn="ctr"/>
            <a:endParaRPr lang="en-GB" dirty="0">
              <a:latin typeface="Kozuka Gothic Pro B" pitchFamily="34" charset="-128"/>
              <a:ea typeface="Kozuka Gothic Pro B" pitchFamily="34" charset="-128"/>
            </a:endParaRPr>
          </a:p>
          <a:p>
            <a:pPr algn="ctr"/>
            <a:r>
              <a:rPr lang="en-GB" dirty="0" err="1">
                <a:solidFill>
                  <a:srgbClr val="339933"/>
                </a:solidFill>
                <a:latin typeface="Kozuka Gothic Pro B" pitchFamily="34" charset="-128"/>
                <a:ea typeface="Kozuka Gothic Pro B" pitchFamily="34" charset="-128"/>
              </a:rPr>
              <a:t>somen</a:t>
            </a:r>
            <a:endParaRPr lang="en-GB" dirty="0">
              <a:solidFill>
                <a:srgbClr val="339933"/>
              </a:solidFill>
              <a:latin typeface="Kozuka Gothic Pro B" pitchFamily="34" charset="-128"/>
              <a:ea typeface="Kozuka Gothic Pro B" pitchFamily="34" charset="-128"/>
            </a:endParaRPr>
          </a:p>
        </p:txBody>
      </p:sp>
      <p:sp>
        <p:nvSpPr>
          <p:cNvPr id="5" name="TextBox 4"/>
          <p:cNvSpPr txBox="1"/>
          <p:nvPr/>
        </p:nvSpPr>
        <p:spPr>
          <a:xfrm>
            <a:off x="1259632" y="1556792"/>
            <a:ext cx="6768752" cy="1200329"/>
          </a:xfrm>
          <a:prstGeom prst="rect">
            <a:avLst/>
          </a:prstGeom>
          <a:noFill/>
        </p:spPr>
        <p:txBody>
          <a:bodyPr wrap="square" rtlCol="0">
            <a:spAutoFit/>
          </a:bodyPr>
          <a:lstStyle/>
          <a:p>
            <a:pPr algn="ctr"/>
            <a:r>
              <a:rPr lang="en-GB" sz="2400" dirty="0" err="1">
                <a:latin typeface="Kozuka Gothic Pro R" pitchFamily="34" charset="-128"/>
                <a:ea typeface="Kozuka Gothic Pro R" pitchFamily="34" charset="-128"/>
              </a:rPr>
              <a:t>Tanabata</a:t>
            </a:r>
            <a:r>
              <a:rPr lang="en-GB" sz="2400" dirty="0">
                <a:latin typeface="Kozuka Gothic Pro R" pitchFamily="34" charset="-128"/>
                <a:ea typeface="Kozuka Gothic Pro R" pitchFamily="34" charset="-128"/>
              </a:rPr>
              <a:t> takes place in summer when it is hot.</a:t>
            </a:r>
          </a:p>
          <a:p>
            <a:pPr algn="ctr"/>
            <a:r>
              <a:rPr lang="en-GB" sz="2400" dirty="0">
                <a:latin typeface="Kozuka Gothic Pro R" pitchFamily="34" charset="-128"/>
                <a:ea typeface="Kozuka Gothic Pro R" pitchFamily="34" charset="-128"/>
              </a:rPr>
              <a:t> </a:t>
            </a:r>
          </a:p>
          <a:p>
            <a:pPr algn="ctr"/>
            <a:r>
              <a:rPr lang="en-GB" sz="2400" dirty="0">
                <a:latin typeface="Kozuka Gothic Pro R" pitchFamily="34" charset="-128"/>
                <a:ea typeface="Kozuka Gothic Pro R" pitchFamily="34" charset="-128"/>
              </a:rPr>
              <a:t>Some things eaten in summer in Japan are: </a:t>
            </a:r>
          </a:p>
        </p:txBody>
      </p:sp>
      <p:pic>
        <p:nvPicPr>
          <p:cNvPr id="6" name="Picture 2" descr="すいかのイラスト「丸々すいかとカットすいか」"/>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11178" y="2845688"/>
            <a:ext cx="2065660" cy="2065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マンゴーかき氷のイラスト"/>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5988" y="2812386"/>
            <a:ext cx="2066400" cy="2066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そうめん・素麺のイラスト"/>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88224" y="2945586"/>
            <a:ext cx="1867320" cy="18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47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par>
                                <p:cTn id="12" presetID="32" presetClass="emph" presetSubtype="0" fill="hold" nodeType="withEffect">
                                  <p:stCondLst>
                                    <p:cond delay="0"/>
                                  </p:stCondLst>
                                  <p:childTnLst>
                                    <p:animRot by="120000">
                                      <p:cBhvr>
                                        <p:cTn id="13" dur="100" fill="hold">
                                          <p:stCondLst>
                                            <p:cond delay="0"/>
                                          </p:stCondLst>
                                        </p:cTn>
                                        <p:tgtEl>
                                          <p:spTgt spid="1028"/>
                                        </p:tgtEl>
                                        <p:attrNameLst>
                                          <p:attrName>r</p:attrName>
                                        </p:attrNameLst>
                                      </p:cBhvr>
                                    </p:animRot>
                                    <p:animRot by="-240000">
                                      <p:cBhvr>
                                        <p:cTn id="14" dur="200" fill="hold">
                                          <p:stCondLst>
                                            <p:cond delay="200"/>
                                          </p:stCondLst>
                                        </p:cTn>
                                        <p:tgtEl>
                                          <p:spTgt spid="1028"/>
                                        </p:tgtEl>
                                        <p:attrNameLst>
                                          <p:attrName>r</p:attrName>
                                        </p:attrNameLst>
                                      </p:cBhvr>
                                    </p:animRot>
                                    <p:animRot by="240000">
                                      <p:cBhvr>
                                        <p:cTn id="15" dur="200" fill="hold">
                                          <p:stCondLst>
                                            <p:cond delay="400"/>
                                          </p:stCondLst>
                                        </p:cTn>
                                        <p:tgtEl>
                                          <p:spTgt spid="1028"/>
                                        </p:tgtEl>
                                        <p:attrNameLst>
                                          <p:attrName>r</p:attrName>
                                        </p:attrNameLst>
                                      </p:cBhvr>
                                    </p:animRot>
                                    <p:animRot by="-240000">
                                      <p:cBhvr>
                                        <p:cTn id="16" dur="200" fill="hold">
                                          <p:stCondLst>
                                            <p:cond delay="600"/>
                                          </p:stCondLst>
                                        </p:cTn>
                                        <p:tgtEl>
                                          <p:spTgt spid="1028"/>
                                        </p:tgtEl>
                                        <p:attrNameLst>
                                          <p:attrName>r</p:attrName>
                                        </p:attrNameLst>
                                      </p:cBhvr>
                                    </p:animRot>
                                    <p:animRot by="120000">
                                      <p:cBhvr>
                                        <p:cTn id="17" dur="200" fill="hold">
                                          <p:stCondLst>
                                            <p:cond delay="800"/>
                                          </p:stCondLst>
                                        </p:cTn>
                                        <p:tgtEl>
                                          <p:spTgt spid="1028"/>
                                        </p:tgtEl>
                                        <p:attrNameLst>
                                          <p:attrName>r</p:attrName>
                                        </p:attrNameLst>
                                      </p:cBhvr>
                                    </p:animRot>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26"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p:cTn id="45" dur="1000" fill="hold"/>
                                        <p:tgtEl>
                                          <p:spTgt spid="3074"/>
                                        </p:tgtEl>
                                        <p:attrNameLst>
                                          <p:attrName>ppt_w</p:attrName>
                                        </p:attrNameLst>
                                      </p:cBhvr>
                                      <p:tavLst>
                                        <p:tav tm="0">
                                          <p:val>
                                            <p:fltVal val="0"/>
                                          </p:val>
                                        </p:tav>
                                        <p:tav tm="100000">
                                          <p:val>
                                            <p:strVal val="#ppt_w"/>
                                          </p:val>
                                        </p:tav>
                                      </p:tavLst>
                                    </p:anim>
                                    <p:anim calcmode="lin" valueType="num">
                                      <p:cBhvr>
                                        <p:cTn id="46" dur="1000" fill="hold"/>
                                        <p:tgtEl>
                                          <p:spTgt spid="3074"/>
                                        </p:tgtEl>
                                        <p:attrNameLst>
                                          <p:attrName>ppt_h</p:attrName>
                                        </p:attrNameLst>
                                      </p:cBhvr>
                                      <p:tavLst>
                                        <p:tav tm="0">
                                          <p:val>
                                            <p:fltVal val="0"/>
                                          </p:val>
                                        </p:tav>
                                        <p:tav tm="100000">
                                          <p:val>
                                            <p:strVal val="#ppt_h"/>
                                          </p:val>
                                        </p:tav>
                                      </p:tavLst>
                                    </p:anim>
                                    <p:anim calcmode="lin" valueType="num">
                                      <p:cBhvr>
                                        <p:cTn id="47" dur="1000" fill="hold"/>
                                        <p:tgtEl>
                                          <p:spTgt spid="3074"/>
                                        </p:tgtEl>
                                        <p:attrNameLst>
                                          <p:attrName>style.rotation</p:attrName>
                                        </p:attrNameLst>
                                      </p:cBhvr>
                                      <p:tavLst>
                                        <p:tav tm="0">
                                          <p:val>
                                            <p:fltVal val="90"/>
                                          </p:val>
                                        </p:tav>
                                        <p:tav tm="100000">
                                          <p:val>
                                            <p:fltVal val="0"/>
                                          </p:val>
                                        </p:tav>
                                      </p:tavLst>
                                    </p:anim>
                                    <p:animEffect transition="in" filter="fade">
                                      <p:cBhvr>
                                        <p:cTn id="48" dur="1000"/>
                                        <p:tgtEl>
                                          <p:spTgt spid="307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19</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92875"/>
            <a:ext cx="9033728" cy="365125"/>
          </a:xfrm>
        </p:spPr>
        <p:txBody>
          <a:bodyPr/>
          <a:lstStyle/>
          <a:p>
            <a:r>
              <a:rPr lang="en-GB" dirty="0" err="1">
                <a:solidFill>
                  <a:schemeClr val="bg1"/>
                </a:solidFill>
              </a:rPr>
              <a:t>Kakigori</a:t>
            </a:r>
            <a:r>
              <a:rPr lang="en-GB" dirty="0">
                <a:solidFill>
                  <a:schemeClr val="bg1"/>
                </a:solidFill>
              </a:rPr>
              <a:t> image: © </a:t>
            </a:r>
            <a:r>
              <a:rPr lang="en-US" altLang="ja-JP" dirty="0">
                <a:solidFill>
                  <a:schemeClr val="bg1"/>
                </a:solidFill>
                <a:hlinkClick r:id="rId3"/>
              </a:rPr>
              <a:t>"</a:t>
            </a:r>
            <a:r>
              <a:rPr lang="ja-JP" altLang="en-US" dirty="0">
                <a:solidFill>
                  <a:schemeClr val="bg1"/>
                </a:solidFill>
                <a:hlinkClick r:id="rId3"/>
              </a:rPr>
              <a:t>かきごおり＠クラフトカフェ</a:t>
            </a:r>
            <a:r>
              <a:rPr lang="en-US" altLang="ja-JP" dirty="0">
                <a:solidFill>
                  <a:schemeClr val="bg1"/>
                </a:solidFill>
                <a:hlinkClick r:id="rId3"/>
              </a:rPr>
              <a:t>"</a:t>
            </a:r>
            <a:r>
              <a:rPr lang="ja-JP" altLang="en-US" dirty="0">
                <a:solidFill>
                  <a:schemeClr val="bg1"/>
                </a:solidFill>
              </a:rPr>
              <a:t> </a:t>
            </a:r>
            <a:r>
              <a:rPr lang="en-GB" dirty="0">
                <a:solidFill>
                  <a:schemeClr val="bg1"/>
                </a:solidFill>
              </a:rPr>
              <a:t>by </a:t>
            </a:r>
            <a:r>
              <a:rPr lang="en-GB" dirty="0" err="1">
                <a:solidFill>
                  <a:schemeClr val="bg1"/>
                </a:solidFill>
                <a:hlinkClick r:id="rId4"/>
              </a:rPr>
              <a:t>amespiphoto</a:t>
            </a:r>
            <a:r>
              <a:rPr lang="en-GB" dirty="0">
                <a:solidFill>
                  <a:schemeClr val="bg1"/>
                </a:solidFill>
              </a:rPr>
              <a:t> is licensed under </a:t>
            </a:r>
            <a:r>
              <a:rPr lang="en-GB" cap="all" dirty="0">
                <a:solidFill>
                  <a:schemeClr val="bg1"/>
                </a:solidFill>
                <a:hlinkClick r:id="rId5"/>
              </a:rPr>
              <a:t>CC BY-NC-ND 2.0</a:t>
            </a:r>
            <a:endParaRPr lang="en-GB" cap="all" dirty="0">
              <a:solidFill>
                <a:schemeClr val="bg1"/>
              </a:solidFill>
            </a:endParaRPr>
          </a:p>
          <a:p>
            <a:endParaRPr lang="en-GB" dirty="0">
              <a:solidFill>
                <a:schemeClr val="bg1"/>
              </a:solidFill>
            </a:endParaRPr>
          </a:p>
        </p:txBody>
      </p:sp>
      <p:pic>
        <p:nvPicPr>
          <p:cNvPr id="8" name="Picture 7"/>
          <p:cNvPicPr/>
          <p:nvPr/>
        </p:nvPicPr>
        <p:blipFill>
          <a:blip r:embed="rId6" cstate="screen">
            <a:extLst>
              <a:ext uri="{28A0092B-C50C-407E-A947-70E740481C1C}">
                <a14:useLocalDpi xmlns:a14="http://schemas.microsoft.com/office/drawing/2010/main"/>
              </a:ext>
            </a:extLst>
          </a:blip>
          <a:stretch>
            <a:fillRect/>
          </a:stretch>
        </p:blipFill>
        <p:spPr>
          <a:xfrm>
            <a:off x="7452320" y="548680"/>
            <a:ext cx="850900" cy="8509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8863" y="339667"/>
            <a:ext cx="8506274" cy="5673619"/>
          </a:xfrm>
          <a:prstGeom prst="rect">
            <a:avLst/>
          </a:prstGeom>
        </p:spPr>
      </p:pic>
    </p:spTree>
    <p:extLst>
      <p:ext uri="{BB962C8B-B14F-4D97-AF65-F5344CB8AC3E}">
        <p14:creationId xmlns:p14="http://schemas.microsoft.com/office/powerpoint/2010/main" val="24031239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67544" y="568583"/>
            <a:ext cx="6588221" cy="830997"/>
          </a:xfrm>
          <a:prstGeom prst="rect">
            <a:avLst/>
          </a:prstGeom>
          <a:noFill/>
        </p:spPr>
        <p:txBody>
          <a:bodyPr wrap="square" rtlCol="0">
            <a:spAutoFit/>
          </a:bodyPr>
          <a:lstStyle/>
          <a:p>
            <a:r>
              <a:rPr lang="en-GB" sz="4800" b="1" dirty="0" err="1">
                <a:solidFill>
                  <a:srgbClr val="FF0000"/>
                </a:solidFill>
                <a:latin typeface="Kristen ITC" panose="03050502040202030202" pitchFamily="66" charset="0"/>
                <a:ea typeface="Kozuka Gothic Pro B" pitchFamily="34" charset="-128"/>
              </a:rPr>
              <a:t>Tanabata</a:t>
            </a:r>
            <a:r>
              <a:rPr lang="en-GB" sz="4800" b="1" dirty="0">
                <a:solidFill>
                  <a:srgbClr val="FF0000"/>
                </a:solidFill>
                <a:latin typeface="Kristen ITC" panose="03050502040202030202" pitchFamily="66" charset="0"/>
                <a:ea typeface="Kozuka Gothic Pro B" pitchFamily="34" charset="-128"/>
              </a:rPr>
              <a:t> Festival</a:t>
            </a:r>
          </a:p>
        </p:txBody>
      </p:sp>
      <p:sp>
        <p:nvSpPr>
          <p:cNvPr id="3" name="Slide Number Placeholder 2"/>
          <p:cNvSpPr>
            <a:spLocks noGrp="1"/>
          </p:cNvSpPr>
          <p:nvPr>
            <p:ph type="sldNum" sz="quarter" idx="12"/>
          </p:nvPr>
        </p:nvSpPr>
        <p:spPr/>
        <p:txBody>
          <a:bodyPr/>
          <a:lstStyle/>
          <a:p>
            <a:fld id="{7627D4DA-CA93-4100-9923-91CA0C97AC6D}" type="slidenum">
              <a:rPr lang="en-GB" smtClean="0"/>
              <a:t>2</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a:solidFill>
                  <a:schemeClr val="bg1">
                    <a:lumMod val="95000"/>
                  </a:schemeClr>
                </a:solidFill>
              </a:rPr>
              <a:t>© The Japan Society</a:t>
            </a:r>
            <a:endParaRPr lang="en-GB" dirty="0">
              <a:solidFill>
                <a:schemeClr val="bg1">
                  <a:lumMod val="95000"/>
                </a:schemeClr>
              </a:solidFill>
            </a:endParaRP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788737" y="404664"/>
            <a:ext cx="850900" cy="850900"/>
          </a:xfrm>
          <a:prstGeom prst="rect">
            <a:avLst/>
          </a:prstGeom>
        </p:spPr>
      </p:pic>
      <p:sp>
        <p:nvSpPr>
          <p:cNvPr id="5" name="Rectangle 4"/>
          <p:cNvSpPr/>
          <p:nvPr/>
        </p:nvSpPr>
        <p:spPr>
          <a:xfrm>
            <a:off x="763893" y="1607904"/>
            <a:ext cx="7547644" cy="3046988"/>
          </a:xfrm>
          <a:prstGeom prst="rect">
            <a:avLst/>
          </a:prstGeom>
        </p:spPr>
        <p:txBody>
          <a:bodyPr wrap="square">
            <a:spAutoFit/>
          </a:bodyPr>
          <a:lstStyle/>
          <a:p>
            <a:pPr algn="ctr"/>
            <a:r>
              <a:rPr lang="en-GB" sz="2400" dirty="0" err="1">
                <a:latin typeface="Kozuka Gothic Pro R" pitchFamily="34" charset="-128"/>
                <a:ea typeface="Kozuka Gothic Pro R" pitchFamily="34" charset="-128"/>
              </a:rPr>
              <a:t>Tanabata</a:t>
            </a:r>
            <a:r>
              <a:rPr lang="en-GB" sz="2400" dirty="0">
                <a:latin typeface="Kozuka Gothic Pro R" pitchFamily="34" charset="-128"/>
                <a:ea typeface="Kozuka Gothic Pro R" pitchFamily="34" charset="-128"/>
              </a:rPr>
              <a:t> is a summer festival in Japan. </a:t>
            </a:r>
          </a:p>
          <a:p>
            <a:pPr algn="ctr"/>
            <a:endParaRPr lang="en-GB" sz="2400" dirty="0">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It is also called the </a:t>
            </a:r>
            <a:r>
              <a:rPr lang="en-GB" sz="2400" dirty="0">
                <a:solidFill>
                  <a:srgbClr val="339933"/>
                </a:solidFill>
                <a:latin typeface="Kozuka Gothic Pro B" pitchFamily="34" charset="-128"/>
                <a:ea typeface="Kozuka Gothic Pro B" pitchFamily="34" charset="-128"/>
              </a:rPr>
              <a:t>Star Festival.</a:t>
            </a:r>
            <a:endParaRPr lang="en-GB" sz="2400" dirty="0">
              <a:latin typeface="Kozuka Gothic Pro R" pitchFamily="34" charset="-128"/>
              <a:ea typeface="Kozuka Gothic Pro R" pitchFamily="34" charset="-128"/>
            </a:endParaRPr>
          </a:p>
          <a:p>
            <a:pPr algn="ctr"/>
            <a:endParaRPr lang="en-GB" sz="2400" dirty="0">
              <a:latin typeface="Kozuka Gothic Pro R" pitchFamily="34" charset="-128"/>
              <a:ea typeface="Kozuka Gothic Pro R" pitchFamily="34" charset="-128"/>
            </a:endParaRPr>
          </a:p>
          <a:p>
            <a:pPr algn="ctr"/>
            <a:r>
              <a:rPr lang="en-GB" sz="2400" dirty="0">
                <a:latin typeface="Kozuka Gothic Pro R" pitchFamily="34" charset="-128"/>
                <a:ea typeface="Kozuka Gothic Pro R" pitchFamily="34" charset="-128"/>
              </a:rPr>
              <a:t>It is normally celebrated on </a:t>
            </a:r>
            <a:r>
              <a:rPr lang="en-GB" sz="2400" dirty="0">
                <a:solidFill>
                  <a:srgbClr val="339933"/>
                </a:solidFill>
                <a:latin typeface="Kozuka Gothic Pro B" pitchFamily="34" charset="-128"/>
                <a:ea typeface="Kozuka Gothic Pro B" pitchFamily="34" charset="-128"/>
              </a:rPr>
              <a:t>July 7</a:t>
            </a:r>
            <a:r>
              <a:rPr lang="en-GB" sz="2400" baseline="30000" dirty="0">
                <a:solidFill>
                  <a:srgbClr val="339933"/>
                </a:solidFill>
                <a:latin typeface="Kozuka Gothic Pro B" pitchFamily="34" charset="-128"/>
                <a:ea typeface="Kozuka Gothic Pro B" pitchFamily="34" charset="-128"/>
              </a:rPr>
              <a:t>th</a:t>
            </a:r>
            <a:r>
              <a:rPr lang="en-GB" sz="2400" dirty="0">
                <a:solidFill>
                  <a:srgbClr val="339933"/>
                </a:solidFill>
                <a:latin typeface="Kozuka Gothic Pro R" pitchFamily="34" charset="-128"/>
                <a:ea typeface="Kozuka Gothic Pro R" pitchFamily="34" charset="-128"/>
              </a:rPr>
              <a:t>.</a:t>
            </a:r>
          </a:p>
          <a:p>
            <a:pPr algn="ctr"/>
            <a:endParaRPr lang="en-GB" sz="2400" dirty="0">
              <a:latin typeface="Kozuka Gothic Pro R" pitchFamily="34" charset="-128"/>
              <a:ea typeface="Kozuka Gothic Pro R" pitchFamily="34" charset="-128"/>
            </a:endParaRPr>
          </a:p>
          <a:p>
            <a:pPr algn="ctr"/>
            <a:endParaRPr lang="en-GB" sz="2400" dirty="0">
              <a:latin typeface="Kozuka Gothic Pro R" pitchFamily="34" charset="-128"/>
              <a:ea typeface="Kozuka Gothic Pro R" pitchFamily="34" charset="-128"/>
            </a:endParaRPr>
          </a:p>
          <a:p>
            <a:pPr algn="ctr"/>
            <a:endParaRPr lang="en-GB" altLang="ja-JP" sz="1200" dirty="0">
              <a:latin typeface="Kozuka Gothic Pro R" pitchFamily="34" charset="-128"/>
              <a:ea typeface="Kozuka Gothic Pro R" pitchFamily="34" charset="-128"/>
            </a:endParaRPr>
          </a:p>
          <a:p>
            <a:pPr algn="ctr"/>
            <a:endParaRPr lang="en-GB" altLang="ja-JP" sz="1200" dirty="0">
              <a:latin typeface="Kozuka Gothic Pro R" pitchFamily="34" charset="-128"/>
              <a:ea typeface="Kozuka Gothic Pro R" pitchFamily="34" charset="-128"/>
            </a:endParaRPr>
          </a:p>
        </p:txBody>
      </p:sp>
      <p:grpSp>
        <p:nvGrpSpPr>
          <p:cNvPr id="7" name="Group 6"/>
          <p:cNvGrpSpPr/>
          <p:nvPr/>
        </p:nvGrpSpPr>
        <p:grpSpPr>
          <a:xfrm>
            <a:off x="322199" y="4574003"/>
            <a:ext cx="1465202" cy="1439254"/>
            <a:chOff x="322199" y="4574003"/>
            <a:chExt cx="1465202" cy="1439254"/>
          </a:xfrm>
        </p:grpSpPr>
        <p:pic>
          <p:nvPicPr>
            <p:cNvPr id="1026" name="Picture 2" descr="星のイラスト（黄色）"/>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2199" y="5049240"/>
              <a:ext cx="1009441" cy="9640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星のイラスト（ピンク）"/>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41216" y="4574003"/>
              <a:ext cx="646185" cy="6171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星のイラスト（緑）"/>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2199" y="4574003"/>
              <a:ext cx="412289" cy="393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593499" y="3861048"/>
            <a:ext cx="3888432" cy="2239145"/>
            <a:chOff x="2593499" y="3861048"/>
            <a:chExt cx="3888432" cy="2239145"/>
          </a:xfrm>
        </p:grpSpPr>
        <p:sp>
          <p:nvSpPr>
            <p:cNvPr id="4" name="Rounded Rectangle 3"/>
            <p:cNvSpPr/>
            <p:nvPr/>
          </p:nvSpPr>
          <p:spPr>
            <a:xfrm>
              <a:off x="2593499" y="3861048"/>
              <a:ext cx="3888432" cy="2016224"/>
            </a:xfrm>
            <a:prstGeom prst="roundRect">
              <a:avLst/>
            </a:prstGeom>
            <a:no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915816" y="3976535"/>
              <a:ext cx="3312368" cy="2123658"/>
            </a:xfrm>
            <a:prstGeom prst="rect">
              <a:avLst/>
            </a:prstGeom>
            <a:noFill/>
          </p:spPr>
          <p:txBody>
            <a:bodyPr wrap="square" rtlCol="0">
              <a:spAutoFit/>
            </a:bodyPr>
            <a:lstStyle/>
            <a:p>
              <a:pPr algn="ctr">
                <a:lnSpc>
                  <a:spcPct val="150000"/>
                </a:lnSpc>
              </a:pPr>
              <a:r>
                <a:rPr lang="en-GB" sz="2400" dirty="0">
                  <a:latin typeface="Kozuka Gothic Pro R" pitchFamily="34" charset="-128"/>
                  <a:ea typeface="Kozuka Gothic Pro R" pitchFamily="34" charset="-128"/>
                </a:rPr>
                <a:t>In Japanese, July 7</a:t>
              </a:r>
              <a:r>
                <a:rPr lang="en-GB" sz="2400" baseline="30000" dirty="0">
                  <a:latin typeface="Kozuka Gothic Pro R" pitchFamily="34" charset="-128"/>
                  <a:ea typeface="Kozuka Gothic Pro R" pitchFamily="34" charset="-128"/>
                </a:rPr>
                <a:t>th</a:t>
              </a:r>
              <a:r>
                <a:rPr lang="en-GB" sz="2400" dirty="0">
                  <a:latin typeface="Kozuka Gothic Pro R" pitchFamily="34" charset="-128"/>
                  <a:ea typeface="Kozuka Gothic Pro R" pitchFamily="34" charset="-128"/>
                </a:rPr>
                <a:t> is:</a:t>
              </a:r>
            </a:p>
            <a:p>
              <a:pPr algn="ctr">
                <a:lnSpc>
                  <a:spcPct val="150000"/>
                </a:lnSpc>
              </a:pPr>
              <a:r>
                <a:rPr lang="ja-JP" altLang="en-US" sz="4400" dirty="0">
                  <a:solidFill>
                    <a:srgbClr val="339933"/>
                  </a:solidFill>
                  <a:latin typeface="KaiTi" panose="02010609060101010101" pitchFamily="49" charset="-122"/>
                  <a:ea typeface="KaiTi" panose="02010609060101010101" pitchFamily="49" charset="-122"/>
                </a:rPr>
                <a:t>七</a:t>
              </a:r>
              <a:r>
                <a:rPr lang="ja-JP" altLang="en-US" sz="4400" dirty="0">
                  <a:latin typeface="KaiTi" panose="02010609060101010101" pitchFamily="49" charset="-122"/>
                  <a:ea typeface="KaiTi" panose="02010609060101010101" pitchFamily="49" charset="-122"/>
                </a:rPr>
                <a:t>月</a:t>
              </a:r>
              <a:r>
                <a:rPr lang="ja-JP" altLang="en-US" sz="4400" dirty="0">
                  <a:solidFill>
                    <a:srgbClr val="339933"/>
                  </a:solidFill>
                  <a:latin typeface="KaiTi" panose="02010609060101010101" pitchFamily="49" charset="-122"/>
                  <a:ea typeface="KaiTi" panose="02010609060101010101" pitchFamily="49" charset="-122"/>
                </a:rPr>
                <a:t>七</a:t>
              </a:r>
              <a:r>
                <a:rPr lang="ja-JP" altLang="en-US" sz="4400" dirty="0">
                  <a:latin typeface="KaiTi" panose="02010609060101010101" pitchFamily="49" charset="-122"/>
                  <a:ea typeface="KaiTi" panose="02010609060101010101" pitchFamily="49" charset="-122"/>
                </a:rPr>
                <a:t>日</a:t>
              </a:r>
              <a:endParaRPr lang="en-GB" altLang="ja-JP" sz="4400" dirty="0">
                <a:latin typeface="KaiTi" panose="02010609060101010101" pitchFamily="49" charset="-122"/>
                <a:ea typeface="KaiTi" panose="02010609060101010101" pitchFamily="49" charset="-122"/>
              </a:endParaRPr>
            </a:p>
            <a:p>
              <a:pPr algn="ctr"/>
              <a:r>
                <a:rPr lang="en-GB" altLang="ja-JP" sz="1200" dirty="0">
                  <a:latin typeface="Kozuka Gothic Pro R" pitchFamily="34" charset="-128"/>
                  <a:ea typeface="Kozuka Gothic Pro R" pitchFamily="34" charset="-128"/>
                </a:rPr>
                <a:t>(seventh month,  seventh day)</a:t>
              </a:r>
            </a:p>
            <a:p>
              <a:endParaRPr lang="en-GB" dirty="0"/>
            </a:p>
          </p:txBody>
        </p:sp>
      </p:grpSp>
      <p:pic>
        <p:nvPicPr>
          <p:cNvPr id="16" name="Picture 2" descr="星のイラスト（黄色）"/>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09466" y="4650259"/>
            <a:ext cx="1009441" cy="96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78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20</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37101"/>
            <a:ext cx="9033728" cy="365125"/>
          </a:xfrm>
        </p:spPr>
        <p:txBody>
          <a:bodyPr/>
          <a:lstStyle/>
          <a:p>
            <a:r>
              <a:rPr lang="en-GB" dirty="0">
                <a:solidFill>
                  <a:schemeClr val="bg1"/>
                </a:solidFill>
              </a:rPr>
              <a:t>image 1: ©</a:t>
            </a:r>
            <a:r>
              <a:rPr lang="pl-PL" dirty="0">
                <a:solidFill>
                  <a:schemeClr val="bg1"/>
                </a:solidFill>
              </a:rPr>
              <a:t>Shunichi kouroki  </a:t>
            </a:r>
            <a:r>
              <a:rPr lang="en-GB" dirty="0">
                <a:solidFill>
                  <a:schemeClr val="bg1"/>
                </a:solidFill>
              </a:rPr>
              <a:t>licensed under </a:t>
            </a:r>
            <a:r>
              <a:rPr lang="pl-PL" dirty="0">
                <a:solidFill>
                  <a:schemeClr val="bg1"/>
                </a:solidFill>
              </a:rPr>
              <a:t>CC BY (</a:t>
            </a:r>
            <a:r>
              <a:rPr lang="en-GB" dirty="0">
                <a:hlinkClick r:id="rId3"/>
              </a:rPr>
              <a:t>https://creativecommons.org/licenses/by/2.0/deed.en</a:t>
            </a:r>
            <a:r>
              <a:rPr lang="pl-PL" dirty="0">
                <a:solidFill>
                  <a:schemeClr val="bg1"/>
                </a:solidFill>
              </a:rPr>
              <a:t>)</a:t>
            </a:r>
            <a:endParaRPr lang="en-GB" dirty="0">
              <a:solidFill>
                <a:schemeClr val="bg1"/>
              </a:solidFill>
            </a:endParaRPr>
          </a:p>
          <a:p>
            <a:r>
              <a:rPr lang="en-GB" dirty="0">
                <a:solidFill>
                  <a:schemeClr val="bg1"/>
                </a:solidFill>
              </a:rPr>
              <a:t>image 2: © </a:t>
            </a:r>
            <a:r>
              <a:rPr lang="ja-JP" altLang="en-US" dirty="0">
                <a:solidFill>
                  <a:schemeClr val="bg1"/>
                </a:solidFill>
              </a:rPr>
              <a:t>顔なし </a:t>
            </a:r>
            <a:r>
              <a:rPr lang="en-US" altLang="ja-JP" dirty="0">
                <a:solidFill>
                  <a:schemeClr val="bg1"/>
                </a:solidFill>
              </a:rPr>
              <a:t>(</a:t>
            </a:r>
            <a:r>
              <a:rPr lang="en-GB" dirty="0" err="1">
                <a:solidFill>
                  <a:schemeClr val="bg1"/>
                </a:solidFill>
              </a:rPr>
              <a:t>tasteful_tn</a:t>
            </a:r>
            <a:r>
              <a:rPr lang="en-GB" dirty="0">
                <a:solidFill>
                  <a:schemeClr val="bg1"/>
                </a:solidFill>
              </a:rPr>
              <a:t>)  licensed under CC BY-SA (</a:t>
            </a:r>
            <a:r>
              <a:rPr lang="en-GB" dirty="0">
                <a:hlinkClick r:id="rId4"/>
              </a:rPr>
              <a:t>https://creativecommons.org/licenses/by-sa/2.0/</a:t>
            </a:r>
            <a:r>
              <a:rPr lang="en-GB" dirty="0">
                <a:solidFill>
                  <a:schemeClr val="bg1"/>
                </a:solidFill>
              </a:rPr>
              <a:t>)</a:t>
            </a:r>
          </a:p>
        </p:txBody>
      </p:sp>
      <p:pic>
        <p:nvPicPr>
          <p:cNvPr id="8" name="Picture 7"/>
          <p:cNvPicPr/>
          <p:nvPr/>
        </p:nvPicPr>
        <p:blipFill>
          <a:blip r:embed="rId5" cstate="screen">
            <a:extLst>
              <a:ext uri="{28A0092B-C50C-407E-A947-70E740481C1C}">
                <a14:useLocalDpi xmlns:a14="http://schemas.microsoft.com/office/drawing/2010/main"/>
              </a:ext>
            </a:extLst>
          </a:blip>
          <a:stretch>
            <a:fillRect/>
          </a:stretch>
        </p:blipFill>
        <p:spPr>
          <a:xfrm>
            <a:off x="7452320" y="548680"/>
            <a:ext cx="850900" cy="850900"/>
          </a:xfrm>
          <a:prstGeom prst="rect">
            <a:avLst/>
          </a:prstGeom>
        </p:spPr>
      </p:pic>
      <p:pic>
        <p:nvPicPr>
          <p:cNvPr id="5122" name="Picture 2" descr="File:高千穂峡 おのころ茶屋 (7826463078).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6789" y="1124744"/>
            <a:ext cx="8302474" cy="46805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le:Nagashi somen by tasteful tn.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0805" y="548680"/>
            <a:ext cx="8528458" cy="568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09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ppt_x"/>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21</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356350"/>
            <a:ext cx="9033728" cy="365125"/>
          </a:xfrm>
        </p:spPr>
        <p:txBody>
          <a:bodyPr/>
          <a:lstStyle/>
          <a:p>
            <a:r>
              <a:rPr lang="en-GB">
                <a:solidFill>
                  <a:schemeClr val="bg1"/>
                </a:solidFill>
              </a:rPr>
              <a:t>© The Japan Society</a:t>
            </a:r>
            <a:endParaRPr lang="en-GB" dirty="0">
              <a:solidFill>
                <a:schemeClr val="bg1"/>
              </a:solidFill>
            </a:endParaRPr>
          </a:p>
        </p:txBody>
      </p:sp>
      <p:sp>
        <p:nvSpPr>
          <p:cNvPr id="9" name="TextBox 8"/>
          <p:cNvSpPr txBox="1"/>
          <p:nvPr/>
        </p:nvSpPr>
        <p:spPr>
          <a:xfrm>
            <a:off x="359910" y="448970"/>
            <a:ext cx="7294496" cy="707886"/>
          </a:xfrm>
          <a:prstGeom prst="rect">
            <a:avLst/>
          </a:prstGeom>
          <a:noFill/>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Sights +Sounds of Summer</a:t>
            </a: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798555" y="404664"/>
            <a:ext cx="850900" cy="850900"/>
          </a:xfrm>
          <a:prstGeom prst="rect">
            <a:avLst/>
          </a:prstGeom>
        </p:spPr>
      </p:pic>
      <p:pic>
        <p:nvPicPr>
          <p:cNvPr id="1026" name="Picture 2" descr="夏のイラスト「風鈴」"/>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8002"/>
          <a:stretch/>
        </p:blipFill>
        <p:spPr bwMode="auto">
          <a:xfrm>
            <a:off x="611560" y="1877595"/>
            <a:ext cx="2331694" cy="28083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96752" y="5085184"/>
            <a:ext cx="1919764" cy="1015663"/>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Wind Chime</a:t>
            </a:r>
          </a:p>
          <a:p>
            <a:pPr algn="ctr"/>
            <a:endParaRPr lang="en-GB" dirty="0">
              <a:latin typeface="Kozuka Gothic Pro B" pitchFamily="34" charset="-128"/>
              <a:ea typeface="Kozuka Gothic Pro B" pitchFamily="34" charset="-128"/>
            </a:endParaRPr>
          </a:p>
          <a:p>
            <a:pPr algn="ctr"/>
            <a:r>
              <a:rPr lang="en-GB" dirty="0" err="1">
                <a:solidFill>
                  <a:srgbClr val="339933"/>
                </a:solidFill>
                <a:latin typeface="Kozuka Gothic Pro B" pitchFamily="34" charset="-128"/>
                <a:ea typeface="Kozuka Gothic Pro B" pitchFamily="34" charset="-128"/>
              </a:rPr>
              <a:t>Furin</a:t>
            </a:r>
            <a:endParaRPr lang="en-GB" dirty="0">
              <a:latin typeface="Kozuka Gothic Pro B" pitchFamily="34" charset="-128"/>
              <a:ea typeface="Kozuka Gothic Pro B" pitchFamily="34" charset="-128"/>
            </a:endParaRPr>
          </a:p>
        </p:txBody>
      </p:sp>
      <p:pic>
        <p:nvPicPr>
          <p:cNvPr id="1028" name="Picture 4" descr="アブラゼミのイラスト（蝉）"/>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5020" y="2150988"/>
            <a:ext cx="18369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02752" y="5085183"/>
            <a:ext cx="1938496" cy="1015663"/>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Cicada</a:t>
            </a:r>
          </a:p>
          <a:p>
            <a:pPr algn="ctr"/>
            <a:endParaRPr lang="en-GB" dirty="0">
              <a:latin typeface="Kozuka Gothic Pro B" pitchFamily="34" charset="-128"/>
              <a:ea typeface="Kozuka Gothic Pro B" pitchFamily="34" charset="-128"/>
            </a:endParaRPr>
          </a:p>
          <a:p>
            <a:pPr algn="ctr"/>
            <a:r>
              <a:rPr lang="en-GB" dirty="0">
                <a:solidFill>
                  <a:srgbClr val="339933"/>
                </a:solidFill>
                <a:latin typeface="Kozuka Gothic Pro B" pitchFamily="34" charset="-128"/>
                <a:ea typeface="Kozuka Gothic Pro B" pitchFamily="34" charset="-128"/>
              </a:rPr>
              <a:t>semi</a:t>
            </a:r>
            <a:endParaRPr lang="en-GB" dirty="0">
              <a:latin typeface="Kozuka Gothic Pro B" pitchFamily="34" charset="-128"/>
              <a:ea typeface="Kozuka Gothic Pro B" pitchFamily="34" charset="-128"/>
            </a:endParaRPr>
          </a:p>
        </p:txBody>
      </p:sp>
      <p:pic>
        <p:nvPicPr>
          <p:cNvPr id="1030" name="Picture 6" descr="花火を見ている家族のイラスト（背景あり）"/>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6950" y="2111751"/>
            <a:ext cx="2397540" cy="2340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56472" y="5085184"/>
            <a:ext cx="1938496" cy="1015663"/>
          </a:xfrm>
          <a:prstGeom prst="rect">
            <a:avLst/>
          </a:prstGeom>
          <a:noFill/>
        </p:spPr>
        <p:txBody>
          <a:bodyPr wrap="square" rtlCol="0">
            <a:spAutoFit/>
          </a:bodyPr>
          <a:lstStyle/>
          <a:p>
            <a:pPr algn="ctr"/>
            <a:r>
              <a:rPr lang="en-GB" sz="2400" dirty="0">
                <a:latin typeface="Kozuka Gothic Pro B" pitchFamily="34" charset="-128"/>
                <a:ea typeface="Kozuka Gothic Pro B" pitchFamily="34" charset="-128"/>
              </a:rPr>
              <a:t>Fireworks</a:t>
            </a:r>
          </a:p>
          <a:p>
            <a:pPr algn="ctr"/>
            <a:endParaRPr lang="en-GB" dirty="0">
              <a:latin typeface="Kozuka Gothic Pro B" pitchFamily="34" charset="-128"/>
              <a:ea typeface="Kozuka Gothic Pro B" pitchFamily="34" charset="-128"/>
            </a:endParaRPr>
          </a:p>
          <a:p>
            <a:pPr algn="ctr"/>
            <a:r>
              <a:rPr lang="en-GB" dirty="0" err="1">
                <a:solidFill>
                  <a:srgbClr val="339933"/>
                </a:solidFill>
                <a:latin typeface="Kozuka Gothic Pro B" pitchFamily="34" charset="-128"/>
                <a:ea typeface="Kozuka Gothic Pro B" pitchFamily="34" charset="-128"/>
              </a:rPr>
              <a:t>hanabi</a:t>
            </a:r>
            <a:endParaRPr lang="en-GB" dirty="0">
              <a:latin typeface="Kozuka Gothic Pro B" pitchFamily="34" charset="-128"/>
              <a:ea typeface="Kozuka Gothic Pro B" pitchFamily="34" charset="-128"/>
            </a:endParaRPr>
          </a:p>
        </p:txBody>
      </p:sp>
    </p:spTree>
    <p:extLst>
      <p:ext uri="{BB962C8B-B14F-4D97-AF65-F5344CB8AC3E}">
        <p14:creationId xmlns:p14="http://schemas.microsoft.com/office/powerpoint/2010/main" val="386190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028"/>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wheel(1)">
                                      <p:cBhvr>
                                        <p:cTn id="34" dur="2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030"/>
                                        </p:tgtEl>
                                      </p:cBhvr>
                                    </p:animEffect>
                                    <p:animScale>
                                      <p:cBhvr>
                                        <p:cTn id="39" dur="250" autoRev="1" fill="hold"/>
                                        <p:tgtEl>
                                          <p:spTgt spid="1030"/>
                                        </p:tgtEl>
                                      </p:cBhvr>
                                      <p:by x="105000" y="105000"/>
                                    </p:animScale>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22</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92875"/>
            <a:ext cx="9033728" cy="365125"/>
          </a:xfrm>
        </p:spPr>
        <p:txBody>
          <a:bodyPr/>
          <a:lstStyle/>
          <a:p>
            <a:r>
              <a:rPr lang="en-GB" dirty="0">
                <a:solidFill>
                  <a:schemeClr val="bg1"/>
                </a:solidFill>
              </a:rPr>
              <a:t>Cicada image: © </a:t>
            </a:r>
            <a:r>
              <a:rPr lang="en-US" altLang="ja-JP" dirty="0">
                <a:solidFill>
                  <a:schemeClr val="bg1"/>
                </a:solidFill>
                <a:hlinkClick r:id="rId3"/>
              </a:rPr>
              <a:t>"</a:t>
            </a:r>
            <a:r>
              <a:rPr lang="ja-JP" altLang="en-US" dirty="0">
                <a:solidFill>
                  <a:schemeClr val="bg1"/>
                </a:solidFill>
                <a:hlinkClick r:id="rId3"/>
              </a:rPr>
              <a:t>アブラゼミ（油蟬、鳴蜩、学名 </a:t>
            </a:r>
            <a:r>
              <a:rPr lang="en-GB" dirty="0" err="1">
                <a:solidFill>
                  <a:schemeClr val="bg1"/>
                </a:solidFill>
                <a:hlinkClick r:id="rId3"/>
              </a:rPr>
              <a:t>Graptopsaltria</a:t>
            </a:r>
            <a:r>
              <a:rPr lang="en-GB" dirty="0">
                <a:solidFill>
                  <a:schemeClr val="bg1"/>
                </a:solidFill>
                <a:hlinkClick r:id="rId3"/>
              </a:rPr>
              <a:t> </a:t>
            </a:r>
            <a:r>
              <a:rPr lang="en-GB" dirty="0" err="1">
                <a:solidFill>
                  <a:schemeClr val="bg1"/>
                </a:solidFill>
                <a:hlinkClick r:id="rId3"/>
              </a:rPr>
              <a:t>nigrofuscata</a:t>
            </a:r>
            <a:r>
              <a:rPr lang="en-GB" dirty="0">
                <a:solidFill>
                  <a:schemeClr val="bg1"/>
                </a:solidFill>
                <a:hlinkClick r:id="rId3"/>
              </a:rPr>
              <a:t>）"</a:t>
            </a:r>
            <a:r>
              <a:rPr lang="en-GB" dirty="0">
                <a:solidFill>
                  <a:schemeClr val="bg1"/>
                </a:solidFill>
              </a:rPr>
              <a:t> by </a:t>
            </a:r>
            <a:r>
              <a:rPr lang="en-GB" dirty="0" err="1">
                <a:solidFill>
                  <a:schemeClr val="bg1"/>
                </a:solidFill>
                <a:hlinkClick r:id="rId4"/>
              </a:rPr>
              <a:t>urasimaru</a:t>
            </a:r>
            <a:r>
              <a:rPr lang="en-GB" dirty="0">
                <a:solidFill>
                  <a:schemeClr val="bg1"/>
                </a:solidFill>
              </a:rPr>
              <a:t> is licensed under </a:t>
            </a:r>
            <a:r>
              <a:rPr lang="en-GB" cap="all" dirty="0">
                <a:solidFill>
                  <a:schemeClr val="bg1"/>
                </a:solidFill>
                <a:hlinkClick r:id="rId5"/>
              </a:rPr>
              <a:t>CC BY-NC 2.0</a:t>
            </a:r>
            <a:endParaRPr lang="en-GB" cap="all" dirty="0">
              <a:solidFill>
                <a:schemeClr val="bg1"/>
              </a:solidFill>
            </a:endParaRPr>
          </a:p>
          <a:p>
            <a:r>
              <a:rPr lang="en-GB" dirty="0">
                <a:solidFill>
                  <a:schemeClr val="bg1"/>
                </a:solidFill>
              </a:rPr>
              <a:t>Wind Chime image: ©</a:t>
            </a:r>
            <a:r>
              <a:rPr lang="en-US" altLang="ja-JP" dirty="0">
                <a:solidFill>
                  <a:schemeClr val="bg1"/>
                </a:solidFill>
                <a:hlinkClick r:id="rId6"/>
              </a:rPr>
              <a:t>"</a:t>
            </a:r>
            <a:r>
              <a:rPr lang="ja-JP" altLang="en-US" dirty="0">
                <a:solidFill>
                  <a:schemeClr val="bg1"/>
                </a:solidFill>
                <a:hlinkClick r:id="rId6"/>
              </a:rPr>
              <a:t>風鈴市＠川崎大師</a:t>
            </a:r>
            <a:r>
              <a:rPr lang="en-US" altLang="ja-JP" dirty="0">
                <a:solidFill>
                  <a:schemeClr val="bg1"/>
                </a:solidFill>
                <a:hlinkClick r:id="rId6"/>
              </a:rPr>
              <a:t>"</a:t>
            </a:r>
            <a:r>
              <a:rPr lang="ja-JP" altLang="en-US" dirty="0">
                <a:solidFill>
                  <a:schemeClr val="bg1"/>
                </a:solidFill>
              </a:rPr>
              <a:t> </a:t>
            </a:r>
            <a:r>
              <a:rPr lang="en-GB" dirty="0">
                <a:solidFill>
                  <a:schemeClr val="bg1"/>
                </a:solidFill>
              </a:rPr>
              <a:t>by </a:t>
            </a:r>
            <a:r>
              <a:rPr lang="en-GB" dirty="0">
                <a:solidFill>
                  <a:schemeClr val="bg1"/>
                </a:solidFill>
                <a:hlinkClick r:id="rId7"/>
              </a:rPr>
              <a:t>arty822</a:t>
            </a:r>
            <a:r>
              <a:rPr lang="en-GB" dirty="0">
                <a:solidFill>
                  <a:schemeClr val="bg1"/>
                </a:solidFill>
              </a:rPr>
              <a:t> is licensed under </a:t>
            </a:r>
            <a:r>
              <a:rPr lang="en-GB" cap="all" dirty="0">
                <a:solidFill>
                  <a:schemeClr val="bg1"/>
                </a:solidFill>
                <a:hlinkClick r:id="rId8"/>
              </a:rPr>
              <a:t>CC BY-NC-SA 2.0</a:t>
            </a:r>
            <a:endParaRPr lang="en-GB" dirty="0">
              <a:solidFill>
                <a:schemeClr val="bg1"/>
              </a:solidFill>
            </a:endParaRPr>
          </a:p>
        </p:txBody>
      </p:sp>
      <p:pic>
        <p:nvPicPr>
          <p:cNvPr id="8" name="Picture 7"/>
          <p:cNvPicPr/>
          <p:nvPr/>
        </p:nvPicPr>
        <p:blipFill>
          <a:blip r:embed="rId9" cstate="screen">
            <a:extLst>
              <a:ext uri="{28A0092B-C50C-407E-A947-70E740481C1C}">
                <a14:useLocalDpi xmlns:a14="http://schemas.microsoft.com/office/drawing/2010/main"/>
              </a:ext>
            </a:extLst>
          </a:blip>
          <a:stretch>
            <a:fillRect/>
          </a:stretch>
        </p:blipFill>
        <p:spPr>
          <a:xfrm>
            <a:off x="7452320" y="548680"/>
            <a:ext cx="850900" cy="850900"/>
          </a:xfrm>
          <a:prstGeom prst="rect">
            <a:avLst/>
          </a:prstGeom>
        </p:spPr>
      </p:pic>
      <p:pic>
        <p:nvPicPr>
          <p:cNvPr id="4" name="Picture 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1929577" y="1174880"/>
            <a:ext cx="5585654" cy="4189241"/>
          </a:xfrm>
          <a:prstGeom prst="rect">
            <a:avLst/>
          </a:prstGeom>
        </p:spPr>
      </p:pic>
      <p:pic>
        <p:nvPicPr>
          <p:cNvPr id="9" name="Picture 8"/>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33772" y="852785"/>
            <a:ext cx="8676456" cy="4888980"/>
          </a:xfrm>
          <a:prstGeom prst="rect">
            <a:avLst/>
          </a:prstGeom>
        </p:spPr>
      </p:pic>
      <p:grpSp>
        <p:nvGrpSpPr>
          <p:cNvPr id="13" name="Group 12"/>
          <p:cNvGrpSpPr/>
          <p:nvPr/>
        </p:nvGrpSpPr>
        <p:grpSpPr>
          <a:xfrm>
            <a:off x="116886" y="250466"/>
            <a:ext cx="8910228" cy="5937832"/>
            <a:chOff x="116886" y="250466"/>
            <a:chExt cx="8910228" cy="5937832"/>
          </a:xfrm>
        </p:grpSpPr>
        <p:pic>
          <p:nvPicPr>
            <p:cNvPr id="10" name="Picture 9"/>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6886" y="250466"/>
              <a:ext cx="8910228" cy="5937832"/>
            </a:xfrm>
            <a:prstGeom prst="rect">
              <a:avLst/>
            </a:prstGeom>
          </p:spPr>
        </p:pic>
        <p:sp>
          <p:nvSpPr>
            <p:cNvPr id="11" name="TextBox 10"/>
            <p:cNvSpPr txBox="1"/>
            <p:nvPr/>
          </p:nvSpPr>
          <p:spPr>
            <a:xfrm>
              <a:off x="151091" y="305891"/>
              <a:ext cx="2538028" cy="246221"/>
            </a:xfrm>
            <a:prstGeom prst="rect">
              <a:avLst/>
            </a:prstGeom>
            <a:noFill/>
          </p:spPr>
          <p:txBody>
            <a:bodyPr wrap="square" rtlCol="0">
              <a:spAutoFit/>
            </a:bodyPr>
            <a:lstStyle/>
            <a:p>
              <a:r>
                <a:rPr lang="en-GB" sz="1000" dirty="0">
                  <a:solidFill>
                    <a:schemeClr val="bg1"/>
                  </a:solidFill>
                </a:rPr>
                <a:t>©Hiroshima Convention &amp; Visitors Bureau</a:t>
              </a:r>
            </a:p>
          </p:txBody>
        </p:sp>
      </p:grpSp>
    </p:spTree>
    <p:extLst>
      <p:ext uri="{BB962C8B-B14F-4D97-AF65-F5344CB8AC3E}">
        <p14:creationId xmlns:p14="http://schemas.microsoft.com/office/powerpoint/2010/main" val="2030247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23</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©The Japan Society</a:t>
            </a:r>
          </a:p>
        </p:txBody>
      </p:sp>
      <p:graphicFrame>
        <p:nvGraphicFramePr>
          <p:cNvPr id="3" name="Table 2"/>
          <p:cNvGraphicFramePr>
            <a:graphicFrameLocks noGrp="1"/>
          </p:cNvGraphicFramePr>
          <p:nvPr>
            <p:extLst>
              <p:ext uri="{D42A27DB-BD31-4B8C-83A1-F6EECF244321}">
                <p14:modId xmlns:p14="http://schemas.microsoft.com/office/powerpoint/2010/main" val="2214840328"/>
              </p:ext>
            </p:extLst>
          </p:nvPr>
        </p:nvGraphicFramePr>
        <p:xfrm>
          <a:off x="611560" y="1583666"/>
          <a:ext cx="6408712" cy="3938000"/>
        </p:xfrm>
        <a:graphic>
          <a:graphicData uri="http://schemas.openxmlformats.org/drawingml/2006/table">
            <a:tbl>
              <a:tblPr firstRow="1" firstCol="1" bandRow="1">
                <a:tableStyleId>{5940675A-B579-460E-94D1-54222C63F5DA}</a:tableStyleId>
              </a:tblPr>
              <a:tblGrid>
                <a:gridCol w="1152128">
                  <a:extLst>
                    <a:ext uri="{9D8B030D-6E8A-4147-A177-3AD203B41FA5}">
                      <a16:colId xmlns="" xmlns:a16="http://schemas.microsoft.com/office/drawing/2014/main" val="20000"/>
                    </a:ext>
                  </a:extLst>
                </a:gridCol>
                <a:gridCol w="5256584">
                  <a:extLst>
                    <a:ext uri="{9D8B030D-6E8A-4147-A177-3AD203B41FA5}">
                      <a16:colId xmlns="" xmlns:a16="http://schemas.microsoft.com/office/drawing/2014/main" val="20001"/>
                    </a:ext>
                  </a:extLst>
                </a:gridCol>
              </a:tblGrid>
              <a:tr h="787600">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en-GB" sz="1800" dirty="0">
                          <a:solidFill>
                            <a:schemeClr val="bg1"/>
                          </a:solidFill>
                          <a:effectLst/>
                          <a:latin typeface="Kozuka Gothic Pro R" pitchFamily="34" charset="-128"/>
                          <a:ea typeface="Kozuka Gothic Pro R" pitchFamily="34" charset="-128"/>
                        </a:rPr>
                        <a:t> </a:t>
                      </a:r>
                      <a:r>
                        <a:rPr lang="en-GB" sz="1800" dirty="0" err="1">
                          <a:solidFill>
                            <a:schemeClr val="bg1"/>
                          </a:solidFill>
                          <a:effectLst/>
                          <a:latin typeface="Kozuka Gothic Pro R" pitchFamily="34" charset="-128"/>
                          <a:ea typeface="Kozuka Gothic Pro R" pitchFamily="34" charset="-128"/>
                        </a:rPr>
                        <a:t>Tanabata</a:t>
                      </a:r>
                      <a:r>
                        <a:rPr lang="en-GB" sz="1800" baseline="0" dirty="0">
                          <a:solidFill>
                            <a:schemeClr val="bg1"/>
                          </a:solidFill>
                          <a:effectLst/>
                          <a:latin typeface="Kozuka Gothic Pro R" pitchFamily="34" charset="-128"/>
                          <a:ea typeface="Kozuka Gothic Pro R" pitchFamily="34" charset="-128"/>
                        </a:rPr>
                        <a:t> </a:t>
                      </a:r>
                      <a:r>
                        <a:rPr lang="en-GB" sz="1800" dirty="0">
                          <a:solidFill>
                            <a:schemeClr val="bg1"/>
                          </a:solidFill>
                          <a:effectLst/>
                          <a:latin typeface="Kozuka Gothic Pro R" pitchFamily="34" charset="-128"/>
                          <a:ea typeface="Kozuka Gothic Pro R" pitchFamily="34" charset="-128"/>
                        </a:rPr>
                        <a:t>takes place in</a:t>
                      </a:r>
                      <a:r>
                        <a:rPr lang="en-GB" sz="1800" baseline="0" dirty="0">
                          <a:solidFill>
                            <a:schemeClr val="bg1"/>
                          </a:solidFill>
                          <a:effectLst/>
                          <a:latin typeface="Kozuka Gothic Pro R" pitchFamily="34" charset="-128"/>
                          <a:ea typeface="Kozuka Gothic Pro R" pitchFamily="34" charset="-128"/>
                        </a:rPr>
                        <a:t> Autumn</a:t>
                      </a:r>
                      <a:endParaRPr lang="en-GB" sz="1800" dirty="0">
                        <a:solidFill>
                          <a:schemeClr val="bg1"/>
                        </a:solidFill>
                        <a:effectLst/>
                        <a:latin typeface="Kozuka Gothic Pro R" pitchFamily="34" charset="-128"/>
                        <a:ea typeface="Kozuka Gothic Pro R" pitchFamily="34"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33">
                        <a:alpha val="70000"/>
                      </a:srgbClr>
                    </a:solidFill>
                  </a:tcPr>
                </a:tc>
                <a:extLst>
                  <a:ext uri="{0D108BD9-81ED-4DB2-BD59-A6C34878D82A}">
                    <a16:rowId xmlns="" xmlns:a16="http://schemas.microsoft.com/office/drawing/2014/main" val="10000"/>
                  </a:ext>
                </a:extLst>
              </a:tr>
              <a:tr h="787600">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en-GB" sz="1800" dirty="0">
                          <a:solidFill>
                            <a:schemeClr val="tx1"/>
                          </a:solidFill>
                          <a:effectLst/>
                          <a:latin typeface="Kozuka Gothic Pro R" pitchFamily="34" charset="-128"/>
                          <a:ea typeface="Kozuka Gothic Pro R" pitchFamily="34" charset="-128"/>
                          <a:cs typeface="+mn-cs"/>
                        </a:rPr>
                        <a:t>People</a:t>
                      </a:r>
                      <a:r>
                        <a:rPr lang="en-GB" sz="1800" baseline="0" dirty="0">
                          <a:solidFill>
                            <a:schemeClr val="tx1"/>
                          </a:solidFill>
                          <a:effectLst/>
                          <a:latin typeface="Kozuka Gothic Pro R" pitchFamily="34" charset="-128"/>
                          <a:ea typeface="Kozuka Gothic Pro R" pitchFamily="34" charset="-128"/>
                          <a:cs typeface="+mn-cs"/>
                        </a:rPr>
                        <a:t> celebrate on July 7th</a:t>
                      </a:r>
                      <a:endParaRPr lang="en-GB" sz="1800" dirty="0">
                        <a:solidFill>
                          <a:schemeClr val="tx1"/>
                        </a:solidFill>
                        <a:effectLst/>
                        <a:latin typeface="Kozuka Gothic Pro R" pitchFamily="34" charset="-128"/>
                        <a:ea typeface="Kozuka Gothic Pro R"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787600">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en-GB" sz="1800" dirty="0" err="1">
                          <a:solidFill>
                            <a:schemeClr val="bg1"/>
                          </a:solidFill>
                          <a:effectLst/>
                          <a:latin typeface="Kozuka Gothic Pro R" pitchFamily="34" charset="-128"/>
                          <a:ea typeface="Kozuka Gothic Pro R" pitchFamily="34" charset="-128"/>
                          <a:cs typeface="Times New Roman"/>
                        </a:rPr>
                        <a:t>Tanabata</a:t>
                      </a:r>
                      <a:r>
                        <a:rPr lang="en-GB" sz="1800" dirty="0">
                          <a:solidFill>
                            <a:schemeClr val="bg1"/>
                          </a:solidFill>
                          <a:effectLst/>
                          <a:latin typeface="Kozuka Gothic Pro R" pitchFamily="34" charset="-128"/>
                          <a:ea typeface="Kozuka Gothic Pro R" pitchFamily="34" charset="-128"/>
                          <a:cs typeface="Times New Roman"/>
                        </a:rPr>
                        <a:t> is also called</a:t>
                      </a:r>
                      <a:r>
                        <a:rPr lang="en-GB" sz="1800" baseline="0" dirty="0">
                          <a:solidFill>
                            <a:schemeClr val="bg1"/>
                          </a:solidFill>
                          <a:effectLst/>
                          <a:latin typeface="Kozuka Gothic Pro R" pitchFamily="34" charset="-128"/>
                          <a:ea typeface="Kozuka Gothic Pro R" pitchFamily="34" charset="-128"/>
                          <a:cs typeface="Times New Roman"/>
                        </a:rPr>
                        <a:t> the Moon Festival</a:t>
                      </a:r>
                      <a:endParaRPr lang="en-GB" sz="1800" dirty="0">
                        <a:solidFill>
                          <a:schemeClr val="bg1"/>
                        </a:solidFill>
                        <a:effectLst/>
                        <a:latin typeface="Kozuka Gothic Pro R" pitchFamily="34" charset="-128"/>
                        <a:ea typeface="Kozuka Gothic Pro R"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alpha val="70000"/>
                      </a:srgbClr>
                    </a:solidFill>
                  </a:tcPr>
                </a:tc>
                <a:extLst>
                  <a:ext uri="{0D108BD9-81ED-4DB2-BD59-A6C34878D82A}">
                    <a16:rowId xmlns="" xmlns:a16="http://schemas.microsoft.com/office/drawing/2014/main" val="10002"/>
                  </a:ext>
                </a:extLst>
              </a:tr>
              <a:tr h="787600">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 typeface="+mj-lt"/>
                        <a:buNone/>
                        <a:tabLst/>
                        <a:defRPr/>
                      </a:pPr>
                      <a:r>
                        <a:rPr lang="en-GB" sz="1800" dirty="0">
                          <a:solidFill>
                            <a:schemeClr val="tx1"/>
                          </a:solidFill>
                          <a:effectLst/>
                          <a:latin typeface="Kozuka Gothic Pro R" pitchFamily="34" charset="-128"/>
                          <a:ea typeface="Kozuka Gothic Pro R" pitchFamily="34" charset="-128"/>
                          <a:cs typeface="Times New Roman"/>
                        </a:rPr>
                        <a:t>People</a:t>
                      </a:r>
                      <a:r>
                        <a:rPr lang="en-GB" sz="1800" baseline="0" dirty="0">
                          <a:solidFill>
                            <a:schemeClr val="tx1"/>
                          </a:solidFill>
                          <a:effectLst/>
                          <a:latin typeface="Kozuka Gothic Pro R" pitchFamily="34" charset="-128"/>
                          <a:ea typeface="Kozuka Gothic Pro R" pitchFamily="34" charset="-128"/>
                          <a:cs typeface="Times New Roman"/>
                        </a:rPr>
                        <a:t> hang </a:t>
                      </a:r>
                      <a:r>
                        <a:rPr lang="en-GB" sz="1800" baseline="0" dirty="0" err="1">
                          <a:solidFill>
                            <a:schemeClr val="tx1"/>
                          </a:solidFill>
                          <a:effectLst/>
                          <a:latin typeface="Kozuka Gothic Pro R" pitchFamily="34" charset="-128"/>
                          <a:ea typeface="Kozuka Gothic Pro R" pitchFamily="34" charset="-128"/>
                          <a:cs typeface="Times New Roman"/>
                        </a:rPr>
                        <a:t>Tanzaku</a:t>
                      </a:r>
                      <a:r>
                        <a:rPr lang="en-GB" sz="1800" baseline="0" dirty="0">
                          <a:solidFill>
                            <a:schemeClr val="tx1"/>
                          </a:solidFill>
                          <a:effectLst/>
                          <a:latin typeface="Kozuka Gothic Pro R" pitchFamily="34" charset="-128"/>
                          <a:ea typeface="Kozuka Gothic Pro R" pitchFamily="34" charset="-128"/>
                          <a:cs typeface="Times New Roman"/>
                        </a:rPr>
                        <a:t> on cherry blossom trees</a:t>
                      </a:r>
                      <a:endParaRPr lang="en-GB" sz="1800" dirty="0">
                        <a:solidFill>
                          <a:schemeClr val="tx1"/>
                        </a:solidFill>
                        <a:effectLst/>
                        <a:latin typeface="Kozuka Gothic Pro R" pitchFamily="34" charset="-128"/>
                        <a:ea typeface="Kozuka Gothic Pro R"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787600">
                <a:tc>
                  <a:txBody>
                    <a:bodyPr/>
                    <a:lstStyle/>
                    <a:p>
                      <a:pPr>
                        <a:lnSpc>
                          <a:spcPct val="115000"/>
                        </a:lnSpc>
                        <a:spcAft>
                          <a:spcPts val="1000"/>
                        </a:spcAft>
                      </a:pPr>
                      <a:r>
                        <a:rPr lang="en-GB" sz="1100" dirty="0">
                          <a:effectLst/>
                        </a:rPr>
                        <a:t> </a:t>
                      </a:r>
                      <a:endParaRPr lang="en-GB" sz="1100" dirty="0">
                        <a:effectLst/>
                        <a:latin typeface="Calibri"/>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50000"/>
                        </a:lnSpc>
                        <a:spcAft>
                          <a:spcPts val="0"/>
                        </a:spcAft>
                        <a:buFont typeface="+mj-lt"/>
                        <a:buNone/>
                      </a:pPr>
                      <a:r>
                        <a:rPr lang="en-GB" sz="1800" dirty="0" err="1">
                          <a:solidFill>
                            <a:schemeClr val="bg1"/>
                          </a:solidFill>
                          <a:effectLst/>
                          <a:latin typeface="Kozuka Gothic Pro R" pitchFamily="34" charset="-128"/>
                          <a:ea typeface="Kozuka Gothic Pro R" pitchFamily="34" charset="-128"/>
                          <a:cs typeface="Times New Roman"/>
                        </a:rPr>
                        <a:t>Tanabata</a:t>
                      </a:r>
                      <a:r>
                        <a:rPr lang="en-GB" sz="1800" dirty="0">
                          <a:solidFill>
                            <a:schemeClr val="bg1"/>
                          </a:solidFill>
                          <a:effectLst/>
                          <a:latin typeface="Kozuka Gothic Pro R" pitchFamily="34" charset="-128"/>
                          <a:ea typeface="Kozuka Gothic Pro R" pitchFamily="34" charset="-128"/>
                          <a:cs typeface="Times New Roman"/>
                        </a:rPr>
                        <a:t> is based on</a:t>
                      </a:r>
                      <a:r>
                        <a:rPr lang="en-GB" sz="1800" baseline="0" dirty="0">
                          <a:solidFill>
                            <a:schemeClr val="bg1"/>
                          </a:solidFill>
                          <a:effectLst/>
                          <a:latin typeface="Kozuka Gothic Pro R" pitchFamily="34" charset="-128"/>
                          <a:ea typeface="Kozuka Gothic Pro R" pitchFamily="34" charset="-128"/>
                          <a:cs typeface="Times New Roman"/>
                        </a:rPr>
                        <a:t> an old love story</a:t>
                      </a:r>
                      <a:endParaRPr lang="en-GB" sz="1800" dirty="0">
                        <a:solidFill>
                          <a:schemeClr val="bg1"/>
                        </a:solidFill>
                        <a:effectLst/>
                        <a:latin typeface="Kozuka Gothic Pro R" pitchFamily="34" charset="-128"/>
                        <a:ea typeface="Kozuka Gothic Pro R" pitchFamily="34" charset="-128"/>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alpha val="70000"/>
                      </a:srgbClr>
                    </a:solidFill>
                  </a:tcPr>
                </a:tc>
                <a:extLst>
                  <a:ext uri="{0D108BD9-81ED-4DB2-BD59-A6C34878D82A}">
                    <a16:rowId xmlns="" xmlns:a16="http://schemas.microsoft.com/office/drawing/2014/main" val="10004"/>
                  </a:ext>
                </a:extLst>
              </a:tr>
            </a:tbl>
          </a:graphicData>
        </a:graphic>
      </p:graphicFrame>
      <p:sp>
        <p:nvSpPr>
          <p:cNvPr id="12" name="TextBox 11"/>
          <p:cNvSpPr txBox="1"/>
          <p:nvPr/>
        </p:nvSpPr>
        <p:spPr>
          <a:xfrm>
            <a:off x="467543" y="400554"/>
            <a:ext cx="6588221" cy="830997"/>
          </a:xfrm>
          <a:prstGeom prst="rect">
            <a:avLst/>
          </a:prstGeom>
          <a:noFill/>
        </p:spPr>
        <p:txBody>
          <a:bodyPr wrap="square" rtlCol="0">
            <a:spAutoFit/>
          </a:bodyPr>
          <a:lstStyle/>
          <a:p>
            <a:r>
              <a:rPr lang="en-GB" sz="4800" b="1" dirty="0" err="1">
                <a:solidFill>
                  <a:srgbClr val="FF0000"/>
                </a:solidFill>
                <a:latin typeface="Kristen ITC" panose="03050502040202030202" pitchFamily="66" charset="0"/>
                <a:ea typeface="Kozuka Gothic Pro B" pitchFamily="34" charset="-128"/>
              </a:rPr>
              <a:t>Tanabata</a:t>
            </a:r>
            <a:r>
              <a:rPr lang="en-GB" sz="4800" b="1" dirty="0">
                <a:solidFill>
                  <a:srgbClr val="FF0000"/>
                </a:solidFill>
                <a:latin typeface="Kristen ITC" panose="03050502040202030202" pitchFamily="66" charset="0"/>
                <a:ea typeface="Kozuka Gothic Pro B" pitchFamily="34" charset="-128"/>
              </a:rPr>
              <a:t> Quiz</a:t>
            </a:r>
          </a:p>
        </p:txBody>
      </p:sp>
      <p:sp>
        <p:nvSpPr>
          <p:cNvPr id="7" name="TextBox 6"/>
          <p:cNvSpPr txBox="1"/>
          <p:nvPr/>
        </p:nvSpPr>
        <p:spPr>
          <a:xfrm>
            <a:off x="-2268760" y="1196752"/>
            <a:ext cx="1152128" cy="461665"/>
          </a:xfrm>
          <a:prstGeom prst="rect">
            <a:avLst/>
          </a:prstGeom>
          <a:noFill/>
        </p:spPr>
        <p:txBody>
          <a:bodyPr wrap="square" rtlCol="0">
            <a:spAutoFit/>
          </a:bodyPr>
          <a:lstStyle/>
          <a:p>
            <a:r>
              <a:rPr lang="en-GB" sz="2400" dirty="0">
                <a:solidFill>
                  <a:schemeClr val="tx2">
                    <a:lumMod val="60000"/>
                    <a:lumOff val="40000"/>
                  </a:schemeClr>
                </a:solidFill>
                <a:latin typeface="Kozuka Gothic Pro B" pitchFamily="34" charset="-128"/>
                <a:ea typeface="Kozuka Gothic Pro B" pitchFamily="34" charset="-128"/>
              </a:rPr>
              <a:t>True</a:t>
            </a:r>
            <a:endParaRPr lang="en-GB" sz="2000" dirty="0">
              <a:solidFill>
                <a:schemeClr val="tx2">
                  <a:lumMod val="60000"/>
                  <a:lumOff val="40000"/>
                </a:schemeClr>
              </a:solidFill>
              <a:latin typeface="Kozuka Gothic Pro B" pitchFamily="34" charset="-128"/>
              <a:ea typeface="Kozuka Gothic Pro B" pitchFamily="34" charset="-128"/>
            </a:endParaRPr>
          </a:p>
        </p:txBody>
      </p:sp>
      <p:sp>
        <p:nvSpPr>
          <p:cNvPr id="14" name="TextBox 13"/>
          <p:cNvSpPr txBox="1"/>
          <p:nvPr/>
        </p:nvSpPr>
        <p:spPr>
          <a:xfrm>
            <a:off x="-2196752" y="1633728"/>
            <a:ext cx="1080120" cy="461665"/>
          </a:xfrm>
          <a:prstGeom prst="rect">
            <a:avLst/>
          </a:prstGeom>
          <a:noFill/>
        </p:spPr>
        <p:txBody>
          <a:bodyPr wrap="square" rtlCol="0">
            <a:spAutoFit/>
          </a:bodyPr>
          <a:lstStyle/>
          <a:p>
            <a:r>
              <a:rPr lang="en-GB" sz="2400" b="1" dirty="0">
                <a:solidFill>
                  <a:schemeClr val="tx2">
                    <a:lumMod val="60000"/>
                    <a:lumOff val="40000"/>
                  </a:schemeClr>
                </a:solidFill>
                <a:latin typeface="Kozuka Gothic Pro B" pitchFamily="34" charset="-128"/>
                <a:ea typeface="Kozuka Gothic Pro B" pitchFamily="34" charset="-128"/>
              </a:rPr>
              <a:t>True</a:t>
            </a:r>
            <a:endParaRPr lang="en-GB" sz="2000" b="1" dirty="0">
              <a:solidFill>
                <a:schemeClr val="tx2">
                  <a:lumMod val="60000"/>
                  <a:lumOff val="40000"/>
                </a:schemeClr>
              </a:solidFill>
              <a:latin typeface="Kozuka Gothic Pro B" pitchFamily="34" charset="-128"/>
              <a:ea typeface="Kozuka Gothic Pro B" pitchFamily="34" charset="-128"/>
            </a:endParaRPr>
          </a:p>
        </p:txBody>
      </p:sp>
      <p:sp>
        <p:nvSpPr>
          <p:cNvPr id="15" name="TextBox 14"/>
          <p:cNvSpPr txBox="1"/>
          <p:nvPr/>
        </p:nvSpPr>
        <p:spPr>
          <a:xfrm>
            <a:off x="-2196752" y="2003060"/>
            <a:ext cx="936104" cy="461665"/>
          </a:xfrm>
          <a:prstGeom prst="rect">
            <a:avLst/>
          </a:prstGeom>
          <a:noFill/>
        </p:spPr>
        <p:txBody>
          <a:bodyPr wrap="square" rtlCol="0">
            <a:spAutoFit/>
          </a:bodyPr>
          <a:lstStyle/>
          <a:p>
            <a:r>
              <a:rPr lang="en-GB" sz="2400" b="1" dirty="0">
                <a:solidFill>
                  <a:srgbClr val="FF0000"/>
                </a:solidFill>
                <a:latin typeface="Kozuka Gothic Pro B" pitchFamily="34" charset="-128"/>
                <a:ea typeface="Kozuka Gothic Pro B" pitchFamily="34" charset="-128"/>
              </a:rPr>
              <a:t>False</a:t>
            </a:r>
            <a:endParaRPr lang="en-GB" b="1" dirty="0">
              <a:solidFill>
                <a:srgbClr val="FF0000"/>
              </a:solidFill>
              <a:latin typeface="Kozuka Gothic Pro B" pitchFamily="34" charset="-128"/>
              <a:ea typeface="Kozuka Gothic Pro B" pitchFamily="34" charset="-128"/>
            </a:endParaRPr>
          </a:p>
        </p:txBody>
      </p:sp>
      <p:sp>
        <p:nvSpPr>
          <p:cNvPr id="16" name="TextBox 15"/>
          <p:cNvSpPr txBox="1"/>
          <p:nvPr/>
        </p:nvSpPr>
        <p:spPr>
          <a:xfrm>
            <a:off x="-2196752" y="2376750"/>
            <a:ext cx="1080120" cy="461665"/>
          </a:xfrm>
          <a:prstGeom prst="rect">
            <a:avLst/>
          </a:prstGeom>
          <a:noFill/>
        </p:spPr>
        <p:txBody>
          <a:bodyPr wrap="square" rtlCol="0">
            <a:spAutoFit/>
          </a:bodyPr>
          <a:lstStyle/>
          <a:p>
            <a:r>
              <a:rPr lang="en-GB" sz="2400" b="1" dirty="0">
                <a:solidFill>
                  <a:srgbClr val="FF0000"/>
                </a:solidFill>
                <a:latin typeface="Kozuka Gothic Pro B" pitchFamily="34" charset="-128"/>
                <a:ea typeface="Kozuka Gothic Pro B" pitchFamily="34" charset="-128"/>
              </a:rPr>
              <a:t>False</a:t>
            </a:r>
            <a:endParaRPr lang="en-GB" b="1" dirty="0">
              <a:solidFill>
                <a:srgbClr val="FF0000"/>
              </a:solidFill>
              <a:latin typeface="Kozuka Gothic Pro B" pitchFamily="34" charset="-128"/>
              <a:ea typeface="Kozuka Gothic Pro B" pitchFamily="34" charset="-128"/>
            </a:endParaRPr>
          </a:p>
        </p:txBody>
      </p:sp>
      <p:sp>
        <p:nvSpPr>
          <p:cNvPr id="17" name="TextBox 16"/>
          <p:cNvSpPr txBox="1"/>
          <p:nvPr/>
        </p:nvSpPr>
        <p:spPr>
          <a:xfrm>
            <a:off x="-2155960" y="2732350"/>
            <a:ext cx="1039328" cy="461665"/>
          </a:xfrm>
          <a:prstGeom prst="rect">
            <a:avLst/>
          </a:prstGeom>
          <a:noFill/>
        </p:spPr>
        <p:txBody>
          <a:bodyPr wrap="square" rtlCol="0">
            <a:spAutoFit/>
          </a:bodyPr>
          <a:lstStyle/>
          <a:p>
            <a:r>
              <a:rPr lang="en-GB" sz="2400" b="1" dirty="0">
                <a:solidFill>
                  <a:srgbClr val="FF0000"/>
                </a:solidFill>
                <a:latin typeface="Kozuka Gothic Pro B" pitchFamily="34" charset="-128"/>
                <a:ea typeface="Kozuka Gothic Pro B" pitchFamily="34" charset="-128"/>
              </a:rPr>
              <a:t>False</a:t>
            </a:r>
            <a:endParaRPr lang="en-GB" b="1" dirty="0">
              <a:solidFill>
                <a:srgbClr val="FF0000"/>
              </a:solidFill>
              <a:latin typeface="Kozuka Gothic Pro B" pitchFamily="34" charset="-128"/>
              <a:ea typeface="Kozuka Gothic Pro B" pitchFamily="34" charset="-128"/>
            </a:endParaRPr>
          </a:p>
        </p:txBody>
      </p:sp>
      <p:sp>
        <p:nvSpPr>
          <p:cNvPr id="8" name="TextBox 7"/>
          <p:cNvSpPr txBox="1"/>
          <p:nvPr/>
        </p:nvSpPr>
        <p:spPr>
          <a:xfrm>
            <a:off x="7055764" y="1693915"/>
            <a:ext cx="1958804" cy="646331"/>
          </a:xfrm>
          <a:prstGeom prst="rect">
            <a:avLst/>
          </a:prstGeom>
          <a:noFill/>
        </p:spPr>
        <p:txBody>
          <a:bodyPr wrap="square" rtlCol="0">
            <a:spAutoFit/>
          </a:bodyPr>
          <a:lstStyle/>
          <a:p>
            <a:r>
              <a:rPr lang="en-GB" b="1" dirty="0">
                <a:latin typeface="Kozuka Gothic Pro B" pitchFamily="34" charset="-128"/>
                <a:ea typeface="Kozuka Gothic Pro B" pitchFamily="34" charset="-128"/>
              </a:rPr>
              <a:t>Answer:</a:t>
            </a:r>
          </a:p>
          <a:p>
            <a:r>
              <a:rPr lang="en-GB" b="1" dirty="0">
                <a:solidFill>
                  <a:srgbClr val="FF0000"/>
                </a:solidFill>
                <a:latin typeface="Kozuka Gothic Pro B" pitchFamily="34" charset="-128"/>
                <a:ea typeface="Kozuka Gothic Pro B" pitchFamily="34" charset="-128"/>
              </a:rPr>
              <a:t>In summer</a:t>
            </a:r>
          </a:p>
        </p:txBody>
      </p:sp>
      <p:sp>
        <p:nvSpPr>
          <p:cNvPr id="19" name="TextBox 18"/>
          <p:cNvSpPr txBox="1"/>
          <p:nvPr/>
        </p:nvSpPr>
        <p:spPr>
          <a:xfrm>
            <a:off x="7055764" y="3212976"/>
            <a:ext cx="1958804" cy="646331"/>
          </a:xfrm>
          <a:prstGeom prst="rect">
            <a:avLst/>
          </a:prstGeom>
          <a:noFill/>
        </p:spPr>
        <p:txBody>
          <a:bodyPr wrap="square" rtlCol="0">
            <a:spAutoFit/>
          </a:bodyPr>
          <a:lstStyle/>
          <a:p>
            <a:r>
              <a:rPr lang="en-GB" b="1" dirty="0">
                <a:latin typeface="Kozuka Gothic Pro B" pitchFamily="34" charset="-128"/>
                <a:ea typeface="Kozuka Gothic Pro B" pitchFamily="34" charset="-128"/>
              </a:rPr>
              <a:t>Answer:</a:t>
            </a:r>
          </a:p>
          <a:p>
            <a:r>
              <a:rPr lang="en-GB" b="1" dirty="0">
                <a:solidFill>
                  <a:srgbClr val="FF0000"/>
                </a:solidFill>
                <a:latin typeface="Kozuka Gothic Pro B" pitchFamily="34" charset="-128"/>
                <a:ea typeface="Kozuka Gothic Pro B" pitchFamily="34" charset="-128"/>
              </a:rPr>
              <a:t>The star festival</a:t>
            </a:r>
          </a:p>
        </p:txBody>
      </p:sp>
      <p:sp>
        <p:nvSpPr>
          <p:cNvPr id="20" name="TextBox 19"/>
          <p:cNvSpPr txBox="1"/>
          <p:nvPr/>
        </p:nvSpPr>
        <p:spPr>
          <a:xfrm>
            <a:off x="7055764" y="4036787"/>
            <a:ext cx="1943057" cy="646331"/>
          </a:xfrm>
          <a:prstGeom prst="rect">
            <a:avLst/>
          </a:prstGeom>
          <a:noFill/>
        </p:spPr>
        <p:txBody>
          <a:bodyPr wrap="square" rtlCol="0">
            <a:spAutoFit/>
          </a:bodyPr>
          <a:lstStyle/>
          <a:p>
            <a:r>
              <a:rPr lang="en-GB" b="1" dirty="0">
                <a:latin typeface="Kozuka Gothic Pro B" pitchFamily="34" charset="-128"/>
                <a:ea typeface="Kozuka Gothic Pro B" pitchFamily="34" charset="-128"/>
              </a:rPr>
              <a:t>Answer:</a:t>
            </a:r>
          </a:p>
          <a:p>
            <a:r>
              <a:rPr lang="en-GB" b="1" dirty="0">
                <a:solidFill>
                  <a:srgbClr val="FF0000"/>
                </a:solidFill>
                <a:latin typeface="Kozuka Gothic Pro B" pitchFamily="34" charset="-128"/>
                <a:ea typeface="Kozuka Gothic Pro B" pitchFamily="34" charset="-128"/>
              </a:rPr>
              <a:t>On bamboo</a:t>
            </a: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97705" y="345745"/>
            <a:ext cx="851007" cy="851007"/>
          </a:xfrm>
          <a:prstGeom prst="rect">
            <a:avLst/>
          </a:prstGeom>
        </p:spPr>
      </p:pic>
    </p:spTree>
    <p:extLst>
      <p:ext uri="{BB962C8B-B14F-4D97-AF65-F5344CB8AC3E}">
        <p14:creationId xmlns:p14="http://schemas.microsoft.com/office/powerpoint/2010/main" val="296830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3.15449E-6 L 0.31892 -0.04625 " pathEditMode="relative" rAng="0" ptsTypes="AA">
                                      <p:cBhvr>
                                        <p:cTn id="6" dur="2000" fill="hold"/>
                                        <p:tgtEl>
                                          <p:spTgt spid="15"/>
                                        </p:tgtEl>
                                        <p:attrNameLst>
                                          <p:attrName>ppt_x</p:attrName>
                                          <p:attrName>ppt_y</p:attrName>
                                        </p:attrNameLst>
                                      </p:cBhvr>
                                      <p:rCtr x="15955" y="-2313"/>
                                    </p:animMotion>
                                  </p:childTnLst>
                                </p:cTn>
                              </p:par>
                            </p:childTnLst>
                          </p:cTn>
                        </p:par>
                        <p:par>
                          <p:cTn id="7" fill="hold">
                            <p:stCondLst>
                              <p:cond delay="2000"/>
                            </p:stCondLst>
                            <p:childTnLst>
                              <p:par>
                                <p:cTn id="8" presetID="45"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ppt_w</p:attrName>
                                        </p:attrNameLst>
                                      </p:cBhvr>
                                      <p:tavLst>
                                        <p:tav tm="0" fmla="#ppt_w*sin(2.5*pi*$)">
                                          <p:val>
                                            <p:fltVal val="0"/>
                                          </p:val>
                                        </p:tav>
                                        <p:tav tm="100000">
                                          <p:val>
                                            <p:fltVal val="1"/>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grpId="0" nodeType="clickEffect">
                                  <p:stCondLst>
                                    <p:cond delay="0"/>
                                  </p:stCondLst>
                                  <p:childTnLst>
                                    <p:animMotion origin="layout" path="M -3.61111E-6 2.13691E-6 L 0.31094 0.13367 " pathEditMode="relative" rAng="0" ptsTypes="AA">
                                      <p:cBhvr>
                                        <p:cTn id="16" dur="2000" fill="hold"/>
                                        <p:tgtEl>
                                          <p:spTgt spid="14"/>
                                        </p:tgtEl>
                                        <p:attrNameLst>
                                          <p:attrName>ppt_x</p:attrName>
                                          <p:attrName>ppt_y</p:attrName>
                                        </p:attrNameLst>
                                      </p:cBhvr>
                                      <p:rCtr x="15556" y="6684"/>
                                    </p:animMotion>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3.61111E-6 -9.80574E-7 L 0.31094 0.1302 " pathEditMode="relative" rAng="0" ptsTypes="AA">
                                      <p:cBhvr>
                                        <p:cTn id="20" dur="2000" fill="hold"/>
                                        <p:tgtEl>
                                          <p:spTgt spid="16"/>
                                        </p:tgtEl>
                                        <p:attrNameLst>
                                          <p:attrName>ppt_x</p:attrName>
                                          <p:attrName>ppt_y</p:attrName>
                                        </p:attrNameLst>
                                      </p:cBhvr>
                                      <p:rCtr x="15556" y="6499"/>
                                    </p:animMotion>
                                  </p:childTnLst>
                                </p:cTn>
                              </p:par>
                            </p:childTnLst>
                          </p:cTn>
                        </p:par>
                        <p:par>
                          <p:cTn id="21" fill="hold">
                            <p:stCondLst>
                              <p:cond delay="2000"/>
                            </p:stCondLst>
                            <p:childTnLst>
                              <p:par>
                                <p:cTn id="22" presetID="45"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ppt_w</p:attrName>
                                        </p:attrNameLst>
                                      </p:cBhvr>
                                      <p:tavLst>
                                        <p:tav tm="0" fmla="#ppt_w*sin(2.5*pi*$)">
                                          <p:val>
                                            <p:fltVal val="0"/>
                                          </p:val>
                                        </p:tav>
                                        <p:tav tm="100000">
                                          <p:val>
                                            <p:fltVal val="1"/>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0" nodeType="clickEffect">
                                  <p:stCondLst>
                                    <p:cond delay="0"/>
                                  </p:stCondLst>
                                  <p:childTnLst>
                                    <p:animMotion origin="layout" path="M -5.55556E-7 0.02706 L 0.30868 0.20445 " pathEditMode="relative" rAng="0" ptsTypes="AA">
                                      <p:cBhvr>
                                        <p:cTn id="30" dur="2000" fill="hold"/>
                                        <p:tgtEl>
                                          <p:spTgt spid="17"/>
                                        </p:tgtEl>
                                        <p:attrNameLst>
                                          <p:attrName>ppt_x</p:attrName>
                                          <p:attrName>ppt_y</p:attrName>
                                        </p:attrNameLst>
                                      </p:cBhvr>
                                      <p:rCtr x="15434" y="8858"/>
                                    </p:animMotion>
                                  </p:childTnLst>
                                </p:cTn>
                              </p:par>
                            </p:childTnLst>
                          </p:cTn>
                        </p:par>
                        <p:par>
                          <p:cTn id="31" fill="hold">
                            <p:stCondLst>
                              <p:cond delay="2000"/>
                            </p:stCondLst>
                            <p:childTnLst>
                              <p:par>
                                <p:cTn id="32" presetID="45"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ppt_w</p:attrName>
                                        </p:attrNameLst>
                                      </p:cBhvr>
                                      <p:tavLst>
                                        <p:tav tm="0" fmla="#ppt_w*sin(2.5*pi*$)">
                                          <p:val>
                                            <p:fltVal val="0"/>
                                          </p:val>
                                        </p:tav>
                                        <p:tav tm="100000">
                                          <p:val>
                                            <p:fltVal val="1"/>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5.55556E-7 0.02683 L 0.31493 0.54348 " pathEditMode="relative" rAng="0" ptsTypes="AA">
                                      <p:cBhvr>
                                        <p:cTn id="40" dur="2000" fill="hold"/>
                                        <p:tgtEl>
                                          <p:spTgt spid="7"/>
                                        </p:tgtEl>
                                        <p:attrNameLst>
                                          <p:attrName>ppt_x</p:attrName>
                                          <p:attrName>ppt_y</p:attrName>
                                        </p:attrNameLst>
                                      </p:cBhvr>
                                      <p:rCtr x="15747" y="2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24</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2768" y="6356350"/>
            <a:ext cx="9033728" cy="365125"/>
          </a:xfrm>
        </p:spPr>
        <p:txBody>
          <a:bodyPr/>
          <a:lstStyle/>
          <a:p>
            <a:r>
              <a:rPr lang="en-GB" dirty="0">
                <a:solidFill>
                  <a:schemeClr val="bg1"/>
                </a:solidFill>
              </a:rPr>
              <a:t>© The Japan Society</a:t>
            </a:r>
          </a:p>
        </p:txBody>
      </p:sp>
      <p:sp>
        <p:nvSpPr>
          <p:cNvPr id="9" name="TextBox 8"/>
          <p:cNvSpPr txBox="1"/>
          <p:nvPr/>
        </p:nvSpPr>
        <p:spPr>
          <a:xfrm>
            <a:off x="611560" y="424567"/>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Task </a:t>
            </a: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812360" y="404664"/>
            <a:ext cx="850900" cy="850900"/>
          </a:xfrm>
          <a:prstGeom prst="rect">
            <a:avLst/>
          </a:prstGeom>
        </p:spPr>
      </p:pic>
      <p:sp>
        <p:nvSpPr>
          <p:cNvPr id="4" name="TextBox 3"/>
          <p:cNvSpPr txBox="1"/>
          <p:nvPr/>
        </p:nvSpPr>
        <p:spPr>
          <a:xfrm>
            <a:off x="992548" y="2038443"/>
            <a:ext cx="7403628" cy="646331"/>
          </a:xfrm>
          <a:prstGeom prst="rect">
            <a:avLst/>
          </a:prstGeom>
          <a:noFill/>
        </p:spPr>
        <p:txBody>
          <a:bodyPr wrap="square" rtlCol="0">
            <a:spAutoFit/>
          </a:bodyPr>
          <a:lstStyle/>
          <a:p>
            <a:r>
              <a:rPr lang="en-GB" sz="3600" dirty="0">
                <a:latin typeface="Kristen ITC" panose="03050502040202030202" pitchFamily="66" charset="0"/>
              </a:rPr>
              <a:t>Let’s write a wish on </a:t>
            </a:r>
            <a:r>
              <a:rPr lang="en-GB" sz="3600" dirty="0" err="1">
                <a:latin typeface="Kristen ITC" panose="03050502040202030202" pitchFamily="66" charset="0"/>
              </a:rPr>
              <a:t>Tanzaku</a:t>
            </a:r>
            <a:endParaRPr lang="en-GB" sz="3600" dirty="0">
              <a:latin typeface="Kristen ITC" panose="03050502040202030202" pitchFamily="66"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75360" y="3082403"/>
            <a:ext cx="100827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76056" y="3068960"/>
            <a:ext cx="1112816" cy="310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19872" y="2780927"/>
            <a:ext cx="818190" cy="269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60232" y="2938343"/>
            <a:ext cx="740421" cy="270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32674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1938992"/>
          </a:xfrm>
          <a:prstGeom prst="rect">
            <a:avLst/>
          </a:prstGeom>
        </p:spPr>
        <p:txBody>
          <a:bodyPr wrap="square" lIns="0" tIns="0" rIns="0" bIns="0">
            <a:spAutoFit/>
          </a:bodyPr>
          <a:lstStyle/>
          <a:p>
            <a:endParaRPr lang="en-GB" dirty="0">
              <a:solidFill>
                <a:srgbClr val="FF0000"/>
              </a:solidFill>
              <a:latin typeface="Kozuka Gothic Pro B" pitchFamily="34" charset="-128"/>
              <a:ea typeface="Kozuka Gothic Pro B" pitchFamily="34" charset="-128"/>
            </a:endParaRPr>
          </a:p>
          <a:p>
            <a:r>
              <a:rPr lang="en-GB" dirty="0">
                <a:solidFill>
                  <a:srgbClr val="FF0000"/>
                </a:solidFill>
                <a:latin typeface="Kozuka Gothic Pro B" pitchFamily="34" charset="-128"/>
                <a:ea typeface="Kozuka Gothic Pro B" pitchFamily="34" charset="-128"/>
              </a:rPr>
              <a:t>The Japan Society</a:t>
            </a:r>
            <a:r>
              <a:rPr lang="en-GB" dirty="0">
                <a:latin typeface="Kozuka Gothic Pro EL" pitchFamily="34" charset="-128"/>
                <a:ea typeface="Kozuka Gothic Pro EL" pitchFamily="34" charset="-128"/>
              </a:rPr>
              <a:t/>
            </a:r>
            <a:br>
              <a:rPr lang="en-GB" dirty="0">
                <a:latin typeface="Kozuka Gothic Pro EL" pitchFamily="34" charset="-128"/>
                <a:ea typeface="Kozuka Gothic Pro EL" pitchFamily="34" charset="-128"/>
              </a:rPr>
            </a:br>
            <a:r>
              <a:rPr lang="en-GB" dirty="0">
                <a:latin typeface="Kozuka Gothic Pro EL" pitchFamily="34" charset="-128"/>
                <a:ea typeface="Kozuka Gothic Pro EL" pitchFamily="34" charset="-128"/>
              </a:rPr>
              <a:t>13/14 Cornwall Terrace, London NW1 4QP</a:t>
            </a:r>
          </a:p>
          <a:p>
            <a:r>
              <a:rPr lang="en-GB" dirty="0">
                <a:latin typeface="Kozuka Gothic Pro EL" pitchFamily="34" charset="-128"/>
                <a:ea typeface="Kozuka Gothic Pro EL" pitchFamily="34" charset="-128"/>
              </a:rPr>
              <a:t>Tel: 020 7935 0475   </a:t>
            </a:r>
          </a:p>
          <a:p>
            <a:r>
              <a:rPr lang="en-GB" dirty="0">
                <a:latin typeface="Kozuka Gothic Pro EL" pitchFamily="34" charset="-128"/>
                <a:ea typeface="Kozuka Gothic Pro EL" pitchFamily="34" charset="-128"/>
              </a:rPr>
              <a:t>Email: education@japansociety.org.uk    </a:t>
            </a:r>
          </a:p>
          <a:p>
            <a:endParaRPr lang="en-GB" dirty="0">
              <a:latin typeface="Kozuka Gothic Pro EL" pitchFamily="34" charset="-128"/>
              <a:ea typeface="Kozuka Gothic Pro EL" pitchFamily="34" charset="-128"/>
            </a:endParaRPr>
          </a:p>
          <a:p>
            <a:r>
              <a:rPr lang="en-GB" dirty="0">
                <a:latin typeface="Kozuka Gothic Pro B" pitchFamily="34" charset="-128"/>
                <a:ea typeface="Kozuka Gothic Pro B"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2195736" y="6356350"/>
            <a:ext cx="4896544" cy="365125"/>
          </a:xfrm>
        </p:spPr>
        <p:txBody>
          <a:bodyPr/>
          <a:lstStyle/>
          <a:p>
            <a:r>
              <a:rPr lang="en-GB">
                <a:solidFill>
                  <a:schemeClr val="bg1"/>
                </a:solidFill>
              </a:rPr>
              <a:t>© The Japan Society</a:t>
            </a:r>
            <a:endParaRPr lang="en-GB" dirty="0">
              <a:solidFill>
                <a:schemeClr val="bg1"/>
              </a:solidFill>
            </a:endParaRPr>
          </a:p>
        </p:txBody>
      </p:sp>
      <p:sp>
        <p:nvSpPr>
          <p:cNvPr id="6" name="Slide Number Placeholder 5"/>
          <p:cNvSpPr>
            <a:spLocks noGrp="1"/>
          </p:cNvSpPr>
          <p:nvPr>
            <p:ph type="sldNum" sz="quarter" idx="12"/>
          </p:nvPr>
        </p:nvSpPr>
        <p:spPr/>
        <p:txBody>
          <a:bodyPr/>
          <a:lstStyle/>
          <a:p>
            <a:fld id="{7627D4DA-CA93-4100-9923-91CA0C97AC6D}" type="slidenum">
              <a:rPr lang="en-GB" smtClean="0"/>
              <a:t>25</a:t>
            </a:fld>
            <a:endParaRPr lang="en-GB"/>
          </a:p>
        </p:txBody>
      </p:sp>
    </p:spTree>
    <p:extLst>
      <p:ext uri="{BB962C8B-B14F-4D97-AF65-F5344CB8AC3E}">
        <p14:creationId xmlns:p14="http://schemas.microsoft.com/office/powerpoint/2010/main" val="42579625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00732" y="391580"/>
            <a:ext cx="6372196" cy="830997"/>
          </a:xfrm>
          <a:prstGeom prst="rect">
            <a:avLst/>
          </a:prstGeom>
          <a:noFill/>
        </p:spPr>
        <p:txBody>
          <a:bodyPr wrap="square" rtlCol="0">
            <a:spAutoFit/>
          </a:bodyPr>
          <a:lstStyle/>
          <a:p>
            <a:r>
              <a:rPr lang="en-GB" sz="4800" b="1" dirty="0" err="1">
                <a:solidFill>
                  <a:srgbClr val="FF0000"/>
                </a:solidFill>
                <a:latin typeface="Kristen ITC" panose="03050502040202030202" pitchFamily="66" charset="0"/>
                <a:ea typeface="Kozuka Gothic Pro B" pitchFamily="34" charset="-128"/>
              </a:rPr>
              <a:t>Tanabata</a:t>
            </a:r>
            <a:r>
              <a:rPr lang="en-GB" sz="4800" b="1" dirty="0">
                <a:solidFill>
                  <a:srgbClr val="FF0000"/>
                </a:solidFill>
                <a:latin typeface="Kristen ITC" panose="03050502040202030202" pitchFamily="66" charset="0"/>
                <a:ea typeface="Kozuka Gothic Pro B" pitchFamily="34" charset="-128"/>
              </a:rPr>
              <a:t> Story</a:t>
            </a:r>
          </a:p>
        </p:txBody>
      </p:sp>
      <p:sp>
        <p:nvSpPr>
          <p:cNvPr id="3" name="Slide Number Placeholder 2"/>
          <p:cNvSpPr>
            <a:spLocks noGrp="1"/>
          </p:cNvSpPr>
          <p:nvPr>
            <p:ph type="sldNum" sz="quarter" idx="12"/>
          </p:nvPr>
        </p:nvSpPr>
        <p:spPr/>
        <p:txBody>
          <a:bodyPr/>
          <a:lstStyle/>
          <a:p>
            <a:fld id="{7627D4DA-CA93-4100-9923-91CA0C97AC6D}" type="slidenum">
              <a:rPr lang="en-GB" smtClean="0"/>
              <a:t>3</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 The Japan Society</a:t>
            </a:r>
          </a:p>
        </p:txBody>
      </p:sp>
      <p:pic>
        <p:nvPicPr>
          <p:cNvPr id="8" name="Picture 7"/>
          <p:cNvPicPr/>
          <p:nvPr/>
        </p:nvPicPr>
        <p:blipFill>
          <a:blip r:embed="rId3"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
        <p:nvSpPr>
          <p:cNvPr id="5" name="TextBox 4"/>
          <p:cNvSpPr txBox="1"/>
          <p:nvPr/>
        </p:nvSpPr>
        <p:spPr>
          <a:xfrm>
            <a:off x="946618" y="1484784"/>
            <a:ext cx="7412688" cy="1569660"/>
          </a:xfrm>
          <a:prstGeom prst="rect">
            <a:avLst/>
          </a:prstGeom>
          <a:noFill/>
        </p:spPr>
        <p:txBody>
          <a:bodyPr wrap="square" rtlCol="0">
            <a:spAutoFit/>
          </a:bodyPr>
          <a:lstStyle/>
          <a:p>
            <a:pPr algn="ctr">
              <a:lnSpc>
                <a:spcPct val="150000"/>
              </a:lnSpc>
            </a:pPr>
            <a:r>
              <a:rPr lang="en-GB" sz="2400" dirty="0">
                <a:latin typeface="Kozuka Gothic Pro R" pitchFamily="34" charset="-128"/>
                <a:ea typeface="Kozuka Gothic Pro R" pitchFamily="34" charset="-128"/>
              </a:rPr>
              <a:t>The </a:t>
            </a:r>
            <a:r>
              <a:rPr lang="en-GB" sz="2400" dirty="0" err="1">
                <a:latin typeface="Kozuka Gothic Pro R" pitchFamily="34" charset="-128"/>
                <a:ea typeface="Kozuka Gothic Pro R" pitchFamily="34" charset="-128"/>
              </a:rPr>
              <a:t>Tanabata</a:t>
            </a:r>
            <a:r>
              <a:rPr lang="en-GB" sz="2400" dirty="0">
                <a:latin typeface="Kozuka Gothic Pro R" pitchFamily="34" charset="-128"/>
                <a:ea typeface="Kozuka Gothic Pro R" pitchFamily="34" charset="-128"/>
              </a:rPr>
              <a:t> festival is based on an old love story about a weaver princess and a cow herder.</a:t>
            </a:r>
          </a:p>
          <a:p>
            <a:pPr algn="ctr"/>
            <a:endParaRPr lang="en-GB" sz="2400" dirty="0">
              <a:latin typeface="Kozuka Gothic Pro R" pitchFamily="34" charset="-128"/>
              <a:ea typeface="Kozuka Gothic Pro R" pitchFamily="34" charset="-128"/>
            </a:endParaRPr>
          </a:p>
        </p:txBody>
      </p:sp>
      <p:pic>
        <p:nvPicPr>
          <p:cNvPr id="1026" name="Picture 2" desc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51272" y="2852936"/>
            <a:ext cx="2861990" cy="22395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3648" y="5301208"/>
            <a:ext cx="7012114" cy="584775"/>
          </a:xfrm>
          <a:prstGeom prst="rect">
            <a:avLst/>
          </a:prstGeom>
          <a:noFill/>
        </p:spPr>
        <p:txBody>
          <a:bodyPr wrap="square" rtlCol="0">
            <a:spAutoFit/>
          </a:bodyPr>
          <a:lstStyle/>
          <a:p>
            <a:r>
              <a:rPr lang="en-GB" sz="3200" dirty="0">
                <a:latin typeface="Kristen ITC" panose="03050502040202030202" pitchFamily="66" charset="0"/>
                <a:ea typeface="Kozuka Gothic Pro R" pitchFamily="34" charset="-128"/>
              </a:rPr>
              <a:t>Let’s listen to the story together.</a:t>
            </a:r>
          </a:p>
        </p:txBody>
      </p:sp>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56026D93-213D-D841-AD3C-1C06E50779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4" y="1277704"/>
            <a:ext cx="6914548" cy="4414907"/>
          </a:xfrm>
          <a:prstGeom prst="rect">
            <a:avLst/>
          </a:prstGeom>
        </p:spPr>
      </p:pic>
      <p:pic>
        <p:nvPicPr>
          <p:cNvPr id="17" name="Picture 16">
            <a:extLst>
              <a:ext uri="{FF2B5EF4-FFF2-40B4-BE49-F238E27FC236}">
                <a16:creationId xmlns=""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2" y="1268759"/>
            <a:ext cx="6914550" cy="4414907"/>
          </a:xfrm>
          <a:prstGeom prst="rect">
            <a:avLst/>
          </a:prstGeom>
        </p:spPr>
      </p:pic>
      <p:sp>
        <p:nvSpPr>
          <p:cNvPr id="15" name="Rectangle 14">
            <a:extLst>
              <a:ext uri="{FF2B5EF4-FFF2-40B4-BE49-F238E27FC236}">
                <a16:creationId xmlns="" xmlns:a16="http://schemas.microsoft.com/office/drawing/2014/main" id="{D516E531-B2ED-8A4C-AF8D-B3B70B1C9ADD}"/>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66008"/>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683568"/>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0728"/>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0728"/>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DBE97190-BB70-7040-88E9-E5AE07B83029}"/>
              </a:ext>
            </a:extLst>
          </p:cNvPr>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smtClean="0">
                <a:solidFill>
                  <a:schemeClr val="bg1">
                    <a:lumMod val="95000"/>
                  </a:schemeClr>
                </a:solidFill>
              </a:rPr>
              <a:t>Linde Vergeylen </a:t>
            </a:r>
            <a:endParaRPr lang="en-GB" dirty="0">
              <a:solidFill>
                <a:schemeClr val="bg1">
                  <a:lumMod val="95000"/>
                </a:schemeClr>
              </a:solidFill>
            </a:endParaRPr>
          </a:p>
        </p:txBody>
      </p:sp>
      <p:pic>
        <p:nvPicPr>
          <p:cNvPr id="19" name="Picture 18">
            <a:extLst>
              <a:ext uri="{FF2B5EF4-FFF2-40B4-BE49-F238E27FC236}">
                <a16:creationId xmlns="" xmlns:a16="http://schemas.microsoft.com/office/drawing/2014/main" id="{BCE01C28-74B2-134A-89F1-F710432B6341}"/>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367477761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 xmlns:a16="http://schemas.microsoft.com/office/drawing/2014/main" id="{B4CE7EF0-A96D-4F40-AF7C-876A8FCB8C13}"/>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5" y="1277704"/>
            <a:ext cx="6914547" cy="4414907"/>
          </a:xfrm>
          <a:prstGeom prst="rect">
            <a:avLst/>
          </a:prstGeom>
        </p:spPr>
      </p:pic>
      <p:pic>
        <p:nvPicPr>
          <p:cNvPr id="17" name="Picture 16">
            <a:extLst>
              <a:ext uri="{FF2B5EF4-FFF2-40B4-BE49-F238E27FC236}">
                <a16:creationId xmlns="" xmlns:a16="http://schemas.microsoft.com/office/drawing/2014/main" id="{28654ECA-F62C-1540-A2FC-ED02911ED1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9384" y="1277704"/>
            <a:ext cx="6914548" cy="4414907"/>
          </a:xfrm>
          <a:prstGeom prst="rect">
            <a:avLst/>
          </a:prstGeom>
        </p:spPr>
      </p:pic>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A31B7727-5CE4-BB43-BBE5-3D878FA1C10B}"/>
              </a:ext>
            </a:extLst>
          </p:cNvPr>
          <p:cNvSpPr>
            <a:spLocks noGrp="1"/>
          </p:cNvSpPr>
          <p:nvPr>
            <p:ph type="ftr" sz="quarter" idx="11"/>
          </p:nvPr>
        </p:nvSpPr>
        <p:spPr>
          <a:xfrm>
            <a:off x="0" y="6356350"/>
            <a:ext cx="9143999" cy="365125"/>
          </a:xfrm>
        </p:spPr>
        <p:txBody>
          <a:bodyPr/>
          <a:lstStyle/>
          <a:p>
            <a:endParaRPr lang="en-GB" dirty="0" smtClean="0">
              <a:solidFill>
                <a:schemeClr val="bg1">
                  <a:lumMod val="95000"/>
                </a:schemeClr>
              </a:solidFill>
            </a:endParaRPr>
          </a:p>
          <a:p>
            <a:r>
              <a:rPr lang="en-GB" dirty="0" smtClean="0">
                <a:solidFill>
                  <a:schemeClr val="bg1">
                    <a:lumMod val="95000"/>
                  </a:schemeClr>
                </a:solidFill>
              </a:rPr>
              <a:t>©</a:t>
            </a:r>
            <a:r>
              <a:rPr lang="en-GB" dirty="0">
                <a:solidFill>
                  <a:schemeClr val="bg1">
                    <a:lumMod val="95000"/>
                  </a:schemeClr>
                </a:solidFill>
              </a:rPr>
              <a:t>Linde Vergeylen </a:t>
            </a:r>
          </a:p>
          <a:p>
            <a:endParaRPr lang="en-GB" dirty="0">
              <a:solidFill>
                <a:schemeClr val="bg1">
                  <a:lumMod val="95000"/>
                </a:schemeClr>
              </a:solidFill>
            </a:endParaRPr>
          </a:p>
        </p:txBody>
      </p:sp>
      <p:pic>
        <p:nvPicPr>
          <p:cNvPr id="20" name="Picture 19">
            <a:extLst>
              <a:ext uri="{FF2B5EF4-FFF2-40B4-BE49-F238E27FC236}">
                <a16:creationId xmlns="" xmlns:a16="http://schemas.microsoft.com/office/drawing/2014/main" id="{70A7AA4E-3456-2449-BCC6-C5DAF20A63F7}"/>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179487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CE60ED54-665D-9046-A15F-DF385AD7BB09}"/>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a:extLst>
              <a:ext uri="{FF2B5EF4-FFF2-40B4-BE49-F238E27FC236}">
                <a16:creationId xmlns="" xmlns:a16="http://schemas.microsoft.com/office/drawing/2014/main" id="{28654ECA-F62C-1540-A2FC-ED02911ED1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7" y="1277704"/>
            <a:ext cx="6914546" cy="4414907"/>
          </a:xfrm>
          <a:prstGeom prst="rect">
            <a:avLst/>
          </a:prstGeom>
        </p:spPr>
      </p:pic>
      <p:pic>
        <p:nvPicPr>
          <p:cNvPr id="21" name="Picture 20">
            <a:extLst>
              <a:ext uri="{FF2B5EF4-FFF2-40B4-BE49-F238E27FC236}">
                <a16:creationId xmlns=""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5" y="1277704"/>
            <a:ext cx="6914547"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81717A09-0A44-C846-ADD4-EC8D98AEF77C}"/>
              </a:ext>
            </a:extLst>
          </p:cNvPr>
          <p:cNvSpPr>
            <a:spLocks noGrp="1"/>
          </p:cNvSpPr>
          <p:nvPr>
            <p:ph type="ftr" sz="quarter" idx="11"/>
          </p:nvPr>
        </p:nvSpPr>
        <p:spPr>
          <a:xfrm>
            <a:off x="0" y="6356350"/>
            <a:ext cx="9143999" cy="365125"/>
          </a:xfrm>
        </p:spPr>
        <p:txBody>
          <a:bodyPr/>
          <a:lstStyle/>
          <a:p>
            <a:endParaRPr lang="en-GB" dirty="0" smtClean="0">
              <a:solidFill>
                <a:schemeClr val="bg1">
                  <a:lumMod val="95000"/>
                </a:schemeClr>
              </a:solidFill>
            </a:endParaRPr>
          </a:p>
          <a:p>
            <a:r>
              <a:rPr lang="en-GB" dirty="0" smtClean="0">
                <a:solidFill>
                  <a:schemeClr val="bg1">
                    <a:lumMod val="95000"/>
                  </a:schemeClr>
                </a:solidFill>
              </a:rPr>
              <a:t>© </a:t>
            </a:r>
            <a:r>
              <a:rPr lang="en-GB" dirty="0">
                <a:solidFill>
                  <a:schemeClr val="bg1">
                    <a:lumMod val="95000"/>
                  </a:schemeClr>
                </a:solidFill>
              </a:rPr>
              <a:t>Linde Vergeylen </a:t>
            </a:r>
          </a:p>
          <a:p>
            <a:endParaRPr lang="en-GB" dirty="0">
              <a:solidFill>
                <a:schemeClr val="bg1">
                  <a:lumMod val="95000"/>
                </a:schemeClr>
              </a:solidFill>
            </a:endParaRPr>
          </a:p>
        </p:txBody>
      </p:sp>
      <p:pic>
        <p:nvPicPr>
          <p:cNvPr id="19" name="Picture 18">
            <a:extLst>
              <a:ext uri="{FF2B5EF4-FFF2-40B4-BE49-F238E27FC236}">
                <a16:creationId xmlns="" xmlns:a16="http://schemas.microsoft.com/office/drawing/2014/main" id="{426AF333-6A20-9A44-8F79-3C6B8D283A15}"/>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2020864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55C40EB3-5AC9-294A-A358-CD44B307BEE8}"/>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 xmlns:a16="http://schemas.microsoft.com/office/drawing/2014/main" id="{273BC065-177E-3543-9E48-629FBA99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88" y="1277704"/>
            <a:ext cx="6914545" cy="4414907"/>
          </a:xfrm>
          <a:prstGeom prst="rect">
            <a:avLst/>
          </a:prstGeom>
        </p:spPr>
      </p:pic>
      <p:pic>
        <p:nvPicPr>
          <p:cNvPr id="17" name="Picture 16">
            <a:extLst>
              <a:ext uri="{FF2B5EF4-FFF2-40B4-BE49-F238E27FC236}">
                <a16:creationId xmlns="" xmlns:a16="http://schemas.microsoft.com/office/drawing/2014/main" id="{28654ECA-F62C-1540-A2FC-ED02911ED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7" y="1277704"/>
            <a:ext cx="6914546"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861A8623-A5F2-9B42-8888-23C543B074AA}"/>
              </a:ext>
            </a:extLst>
          </p:cNvPr>
          <p:cNvSpPr>
            <a:spLocks noGrp="1"/>
          </p:cNvSpPr>
          <p:nvPr>
            <p:ph type="ftr" sz="quarter" idx="11"/>
          </p:nvPr>
        </p:nvSpPr>
        <p:spPr>
          <a:xfrm>
            <a:off x="0" y="6356350"/>
            <a:ext cx="9143999" cy="365125"/>
          </a:xfrm>
        </p:spPr>
        <p:txBody>
          <a:bodyPr/>
          <a:lstStyle/>
          <a:p>
            <a:endParaRPr lang="en-GB" dirty="0" smtClean="0">
              <a:solidFill>
                <a:schemeClr val="bg1">
                  <a:lumMod val="95000"/>
                </a:schemeClr>
              </a:solidFill>
            </a:endParaRPr>
          </a:p>
          <a:p>
            <a:r>
              <a:rPr lang="en-GB" dirty="0" smtClean="0">
                <a:solidFill>
                  <a:schemeClr val="bg1">
                    <a:lumMod val="95000"/>
                  </a:schemeClr>
                </a:solidFill>
              </a:rPr>
              <a:t>© Linde </a:t>
            </a:r>
            <a:r>
              <a:rPr lang="en-GB" dirty="0">
                <a:solidFill>
                  <a:schemeClr val="bg1">
                    <a:lumMod val="95000"/>
                  </a:schemeClr>
                </a:solidFill>
              </a:rPr>
              <a:t>Vergeylen </a:t>
            </a:r>
          </a:p>
          <a:p>
            <a:endParaRPr lang="en-GB" dirty="0">
              <a:solidFill>
                <a:schemeClr val="bg1">
                  <a:lumMod val="95000"/>
                </a:schemeClr>
              </a:solidFill>
            </a:endParaRPr>
          </a:p>
        </p:txBody>
      </p:sp>
      <p:pic>
        <p:nvPicPr>
          <p:cNvPr id="19" name="Picture 18">
            <a:extLst>
              <a:ext uri="{FF2B5EF4-FFF2-40B4-BE49-F238E27FC236}">
                <a16:creationId xmlns="" xmlns:a16="http://schemas.microsoft.com/office/drawing/2014/main" id="{933F0925-3CDE-F246-A6F4-41A477B467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209264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3E500E76-4204-9A42-9890-ACEE378ADA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0" y="1277704"/>
            <a:ext cx="6914543" cy="4414907"/>
          </a:xfrm>
          <a:prstGeom prst="rect">
            <a:avLst/>
          </a:prstGeom>
        </p:spPr>
      </p:pic>
      <p:pic>
        <p:nvPicPr>
          <p:cNvPr id="21" name="Picture 20">
            <a:extLst>
              <a:ext uri="{FF2B5EF4-FFF2-40B4-BE49-F238E27FC236}">
                <a16:creationId xmlns=""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88" y="1277704"/>
            <a:ext cx="6914545"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 xmlns:a16="http://schemas.microsoft.com/office/drawing/2014/main" id="{BE2186B3-5614-F24C-81CE-57CADCFA7F82}"/>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9803E4DA-96C2-A147-B7FC-6E851E8AC185}"/>
              </a:ext>
            </a:extLst>
          </p:cNvPr>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smtClean="0">
                <a:solidFill>
                  <a:schemeClr val="bg1">
                    <a:lumMod val="95000"/>
                  </a:schemeClr>
                </a:solidFill>
              </a:rPr>
              <a:t>Linde Vergeylen</a:t>
            </a:r>
            <a:endParaRPr lang="en-GB" dirty="0">
              <a:solidFill>
                <a:schemeClr val="bg1">
                  <a:lumMod val="95000"/>
                </a:schemeClr>
              </a:solidFill>
            </a:endParaRPr>
          </a:p>
        </p:txBody>
      </p:sp>
      <p:pic>
        <p:nvPicPr>
          <p:cNvPr id="19" name="Picture 18">
            <a:extLst>
              <a:ext uri="{FF2B5EF4-FFF2-40B4-BE49-F238E27FC236}">
                <a16:creationId xmlns="" xmlns:a16="http://schemas.microsoft.com/office/drawing/2014/main" id="{4E70A2E7-4382-E649-843C-3A751B40FE1C}"/>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294007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 xmlns:a16="http://schemas.microsoft.com/office/drawing/2014/main" id="{52263E6D-5027-C14E-9479-E4D32E0109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393" y="1277704"/>
            <a:ext cx="6914541" cy="4414907"/>
          </a:xfrm>
          <a:prstGeom prst="rect">
            <a:avLst/>
          </a:prstGeom>
        </p:spPr>
      </p:pic>
      <p:pic>
        <p:nvPicPr>
          <p:cNvPr id="21" name="Picture 20">
            <a:extLst>
              <a:ext uri="{FF2B5EF4-FFF2-40B4-BE49-F238E27FC236}">
                <a16:creationId xmlns="" xmlns:a16="http://schemas.microsoft.com/office/drawing/2014/main" id="{273BC065-177E-3543-9E48-629FBA993D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390" y="1277704"/>
            <a:ext cx="6914543" cy="4414907"/>
          </a:xfrm>
          <a:prstGeom prst="rect">
            <a:avLst/>
          </a:prstGeom>
        </p:spPr>
      </p:pic>
      <p:pic>
        <p:nvPicPr>
          <p:cNvPr id="14"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674953"/>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 xmlns:a16="http://schemas.microsoft.com/office/drawing/2014/main" id="{33A71996-F115-744D-8A9B-E3345B7C048E}"/>
              </a:ext>
            </a:extLst>
          </p:cNvPr>
          <p:cNvSpPr/>
          <p:nvPr/>
        </p:nvSpPr>
        <p:spPr>
          <a:xfrm>
            <a:off x="0" y="6174009"/>
            <a:ext cx="9144000" cy="68399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4" name="Group 133"/>
          <p:cNvGrpSpPr/>
          <p:nvPr/>
        </p:nvGrpSpPr>
        <p:grpSpPr>
          <a:xfrm>
            <a:off x="522000" y="-1674623"/>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89673"/>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89673"/>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ooter Placeholder 7">
            <a:extLst>
              <a:ext uri="{FF2B5EF4-FFF2-40B4-BE49-F238E27FC236}">
                <a16:creationId xmlns="" xmlns:a16="http://schemas.microsoft.com/office/drawing/2014/main" id="{C8B77654-C9C6-354C-9458-0FDDF54F206C}"/>
              </a:ext>
            </a:extLst>
          </p:cNvPr>
          <p:cNvSpPr>
            <a:spLocks noGrp="1"/>
          </p:cNvSpPr>
          <p:nvPr>
            <p:ph type="ftr" sz="quarter" idx="11"/>
          </p:nvPr>
        </p:nvSpPr>
        <p:spPr>
          <a:xfrm>
            <a:off x="0" y="6356350"/>
            <a:ext cx="9143999" cy="365125"/>
          </a:xfrm>
        </p:spPr>
        <p:txBody>
          <a:bodyPr/>
          <a:lstStyle/>
          <a:p>
            <a:r>
              <a:rPr lang="en-GB" dirty="0">
                <a:solidFill>
                  <a:schemeClr val="bg1">
                    <a:lumMod val="95000"/>
                  </a:schemeClr>
                </a:solidFill>
              </a:rPr>
              <a:t>© </a:t>
            </a:r>
            <a:r>
              <a:rPr lang="en-GB" dirty="0" smtClean="0">
                <a:solidFill>
                  <a:schemeClr val="bg1">
                    <a:lumMod val="95000"/>
                  </a:schemeClr>
                </a:solidFill>
              </a:rPr>
              <a:t>Linde Vergeylen</a:t>
            </a:r>
            <a:endParaRPr lang="en-GB" dirty="0">
              <a:solidFill>
                <a:schemeClr val="bg1">
                  <a:lumMod val="95000"/>
                </a:schemeClr>
              </a:solidFill>
            </a:endParaRPr>
          </a:p>
        </p:txBody>
      </p:sp>
      <p:pic>
        <p:nvPicPr>
          <p:cNvPr id="19" name="Picture 18">
            <a:extLst>
              <a:ext uri="{FF2B5EF4-FFF2-40B4-BE49-F238E27FC236}">
                <a16:creationId xmlns="" xmlns:a16="http://schemas.microsoft.com/office/drawing/2014/main" id="{DC58E5E8-9F0E-6E40-AB46-C587E4408E70}"/>
              </a:ext>
            </a:extLst>
          </p:cNvPr>
          <p:cNvPicPr/>
          <p:nvPr/>
        </p:nvPicPr>
        <p:blipFill>
          <a:blip r:embed="rId6" cstate="screen">
            <a:extLst>
              <a:ext uri="{28A0092B-C50C-407E-A947-70E740481C1C}">
                <a14:useLocalDpi xmlns:a14="http://schemas.microsoft.com/office/drawing/2010/main"/>
              </a:ext>
            </a:extLst>
          </a:blip>
          <a:stretch>
            <a:fillRect/>
          </a:stretch>
        </p:blipFill>
        <p:spPr>
          <a:xfrm>
            <a:off x="7812360" y="332656"/>
            <a:ext cx="850900" cy="850900"/>
          </a:xfrm>
          <a:prstGeom prst="rect">
            <a:avLst/>
          </a:prstGeom>
        </p:spPr>
      </p:pic>
    </p:spTree>
    <p:extLst>
      <p:ext uri="{BB962C8B-B14F-4D97-AF65-F5344CB8AC3E}">
        <p14:creationId xmlns:p14="http://schemas.microsoft.com/office/powerpoint/2010/main" val="246477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0-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4540</TotalTime>
  <Words>1539</Words>
  <Application>Microsoft Office PowerPoint</Application>
  <PresentationFormat>On-screen Show (4:3)</PresentationFormat>
  <Paragraphs>232</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Alys Turner</cp:lastModifiedBy>
  <cp:revision>153</cp:revision>
  <dcterms:created xsi:type="dcterms:W3CDTF">2017-05-31T10:45:44Z</dcterms:created>
  <dcterms:modified xsi:type="dcterms:W3CDTF">2020-06-26T15:14:11Z</dcterms:modified>
</cp:coreProperties>
</file>