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70" r:id="rId2"/>
    <p:sldId id="271" r:id="rId3"/>
    <p:sldId id="278" r:id="rId4"/>
    <p:sldId id="277" r:id="rId5"/>
    <p:sldId id="269" r:id="rId6"/>
    <p:sldId id="266" r:id="rId7"/>
    <p:sldId id="279" r:id="rId8"/>
    <p:sldId id="280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Full" cryptAlgorithmClass="hash" cryptAlgorithmType="typeAny" cryptAlgorithmSid="4" spinCount="100000" saltData="q9j/N98GfRoS9UEFX0cR2g==" hashData="PyrxAkziUv/cfOXvBzMSXYPicY8="/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orient="horz" pos="1797">
          <p15:clr>
            <a:srgbClr val="A4A3A4"/>
          </p15:clr>
        </p15:guide>
        <p15:guide id="3" pos="2880">
          <p15:clr>
            <a:srgbClr val="A4A3A4"/>
          </p15:clr>
        </p15:guide>
        <p15:guide id="4" pos="249">
          <p15:clr>
            <a:srgbClr val="A4A3A4"/>
          </p15:clr>
        </p15:guide>
        <p15:guide id="5" pos="5511">
          <p15:clr>
            <a:srgbClr val="A4A3A4"/>
          </p15:clr>
        </p15:guide>
        <p15:guide id="6" pos="396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annah  Eastham" initials="HE" lastIdx="8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33"/>
    <a:srgbClr val="808080"/>
    <a:srgbClr val="993399"/>
    <a:srgbClr val="0099FF"/>
    <a:srgbClr val="9B3333"/>
    <a:srgbClr val="2E3092"/>
    <a:srgbClr val="FF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552" autoAdjust="0"/>
  </p:normalViewPr>
  <p:slideViewPr>
    <p:cSldViewPr>
      <p:cViewPr varScale="1">
        <p:scale>
          <a:sx n="66" d="100"/>
          <a:sy n="66" d="100"/>
        </p:scale>
        <p:origin x="-1506" y="-96"/>
      </p:cViewPr>
      <p:guideLst>
        <p:guide orient="horz" pos="2160"/>
        <p:guide orient="horz" pos="1797"/>
        <p:guide pos="2880"/>
        <p:guide pos="249"/>
        <p:guide pos="5511"/>
        <p:guide pos="396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40" d="100"/>
          <a:sy n="40" d="100"/>
        </p:scale>
        <p:origin x="-2280" y="-6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97B629-9E9D-4683-BE45-69BBBC2A9C33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1BBD79-A804-45E9-B8E3-9A16A3218D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8039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lickr.com/photos/sakura_chihaya/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creativecommons.org/licenses/by-sa/2.0/deed.en" TargetMode="Externa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Image: </a:t>
            </a:r>
            <a:r>
              <a:rPr lang="en-GB" sz="1200" u="sng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sakura_chihaya</a:t>
            </a:r>
            <a:r>
              <a:rPr lang="en-GB" sz="12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+</a:t>
            </a:r>
            <a:r>
              <a:rPr lang="en-GB" sz="1200" u="sng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/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en-GB" sz="12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4"/>
              </a:rPr>
              <a:t>CC BY-SA 2.0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en-GB" dirty="0" smtClean="0"/>
              <a:t> </a:t>
            </a:r>
            <a:r>
              <a:rPr lang="en-GB" dirty="0" smtClean="0">
                <a:solidFill>
                  <a:schemeClr val="bg1">
                    <a:lumMod val="95000"/>
                  </a:schemeClr>
                </a:solidFill>
              </a:rPr>
              <a:t>(no changes)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1BBD79-A804-45E9-B8E3-9A16A3218D6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02547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="1" dirty="0" smtClean="0"/>
              <a:t>Tell students</a:t>
            </a:r>
          </a:p>
          <a:p>
            <a:r>
              <a:rPr lang="en-GB" baseline="0" dirty="0" smtClean="0"/>
              <a:t>The Japanese word is made up of two characters which mean ‘seasonal’ and ‘division’. </a:t>
            </a:r>
          </a:p>
          <a:p>
            <a:r>
              <a:rPr lang="en-GB" baseline="0" dirty="0" smtClean="0"/>
              <a:t>(The pronunciation of the ‘bun’ is ‘boo-n’).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1BBD79-A804-45E9-B8E3-9A16A3218D6A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92149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1BBD79-A804-45E9-B8E3-9A16A3218D6A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92149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1" dirty="0" smtClean="0">
                <a:solidFill>
                  <a:sysClr val="windowText" lastClr="000000"/>
                </a:solidFill>
                <a:latin typeface="Kozuka Gothic Pro R" pitchFamily="34" charset="-128"/>
                <a:ea typeface="Kozuka Gothic Pro R" pitchFamily="34" charset="-128"/>
              </a:rPr>
              <a:t>Tell students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 smtClean="0">
                <a:solidFill>
                  <a:sysClr val="windowText" lastClr="000000"/>
                </a:solidFill>
                <a:latin typeface="Kozuka Gothic Pro R" pitchFamily="34" charset="-128"/>
                <a:ea typeface="Kozuka Gothic Pro R" pitchFamily="34" charset="-128"/>
              </a:rPr>
              <a:t>People shout</a:t>
            </a:r>
            <a:r>
              <a:rPr lang="en-GB" sz="1200" b="0" dirty="0" smtClean="0">
                <a:solidFill>
                  <a:sysClr val="windowText" lastClr="000000"/>
                </a:solidFill>
                <a:latin typeface="Kozuka Gothic Pro R" pitchFamily="34" charset="-128"/>
                <a:ea typeface="Kozuka Gothic Pro R" pitchFamily="34" charset="-128"/>
              </a:rPr>
              <a:t>:“</a:t>
            </a:r>
            <a:r>
              <a:rPr lang="en-GB" sz="1200" b="0" dirty="0" err="1" smtClean="0">
                <a:solidFill>
                  <a:sysClr val="windowText" lastClr="000000"/>
                </a:solidFill>
                <a:latin typeface="Kozuka Gothic Pro R" pitchFamily="34" charset="-128"/>
                <a:ea typeface="Kozuka Gothic Pro R" pitchFamily="34" charset="-128"/>
              </a:rPr>
              <a:t>oni</a:t>
            </a:r>
            <a:r>
              <a:rPr lang="en-GB" sz="1200" b="0" dirty="0" smtClean="0">
                <a:solidFill>
                  <a:sysClr val="windowText" lastClr="000000"/>
                </a:solidFill>
                <a:latin typeface="Kozuka Gothic Pro R" pitchFamily="34" charset="-128"/>
                <a:ea typeface="Kozuka Gothic Pro R" pitchFamily="34" charset="-128"/>
              </a:rPr>
              <a:t> </a:t>
            </a:r>
            <a:r>
              <a:rPr lang="en-GB" sz="1200" b="0" dirty="0" err="1" smtClean="0">
                <a:solidFill>
                  <a:sysClr val="windowText" lastClr="000000"/>
                </a:solidFill>
                <a:latin typeface="Kozuka Gothic Pro R" pitchFamily="34" charset="-128"/>
                <a:ea typeface="Kozuka Gothic Pro R" pitchFamily="34" charset="-128"/>
              </a:rPr>
              <a:t>wa</a:t>
            </a:r>
            <a:r>
              <a:rPr lang="en-GB" sz="1200" b="0" dirty="0" smtClean="0">
                <a:solidFill>
                  <a:sysClr val="windowText" lastClr="000000"/>
                </a:solidFill>
                <a:latin typeface="Kozuka Gothic Pro R" pitchFamily="34" charset="-128"/>
                <a:ea typeface="Kozuka Gothic Pro R" pitchFamily="34" charset="-128"/>
              </a:rPr>
              <a:t> </a:t>
            </a:r>
            <a:r>
              <a:rPr lang="en-GB" sz="1200" b="0" dirty="0" err="1" smtClean="0">
                <a:solidFill>
                  <a:sysClr val="windowText" lastClr="000000"/>
                </a:solidFill>
                <a:latin typeface="Kozuka Gothic Pro R" pitchFamily="34" charset="-128"/>
                <a:ea typeface="Kozuka Gothic Pro R" pitchFamily="34" charset="-128"/>
              </a:rPr>
              <a:t>soto</a:t>
            </a:r>
            <a:r>
              <a:rPr lang="en-GB" sz="1200" b="0" dirty="0" smtClean="0">
                <a:solidFill>
                  <a:sysClr val="windowText" lastClr="000000"/>
                </a:solidFill>
                <a:latin typeface="Kozuka Gothic Pro R" pitchFamily="34" charset="-128"/>
                <a:ea typeface="Kozuka Gothic Pro R" pitchFamily="34" charset="-128"/>
              </a:rPr>
              <a:t>, </a:t>
            </a:r>
            <a:r>
              <a:rPr lang="en-GB" sz="1200" b="0" dirty="0" err="1" smtClean="0">
                <a:solidFill>
                  <a:sysClr val="windowText" lastClr="000000"/>
                </a:solidFill>
                <a:latin typeface="Kozuka Gothic Pro R" pitchFamily="34" charset="-128"/>
                <a:ea typeface="Kozuka Gothic Pro R" pitchFamily="34" charset="-128"/>
              </a:rPr>
              <a:t>fuku</a:t>
            </a:r>
            <a:r>
              <a:rPr lang="en-GB" sz="1200" b="0" dirty="0" smtClean="0">
                <a:solidFill>
                  <a:sysClr val="windowText" lastClr="000000"/>
                </a:solidFill>
                <a:latin typeface="Kozuka Gothic Pro R" pitchFamily="34" charset="-128"/>
                <a:ea typeface="Kozuka Gothic Pro R" pitchFamily="34" charset="-128"/>
              </a:rPr>
              <a:t> </a:t>
            </a:r>
            <a:r>
              <a:rPr lang="en-GB" sz="1200" b="0" dirty="0" err="1" smtClean="0">
                <a:solidFill>
                  <a:sysClr val="windowText" lastClr="000000"/>
                </a:solidFill>
                <a:latin typeface="Kozuka Gothic Pro R" pitchFamily="34" charset="-128"/>
                <a:ea typeface="Kozuka Gothic Pro R" pitchFamily="34" charset="-128"/>
              </a:rPr>
              <a:t>wa</a:t>
            </a:r>
            <a:r>
              <a:rPr lang="en-GB" sz="1200" b="0" dirty="0" smtClean="0">
                <a:solidFill>
                  <a:sysClr val="windowText" lastClr="000000"/>
                </a:solidFill>
                <a:latin typeface="Kozuka Gothic Pro R" pitchFamily="34" charset="-128"/>
                <a:ea typeface="Kozuka Gothic Pro R" pitchFamily="34" charset="-128"/>
              </a:rPr>
              <a:t> </a:t>
            </a:r>
            <a:r>
              <a:rPr lang="en-GB" sz="1200" b="0" dirty="0" err="1" smtClean="0">
                <a:solidFill>
                  <a:sysClr val="windowText" lastClr="000000"/>
                </a:solidFill>
                <a:latin typeface="Kozuka Gothic Pro R" pitchFamily="34" charset="-128"/>
                <a:ea typeface="Kozuka Gothic Pro R" pitchFamily="34" charset="-128"/>
              </a:rPr>
              <a:t>uchi</a:t>
            </a:r>
            <a:r>
              <a:rPr lang="en-GB" sz="1200" b="0" dirty="0" smtClean="0">
                <a:solidFill>
                  <a:sysClr val="windowText" lastClr="000000"/>
                </a:solidFill>
                <a:latin typeface="Kozuka Gothic Pro R" pitchFamily="34" charset="-128"/>
                <a:ea typeface="Kozuka Gothic Pro R" pitchFamily="34" charset="-128"/>
              </a:rPr>
              <a:t>!”, </a:t>
            </a:r>
            <a:r>
              <a:rPr lang="en-GB" sz="1200" dirty="0" smtClean="0">
                <a:solidFill>
                  <a:sysClr val="windowText" lastClr="000000"/>
                </a:solidFill>
                <a:latin typeface="Kozuka Gothic Pro R" pitchFamily="34" charset="-128"/>
                <a:ea typeface="Kozuka Gothic Pro R" pitchFamily="34" charset="-128"/>
              </a:rPr>
              <a:t>which means ‘out with the demon, in with good luck’!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1BBD79-A804-45E9-B8E3-9A16A3218D6A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92149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1BBD79-A804-45E9-B8E3-9A16A3218D6A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73726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1BBD79-A804-45E9-B8E3-9A16A3218D6A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72881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1BBD79-A804-45E9-B8E3-9A16A3218D6A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72881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4820C-79D5-4E04-95E4-0C5C2674FEA8}" type="datetime1">
              <a:rPr lang="en-GB" smtClean="0"/>
              <a:t>23/04/2020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©Author in collaboration with The Japan Society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6900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DD8B7-C1D7-4743-9470-4BD7F91F588B}" type="datetime1">
              <a:rPr lang="en-GB" smtClean="0"/>
              <a:t>23/04/2020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©Author in collaboration with The Japan Society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77151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C479E-654D-4746-B582-36E39430CA9D}" type="datetime1">
              <a:rPr lang="en-GB" smtClean="0"/>
              <a:t>23/04/2020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©Author in collaboration with The Japan Society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5688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127622-BD42-47F9-9CA6-FD693E360096}" type="datetime1">
              <a:rPr lang="en-GB" smtClean="0"/>
              <a:t>23/04/2020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©Author in collaboration with The Japan Society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1620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4E555-65CA-4646-9EFA-61B0A07002AF}" type="datetime1">
              <a:rPr lang="en-GB" smtClean="0"/>
              <a:t>23/04/2020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©Author in collaboration with The Japan Society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1170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A76EB5-D9DC-43EC-B43F-F99BFB57390C}" type="datetime1">
              <a:rPr lang="en-GB" smtClean="0"/>
              <a:t>23/04/2020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©Author in collaboration with The Japan Society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6432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43A44-13BB-4959-BC55-580CB0D98D73}" type="datetime1">
              <a:rPr lang="en-GB" smtClean="0"/>
              <a:t>23/04/2020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©Author in collaboration with The Japan Society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9221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7953A-87A9-4662-A26A-87700B819D78}" type="datetime1">
              <a:rPr lang="en-GB" smtClean="0"/>
              <a:t>23/04/2020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©Author in collaboration with The Japan Society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879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0B6E6-2075-4206-9DB9-C66C1CEE853F}" type="datetime1">
              <a:rPr lang="en-GB" smtClean="0"/>
              <a:t>23/04/2020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©Author in collaboration with The Japan Society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7284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F4AD8-CFF9-46C3-903E-9E7C140D6E90}" type="datetime1">
              <a:rPr lang="en-GB" smtClean="0"/>
              <a:t>23/04/2020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©Author in collaboration with The Japan Society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2756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50BFC-D795-464A-B662-F2841F9B2316}" type="datetime1">
              <a:rPr lang="en-GB" smtClean="0"/>
              <a:t>23/04/2020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©Author in collaboration with The Japan Society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7044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55C668-4A9E-489F-A366-D484D38103FB}" type="datetime1">
              <a:rPr lang="en-GB" smtClean="0"/>
              <a:t>23/04/2020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©Author in collaboration with The Japan Society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27D4DA-CA93-4100-9923-91CA0C97AC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5166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jp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File:Irimame and Eho-maki sakura chihaya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82"/>
          <a:stretch/>
        </p:blipFill>
        <p:spPr bwMode="auto">
          <a:xfrm>
            <a:off x="-4080" y="0"/>
            <a:ext cx="9148080" cy="6394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5225" y="345745"/>
            <a:ext cx="1233488" cy="1233488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1</a:t>
            </a:fld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0" y="6368782"/>
            <a:ext cx="9144000" cy="489218"/>
          </a:xfrm>
          <a:prstGeom prst="rect">
            <a:avLst/>
          </a:prstGeom>
          <a:solidFill>
            <a:srgbClr val="339933"/>
          </a:solidFill>
          <a:ln>
            <a:solidFill>
              <a:srgbClr val="33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9143999" cy="365125"/>
          </a:xfrm>
        </p:spPr>
        <p:txBody>
          <a:bodyPr/>
          <a:lstStyle/>
          <a:p>
            <a:r>
              <a:rPr lang="en-GB" dirty="0" smtClean="0">
                <a:solidFill>
                  <a:schemeClr val="bg1">
                    <a:lumMod val="95000"/>
                  </a:schemeClr>
                </a:solidFill>
              </a:rPr>
              <a:t>©Katy Simpson with The Japan Society</a:t>
            </a:r>
            <a:endParaRPr lang="en-GB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55576" y="1547588"/>
            <a:ext cx="78488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endParaRPr lang="en-GB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4067944" y="5313224"/>
            <a:ext cx="4860032" cy="769441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>
                <a:solidFill>
                  <a:srgbClr val="FF0000"/>
                </a:solidFill>
                <a:latin typeface="Kristen ITC" panose="03050502040202030202" pitchFamily="66" charset="0"/>
                <a:ea typeface="Kozuka Gothic Pro B" pitchFamily="34" charset="-128"/>
              </a:rPr>
              <a:t>Setsubun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-12654" y="6122561"/>
            <a:ext cx="2664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© </a:t>
            </a:r>
            <a:r>
              <a:rPr lang="en-GB" sz="100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sakura_chihaya</a:t>
            </a:r>
            <a:r>
              <a:rPr lang="en-GB" sz="1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+/CC BY-SA 2.0</a:t>
            </a:r>
            <a:r>
              <a:rPr lang="en-GB" sz="10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9899752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6211669"/>
            <a:ext cx="9144000" cy="646331"/>
          </a:xfrm>
          <a:prstGeom prst="rect">
            <a:avLst/>
          </a:prstGeom>
          <a:solidFill>
            <a:srgbClr val="339933"/>
          </a:solidFill>
          <a:ln>
            <a:solidFill>
              <a:srgbClr val="33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711228" y="373454"/>
            <a:ext cx="658822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b="1" dirty="0">
                <a:solidFill>
                  <a:srgbClr val="FF0000"/>
                </a:solidFill>
                <a:latin typeface="Kristen ITC" panose="03050502040202030202" pitchFamily="66" charset="0"/>
                <a:ea typeface="Kozuka Gothic Pro B" pitchFamily="34" charset="-128"/>
              </a:rPr>
              <a:t>Setsubun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2</a:t>
            </a:fld>
            <a:endParaRPr lang="en-GB"/>
          </a:p>
        </p:txBody>
      </p:sp>
      <p:sp>
        <p:nvSpPr>
          <p:cNvPr id="17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9143999" cy="365125"/>
          </a:xfrm>
        </p:spPr>
        <p:txBody>
          <a:bodyPr/>
          <a:lstStyle/>
          <a:p>
            <a:r>
              <a:rPr lang="en-GB" dirty="0">
                <a:solidFill>
                  <a:schemeClr val="bg1">
                    <a:lumMod val="95000"/>
                  </a:schemeClr>
                </a:solidFill>
              </a:rPr>
              <a:t>©Katy Simpson in collaboration with The Japan Society</a:t>
            </a:r>
          </a:p>
        </p:txBody>
      </p:sp>
      <p:sp>
        <p:nvSpPr>
          <p:cNvPr id="5" name="Rectangle 4"/>
          <p:cNvSpPr/>
          <p:nvPr/>
        </p:nvSpPr>
        <p:spPr>
          <a:xfrm>
            <a:off x="125760" y="1340768"/>
            <a:ext cx="889248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>
                <a:latin typeface="Kozuka Gothic Pro R" pitchFamily="34" charset="-128"/>
                <a:ea typeface="Kozuka Gothic Pro R" pitchFamily="34" charset="-128"/>
              </a:rPr>
              <a:t>Setsubun is a traditional Japanese festival on February 3. </a:t>
            </a:r>
          </a:p>
          <a:p>
            <a:pPr algn="ctr"/>
            <a:endParaRPr lang="en-GB" sz="2400" dirty="0">
              <a:latin typeface="Kozuka Gothic Pro R" pitchFamily="34" charset="-128"/>
              <a:ea typeface="Kozuka Gothic Pro R" pitchFamily="34" charset="-128"/>
            </a:endParaRPr>
          </a:p>
          <a:p>
            <a:pPr algn="ctr"/>
            <a:r>
              <a:rPr lang="en-GB" sz="2400" dirty="0">
                <a:latin typeface="Kozuka Gothic Pro R" pitchFamily="34" charset="-128"/>
                <a:ea typeface="Kozuka Gothic Pro R" pitchFamily="34" charset="-128"/>
              </a:rPr>
              <a:t>This celebration marks the end of winter </a:t>
            </a:r>
            <a:endParaRPr lang="en-GB" sz="2400" dirty="0" smtClean="0">
              <a:latin typeface="Kozuka Gothic Pro R" pitchFamily="34" charset="-128"/>
              <a:ea typeface="Kozuka Gothic Pro R" pitchFamily="34" charset="-128"/>
            </a:endParaRPr>
          </a:p>
          <a:p>
            <a:pPr algn="ctr"/>
            <a:r>
              <a:rPr lang="en-GB" sz="2400" dirty="0" smtClean="0">
                <a:latin typeface="Kozuka Gothic Pro R" pitchFamily="34" charset="-128"/>
                <a:ea typeface="Kozuka Gothic Pro R" pitchFamily="34" charset="-128"/>
              </a:rPr>
              <a:t>and </a:t>
            </a:r>
            <a:r>
              <a:rPr lang="en-GB" sz="2400" dirty="0">
                <a:latin typeface="Kozuka Gothic Pro R" pitchFamily="34" charset="-128"/>
                <a:ea typeface="Kozuka Gothic Pro R" pitchFamily="34" charset="-128"/>
              </a:rPr>
              <a:t>the beginning of spring.</a:t>
            </a:r>
          </a:p>
        </p:txBody>
      </p:sp>
      <p:sp>
        <p:nvSpPr>
          <p:cNvPr id="7" name="Rectangle 6"/>
          <p:cNvSpPr/>
          <p:nvPr/>
        </p:nvSpPr>
        <p:spPr>
          <a:xfrm>
            <a:off x="2687348" y="3414191"/>
            <a:ext cx="1317990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8800" b="1" dirty="0">
                <a:latin typeface="HGSKyokashotai" panose="02020600000000000000" pitchFamily="18" charset="-128"/>
                <a:ea typeface="HGSKyokashotai" panose="02020600000000000000" pitchFamily="18" charset="-128"/>
              </a:rPr>
              <a:t>節</a:t>
            </a:r>
            <a:endParaRPr lang="en-GB" sz="8800" b="1" dirty="0"/>
          </a:p>
        </p:txBody>
      </p:sp>
      <p:sp>
        <p:nvSpPr>
          <p:cNvPr id="8" name="Rectangle 7"/>
          <p:cNvSpPr/>
          <p:nvPr/>
        </p:nvSpPr>
        <p:spPr>
          <a:xfrm>
            <a:off x="4944317" y="3398560"/>
            <a:ext cx="1317990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8800" b="1" dirty="0">
                <a:latin typeface="HGSKyokashotai" panose="02020600000000000000" pitchFamily="18" charset="-128"/>
                <a:ea typeface="HGSKyokashotai" panose="02020600000000000000" pitchFamily="18" charset="-128"/>
              </a:rPr>
              <a:t>分</a:t>
            </a:r>
            <a:endParaRPr lang="en-GB" sz="88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2851690" y="5202171"/>
            <a:ext cx="11536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err="1">
                <a:latin typeface="Kozuka Gothic Pro R" pitchFamily="34" charset="-128"/>
                <a:ea typeface="Kozuka Gothic Pro R" pitchFamily="34" charset="-128"/>
              </a:rPr>
              <a:t>s</a:t>
            </a:r>
            <a:r>
              <a:rPr lang="en-GB" sz="2400" dirty="0" err="1" smtClean="0">
                <a:latin typeface="Kozuka Gothic Pro R" pitchFamily="34" charset="-128"/>
                <a:ea typeface="Kozuka Gothic Pro R" pitchFamily="34" charset="-128"/>
              </a:rPr>
              <a:t>etsu</a:t>
            </a:r>
            <a:endParaRPr lang="en-GB" sz="2400" dirty="0">
              <a:latin typeface="Kozuka Gothic Pro R" pitchFamily="34" charset="-128"/>
              <a:ea typeface="Kozuka Gothic Pro R" pitchFamily="34" charset="-128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096339" y="5212681"/>
            <a:ext cx="11536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Kozuka Gothic Pro R" pitchFamily="34" charset="-128"/>
                <a:ea typeface="Kozuka Gothic Pro R" pitchFamily="34" charset="-128"/>
              </a:rPr>
              <a:t>bun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11228" y="3183358"/>
            <a:ext cx="16645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Kozuka Gothic Pro B" pitchFamily="34" charset="-128"/>
                <a:ea typeface="Kozuka Gothic Pro B" pitchFamily="34" charset="-128"/>
              </a:rPr>
              <a:t>Seasonal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563730" y="3159869"/>
            <a:ext cx="15107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Kozuka Gothic Pro B" pitchFamily="34" charset="-128"/>
                <a:ea typeface="Kozuka Gothic Pro B" pitchFamily="34" charset="-128"/>
              </a:rPr>
              <a:t>Division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7705" y="345745"/>
            <a:ext cx="851007" cy="851007"/>
          </a:xfrm>
          <a:prstGeom prst="rect">
            <a:avLst/>
          </a:prstGeom>
        </p:spPr>
      </p:pic>
      <p:sp>
        <p:nvSpPr>
          <p:cNvPr id="4" name="Oval 3"/>
          <p:cNvSpPr/>
          <p:nvPr/>
        </p:nvSpPr>
        <p:spPr>
          <a:xfrm>
            <a:off x="2339752" y="3159869"/>
            <a:ext cx="2016224" cy="1944216"/>
          </a:xfrm>
          <a:prstGeom prst="ellipse">
            <a:avLst/>
          </a:prstGeom>
          <a:noFill/>
          <a:ln w="57150">
            <a:solidFill>
              <a:srgbClr val="33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/>
          <p:cNvSpPr/>
          <p:nvPr/>
        </p:nvSpPr>
        <p:spPr>
          <a:xfrm>
            <a:off x="4586406" y="3167841"/>
            <a:ext cx="2016224" cy="1944216"/>
          </a:xfrm>
          <a:prstGeom prst="ellipse">
            <a:avLst/>
          </a:prstGeom>
          <a:noFill/>
          <a:ln w="57150">
            <a:solidFill>
              <a:srgbClr val="33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0824" y="4804569"/>
            <a:ext cx="1277888" cy="1277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2778218"/>
      </p:ext>
    </p:extLst>
  </p:cSld>
  <p:clrMapOvr>
    <a:masterClrMapping/>
  </p:clrMapOvr>
  <p:transition spd="slow" advClick="0" advTm="2000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548DD4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9" grpId="0"/>
      <p:bldP spid="2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6211669"/>
            <a:ext cx="9144000" cy="646331"/>
          </a:xfrm>
          <a:prstGeom prst="rect">
            <a:avLst/>
          </a:prstGeom>
          <a:solidFill>
            <a:srgbClr val="339933"/>
          </a:solidFill>
          <a:ln>
            <a:solidFill>
              <a:srgbClr val="33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467543" y="400554"/>
            <a:ext cx="658822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b="1" dirty="0">
                <a:solidFill>
                  <a:srgbClr val="FF0000"/>
                </a:solidFill>
                <a:latin typeface="Kristen ITC" panose="03050502040202030202" pitchFamily="66" charset="0"/>
                <a:ea typeface="Kozuka Gothic Pro B" pitchFamily="34" charset="-128"/>
              </a:rPr>
              <a:t>Setsubun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3</a:t>
            </a:fld>
            <a:endParaRPr lang="en-GB"/>
          </a:p>
        </p:txBody>
      </p:sp>
      <p:sp>
        <p:nvSpPr>
          <p:cNvPr id="17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9143999" cy="365125"/>
          </a:xfrm>
        </p:spPr>
        <p:txBody>
          <a:bodyPr/>
          <a:lstStyle/>
          <a:p>
            <a:r>
              <a:rPr lang="en-GB" dirty="0">
                <a:solidFill>
                  <a:schemeClr val="bg1">
                    <a:lumMod val="95000"/>
                  </a:schemeClr>
                </a:solidFill>
              </a:rPr>
              <a:t>©Katy Simpson in collaboration with The Japan Society</a:t>
            </a:r>
          </a:p>
        </p:txBody>
      </p:sp>
      <p:pic>
        <p:nvPicPr>
          <p:cNvPr id="14" name="Picture 4" descr="E:\イラスト・カット５０００\カラー\01 12カ月\02 2月\01-039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0149" y="1196752"/>
            <a:ext cx="2032223" cy="20322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Rectangle 15"/>
          <p:cNvSpPr/>
          <p:nvPr/>
        </p:nvSpPr>
        <p:spPr>
          <a:xfrm>
            <a:off x="611441" y="1412776"/>
            <a:ext cx="583264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>
                <a:latin typeface="Kozuka Gothic Pro R" pitchFamily="34" charset="-128"/>
                <a:ea typeface="Kozuka Gothic Pro R" pitchFamily="34" charset="-128"/>
              </a:rPr>
              <a:t>February is a cold month in Japan. </a:t>
            </a:r>
            <a:endParaRPr lang="en-GB" sz="2400" dirty="0" smtClean="0">
              <a:latin typeface="Kozuka Gothic Pro R" pitchFamily="34" charset="-128"/>
              <a:ea typeface="Kozuka Gothic Pro R" pitchFamily="34" charset="-128"/>
            </a:endParaRPr>
          </a:p>
          <a:p>
            <a:pPr algn="ctr"/>
            <a:r>
              <a:rPr lang="en-GB" sz="2400" dirty="0" smtClean="0">
                <a:latin typeface="Kozuka Gothic Pro R" pitchFamily="34" charset="-128"/>
                <a:ea typeface="Kozuka Gothic Pro R" pitchFamily="34" charset="-128"/>
              </a:rPr>
              <a:t>It </a:t>
            </a:r>
            <a:r>
              <a:rPr lang="en-GB" sz="2400" dirty="0">
                <a:latin typeface="Kozuka Gothic Pro R" pitchFamily="34" charset="-128"/>
                <a:ea typeface="Kozuka Gothic Pro R" pitchFamily="34" charset="-128"/>
              </a:rPr>
              <a:t>is easy to get sick </a:t>
            </a:r>
            <a:r>
              <a:rPr lang="en-GB" sz="2400" dirty="0" smtClean="0">
                <a:latin typeface="Kozuka Gothic Pro R" pitchFamily="34" charset="-128"/>
                <a:ea typeface="Kozuka Gothic Pro R" pitchFamily="34" charset="-128"/>
              </a:rPr>
              <a:t>so </a:t>
            </a:r>
            <a:r>
              <a:rPr lang="en-GB" sz="2400" dirty="0">
                <a:latin typeface="Kozuka Gothic Pro R" pitchFamily="34" charset="-128"/>
                <a:ea typeface="Kozuka Gothic Pro R" pitchFamily="34" charset="-128"/>
              </a:rPr>
              <a:t>it is a time when people wish for good health and fortune.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61912" y="4941592"/>
            <a:ext cx="8497193" cy="76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90000"/>
              </a:lnSpc>
              <a:spcBef>
                <a:spcPts val="1000"/>
              </a:spcBef>
            </a:pPr>
            <a:r>
              <a:rPr lang="en-GB" sz="2400" dirty="0">
                <a:solidFill>
                  <a:prstClr val="black"/>
                </a:solidFill>
                <a:latin typeface="Kozuka Gothic Pro R" pitchFamily="34" charset="-128"/>
                <a:ea typeface="Kozuka Gothic Pro R" pitchFamily="34" charset="-128"/>
              </a:rPr>
              <a:t>Today, Japanese families take part in traditional ceremonies and games to celebrate Setsubun.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771800" y="3356992"/>
            <a:ext cx="526992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>
                <a:latin typeface="Kozuka Gothic Pro R" pitchFamily="34" charset="-128"/>
                <a:ea typeface="Kozuka Gothic Pro R" pitchFamily="34" charset="-128"/>
              </a:rPr>
              <a:t>In the past, it was believed that bad luck and bad health was caused by demons (</a:t>
            </a:r>
            <a:r>
              <a:rPr lang="en-GB" sz="2400" dirty="0" smtClean="0">
                <a:solidFill>
                  <a:srgbClr val="339933"/>
                </a:solidFill>
                <a:latin typeface="Kozuka Gothic Pro B" pitchFamily="34" charset="-128"/>
                <a:ea typeface="Kozuka Gothic Pro B" pitchFamily="34" charset="-128"/>
              </a:rPr>
              <a:t>Oni</a:t>
            </a:r>
            <a:r>
              <a:rPr lang="en-GB" sz="2400" dirty="0" smtClean="0">
                <a:latin typeface="Kozuka Gothic Pro R" pitchFamily="34" charset="-128"/>
                <a:ea typeface="Kozuka Gothic Pro R" pitchFamily="34" charset="-128"/>
              </a:rPr>
              <a:t>).</a:t>
            </a:r>
            <a:endParaRPr lang="en-GB" sz="2400" dirty="0">
              <a:latin typeface="Kozuka Gothic Pro R" pitchFamily="34" charset="-128"/>
              <a:ea typeface="Kozuka Gothic Pro R" pitchFamily="34" charset="-128"/>
            </a:endParaRPr>
          </a:p>
        </p:txBody>
      </p:sp>
      <p:pic>
        <p:nvPicPr>
          <p:cNvPr id="3075" name="Picture 3" descr="E:\イラスト・カット５０００\カラー\01 12カ月\02 2月\01-025A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489" y="2613105"/>
            <a:ext cx="2088232" cy="2088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7705" y="345745"/>
            <a:ext cx="851007" cy="851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4606935"/>
      </p:ext>
    </p:extLst>
  </p:cSld>
  <p:clrMapOvr>
    <a:masterClrMapping/>
  </p:clrMapOvr>
  <p:transition spd="slow" advClick="0" advTm="2000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1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1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1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6211669"/>
            <a:ext cx="9144000" cy="646331"/>
          </a:xfrm>
          <a:prstGeom prst="rect">
            <a:avLst/>
          </a:prstGeom>
          <a:solidFill>
            <a:srgbClr val="339933"/>
          </a:solidFill>
          <a:ln>
            <a:solidFill>
              <a:srgbClr val="33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extBox 1"/>
          <p:cNvSpPr txBox="1"/>
          <p:nvPr/>
        </p:nvSpPr>
        <p:spPr>
          <a:xfrm>
            <a:off x="467543" y="405114"/>
            <a:ext cx="658822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b="1" dirty="0">
                <a:solidFill>
                  <a:srgbClr val="FF0000"/>
                </a:solidFill>
                <a:latin typeface="Kristen ITC" panose="03050502040202030202" pitchFamily="66" charset="0"/>
                <a:ea typeface="Kozuka Gothic Pro B" pitchFamily="34" charset="-128"/>
              </a:rPr>
              <a:t>Bean Throwing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4</a:t>
            </a:fld>
            <a:endParaRPr lang="en-GB"/>
          </a:p>
        </p:txBody>
      </p:sp>
      <p:sp>
        <p:nvSpPr>
          <p:cNvPr id="17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9143999" cy="365125"/>
          </a:xfrm>
        </p:spPr>
        <p:txBody>
          <a:bodyPr/>
          <a:lstStyle/>
          <a:p>
            <a:r>
              <a:rPr lang="en-GB" dirty="0">
                <a:solidFill>
                  <a:schemeClr val="bg1">
                    <a:lumMod val="95000"/>
                  </a:schemeClr>
                </a:solidFill>
              </a:rPr>
              <a:t>©Katy Simpson in collaboration with The Japan Society</a:t>
            </a:r>
          </a:p>
        </p:txBody>
      </p:sp>
      <p:sp>
        <p:nvSpPr>
          <p:cNvPr id="18" name="Content Placeholder 5"/>
          <p:cNvSpPr txBox="1">
            <a:spLocks/>
          </p:cNvSpPr>
          <p:nvPr/>
        </p:nvSpPr>
        <p:spPr>
          <a:xfrm>
            <a:off x="4584577" y="2276872"/>
            <a:ext cx="4680520" cy="27704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pic>
        <p:nvPicPr>
          <p:cNvPr id="4098" name="Picture 2" descr="E:\イラスト・カット５０００\カラー\01 12カ月\02 2月\01-026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018" y="1844824"/>
            <a:ext cx="3274635" cy="33426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4013745" y="1399957"/>
            <a:ext cx="4572000" cy="452431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altLang="ja-JP" sz="2400" b="1" dirty="0" err="1" smtClean="0">
                <a:solidFill>
                  <a:srgbClr val="339933"/>
                </a:solidFill>
                <a:latin typeface="Kozuka Gothic Pro R" pitchFamily="34" charset="-128"/>
                <a:ea typeface="Kozuka Gothic Pro R" pitchFamily="34" charset="-128"/>
              </a:rPr>
              <a:t>Mamemaki</a:t>
            </a:r>
            <a:r>
              <a:rPr lang="ja-JP" altLang="en-US" sz="2400" b="1" dirty="0" smtClean="0">
                <a:solidFill>
                  <a:sysClr val="windowText" lastClr="000000"/>
                </a:solidFill>
                <a:latin typeface="Kozuka Gothic Pro R" pitchFamily="34" charset="-128"/>
                <a:ea typeface="Kozuka Gothic Pro R" pitchFamily="34" charset="-128"/>
              </a:rPr>
              <a:t> </a:t>
            </a:r>
            <a:r>
              <a:rPr lang="en-GB" altLang="ja-JP" sz="2400" dirty="0">
                <a:latin typeface="Kozuka Gothic Pro R" pitchFamily="34" charset="-128"/>
                <a:ea typeface="Kozuka Gothic Pro R" pitchFamily="34" charset="-128"/>
              </a:rPr>
              <a:t>(Bean Throwing) </a:t>
            </a:r>
            <a:r>
              <a:rPr lang="en-US" altLang="ja-JP" sz="2400" dirty="0">
                <a:solidFill>
                  <a:sysClr val="windowText" lastClr="000000"/>
                </a:solidFill>
                <a:latin typeface="Kozuka Gothic Pro R" pitchFamily="34" charset="-128"/>
                <a:ea typeface="Kozuka Gothic Pro R" pitchFamily="34" charset="-128"/>
              </a:rPr>
              <a:t>is</a:t>
            </a:r>
            <a:r>
              <a:rPr lang="ja-JP" altLang="en-US" sz="2400" dirty="0">
                <a:solidFill>
                  <a:sysClr val="windowText" lastClr="000000"/>
                </a:solidFill>
                <a:latin typeface="Kozuka Gothic Pro R" pitchFamily="34" charset="-128"/>
                <a:ea typeface="Kozuka Gothic Pro R" pitchFamily="34" charset="-128"/>
              </a:rPr>
              <a:t> </a:t>
            </a:r>
            <a:r>
              <a:rPr lang="en-GB" altLang="ja-JP" sz="2400" dirty="0">
                <a:solidFill>
                  <a:sysClr val="windowText" lastClr="000000"/>
                </a:solidFill>
                <a:latin typeface="Kozuka Gothic Pro R" pitchFamily="34" charset="-128"/>
                <a:ea typeface="Kozuka Gothic Pro R" pitchFamily="34" charset="-128"/>
              </a:rPr>
              <a:t>a ceremony where people throw roasted soy beans around the room to try and get rid of the </a:t>
            </a:r>
            <a:r>
              <a:rPr lang="en-GB" altLang="ja-JP" sz="2400" dirty="0" smtClean="0">
                <a:solidFill>
                  <a:sysClr val="windowText" lastClr="000000"/>
                </a:solidFill>
                <a:latin typeface="Kozuka Gothic Pro R" pitchFamily="34" charset="-128"/>
                <a:ea typeface="Kozuka Gothic Pro R" pitchFamily="34" charset="-128"/>
              </a:rPr>
              <a:t>demon.</a:t>
            </a:r>
          </a:p>
          <a:p>
            <a:pPr algn="ctr"/>
            <a:endParaRPr lang="en-GB" altLang="ja-JP" sz="2400" dirty="0">
              <a:solidFill>
                <a:sysClr val="windowText" lastClr="000000"/>
              </a:solidFill>
              <a:latin typeface="Kozuka Gothic Pro R" pitchFamily="34" charset="-128"/>
              <a:ea typeface="Kozuka Gothic Pro R" pitchFamily="34" charset="-128"/>
            </a:endParaRPr>
          </a:p>
          <a:p>
            <a:pPr algn="ctr"/>
            <a:r>
              <a:rPr lang="en-GB" altLang="ja-JP" sz="2400" dirty="0" smtClean="0">
                <a:solidFill>
                  <a:sysClr val="windowText" lastClr="000000"/>
                </a:solidFill>
                <a:latin typeface="Kozuka Gothic Pro R" pitchFamily="34" charset="-128"/>
                <a:ea typeface="Kozuka Gothic Pro R" pitchFamily="34" charset="-128"/>
              </a:rPr>
              <a:t> </a:t>
            </a:r>
            <a:r>
              <a:rPr lang="en-US" altLang="ja-JP" sz="2400" dirty="0">
                <a:solidFill>
                  <a:sysClr val="windowText" lastClr="000000"/>
                </a:solidFill>
                <a:latin typeface="Kozuka Gothic Pro R" pitchFamily="34" charset="-128"/>
                <a:ea typeface="Kozuka Gothic Pro R" pitchFamily="34" charset="-128"/>
              </a:rPr>
              <a:t>This</a:t>
            </a:r>
            <a:r>
              <a:rPr lang="ja-JP" altLang="en-US" sz="2400" dirty="0">
                <a:solidFill>
                  <a:sysClr val="windowText" lastClr="000000"/>
                </a:solidFill>
                <a:latin typeface="Kozuka Gothic Pro R" pitchFamily="34" charset="-128"/>
                <a:ea typeface="Kozuka Gothic Pro R" pitchFamily="34" charset="-128"/>
              </a:rPr>
              <a:t> </a:t>
            </a:r>
            <a:r>
              <a:rPr lang="en-US" altLang="ja-JP" sz="2400" dirty="0">
                <a:solidFill>
                  <a:sysClr val="windowText" lastClr="000000"/>
                </a:solidFill>
                <a:latin typeface="Kozuka Gothic Pro R" pitchFamily="34" charset="-128"/>
                <a:ea typeface="Kozuka Gothic Pro R" pitchFamily="34" charset="-128"/>
              </a:rPr>
              <a:t>is</a:t>
            </a:r>
            <a:r>
              <a:rPr lang="ja-JP" altLang="en-US" sz="2400" dirty="0">
                <a:solidFill>
                  <a:sysClr val="windowText" lastClr="000000"/>
                </a:solidFill>
                <a:latin typeface="Kozuka Gothic Pro R" pitchFamily="34" charset="-128"/>
                <a:ea typeface="Kozuka Gothic Pro R" pitchFamily="34" charset="-128"/>
              </a:rPr>
              <a:t> </a:t>
            </a:r>
            <a:r>
              <a:rPr lang="en-US" altLang="ja-JP" sz="2400" dirty="0">
                <a:solidFill>
                  <a:sysClr val="windowText" lastClr="000000"/>
                </a:solidFill>
                <a:latin typeface="Kozuka Gothic Pro R" pitchFamily="34" charset="-128"/>
                <a:ea typeface="Kozuka Gothic Pro R" pitchFamily="34" charset="-128"/>
              </a:rPr>
              <a:t>lots</a:t>
            </a:r>
            <a:r>
              <a:rPr lang="ja-JP" altLang="en-US" sz="2400" dirty="0">
                <a:solidFill>
                  <a:sysClr val="windowText" lastClr="000000"/>
                </a:solidFill>
                <a:latin typeface="Kozuka Gothic Pro R" pitchFamily="34" charset="-128"/>
                <a:ea typeface="Kozuka Gothic Pro R" pitchFamily="34" charset="-128"/>
              </a:rPr>
              <a:t> </a:t>
            </a:r>
            <a:r>
              <a:rPr lang="en-US" altLang="ja-JP" sz="2400" dirty="0">
                <a:solidFill>
                  <a:sysClr val="windowText" lastClr="000000"/>
                </a:solidFill>
                <a:latin typeface="Kozuka Gothic Pro R" pitchFamily="34" charset="-128"/>
                <a:ea typeface="Kozuka Gothic Pro R" pitchFamily="34" charset="-128"/>
              </a:rPr>
              <a:t>of</a:t>
            </a:r>
            <a:r>
              <a:rPr lang="ja-JP" altLang="en-US" sz="2400" dirty="0">
                <a:solidFill>
                  <a:sysClr val="windowText" lastClr="000000"/>
                </a:solidFill>
                <a:latin typeface="Kozuka Gothic Pro R" pitchFamily="34" charset="-128"/>
                <a:ea typeface="Kozuka Gothic Pro R" pitchFamily="34" charset="-128"/>
              </a:rPr>
              <a:t> </a:t>
            </a:r>
            <a:r>
              <a:rPr lang="en-US" altLang="ja-JP" sz="2400" dirty="0">
                <a:solidFill>
                  <a:sysClr val="windowText" lastClr="000000"/>
                </a:solidFill>
                <a:latin typeface="Kozuka Gothic Pro R" pitchFamily="34" charset="-128"/>
                <a:ea typeface="Kozuka Gothic Pro R" pitchFamily="34" charset="-128"/>
              </a:rPr>
              <a:t>fun</a:t>
            </a:r>
            <a:r>
              <a:rPr lang="ja-JP" altLang="en-US" sz="2400" dirty="0">
                <a:solidFill>
                  <a:sysClr val="windowText" lastClr="000000"/>
                </a:solidFill>
                <a:latin typeface="Kozuka Gothic Pro R" pitchFamily="34" charset="-128"/>
                <a:ea typeface="Kozuka Gothic Pro R" pitchFamily="34" charset="-128"/>
              </a:rPr>
              <a:t> </a:t>
            </a:r>
            <a:r>
              <a:rPr lang="en-US" altLang="ja-JP" sz="2400" dirty="0">
                <a:solidFill>
                  <a:sysClr val="windowText" lastClr="000000"/>
                </a:solidFill>
                <a:latin typeface="Kozuka Gothic Pro R" pitchFamily="34" charset="-128"/>
                <a:ea typeface="Kozuka Gothic Pro R" pitchFamily="34" charset="-128"/>
              </a:rPr>
              <a:t>and</a:t>
            </a:r>
            <a:r>
              <a:rPr lang="ja-JP" altLang="en-US" sz="2400" dirty="0">
                <a:solidFill>
                  <a:sysClr val="windowText" lastClr="000000"/>
                </a:solidFill>
                <a:latin typeface="Kozuka Gothic Pro R" pitchFamily="34" charset="-128"/>
                <a:ea typeface="Kozuka Gothic Pro R" pitchFamily="34" charset="-128"/>
              </a:rPr>
              <a:t> </a:t>
            </a:r>
            <a:r>
              <a:rPr lang="en-GB" altLang="ja-JP" sz="2400" dirty="0">
                <a:solidFill>
                  <a:sysClr val="windowText" lastClr="000000"/>
                </a:solidFill>
                <a:latin typeface="Kozuka Gothic Pro R" pitchFamily="34" charset="-128"/>
                <a:ea typeface="Kozuka Gothic Pro R" pitchFamily="34" charset="-128"/>
              </a:rPr>
              <a:t>usually </a:t>
            </a:r>
            <a:r>
              <a:rPr lang="en-US" altLang="ja-JP" sz="2400" dirty="0">
                <a:solidFill>
                  <a:sysClr val="windowText" lastClr="000000"/>
                </a:solidFill>
                <a:latin typeface="Kozuka Gothic Pro R" pitchFamily="34" charset="-128"/>
                <a:ea typeface="Kozuka Gothic Pro R" pitchFamily="34" charset="-128"/>
              </a:rPr>
              <a:t>someone</a:t>
            </a:r>
            <a:r>
              <a:rPr lang="ja-JP" altLang="en-US" sz="2400" dirty="0">
                <a:solidFill>
                  <a:sysClr val="windowText" lastClr="000000"/>
                </a:solidFill>
                <a:latin typeface="Kozuka Gothic Pro R" pitchFamily="34" charset="-128"/>
                <a:ea typeface="Kozuka Gothic Pro R" pitchFamily="34" charset="-128"/>
              </a:rPr>
              <a:t> </a:t>
            </a:r>
            <a:r>
              <a:rPr lang="en-US" altLang="ja-JP" sz="2400" dirty="0">
                <a:solidFill>
                  <a:sysClr val="windowText" lastClr="000000"/>
                </a:solidFill>
                <a:latin typeface="Kozuka Gothic Pro R" pitchFamily="34" charset="-128"/>
                <a:ea typeface="Kozuka Gothic Pro R" pitchFamily="34" charset="-128"/>
              </a:rPr>
              <a:t>pretends</a:t>
            </a:r>
            <a:r>
              <a:rPr lang="ja-JP" altLang="en-US" sz="2400" dirty="0">
                <a:solidFill>
                  <a:sysClr val="windowText" lastClr="000000"/>
                </a:solidFill>
                <a:latin typeface="Kozuka Gothic Pro R" pitchFamily="34" charset="-128"/>
                <a:ea typeface="Kozuka Gothic Pro R" pitchFamily="34" charset="-128"/>
              </a:rPr>
              <a:t> </a:t>
            </a:r>
            <a:r>
              <a:rPr lang="en-US" altLang="ja-JP" sz="2400" dirty="0">
                <a:solidFill>
                  <a:sysClr val="windowText" lastClr="000000"/>
                </a:solidFill>
                <a:latin typeface="Kozuka Gothic Pro R" pitchFamily="34" charset="-128"/>
                <a:ea typeface="Kozuka Gothic Pro R" pitchFamily="34" charset="-128"/>
              </a:rPr>
              <a:t>to</a:t>
            </a:r>
            <a:r>
              <a:rPr lang="ja-JP" altLang="en-US" sz="2400" dirty="0">
                <a:solidFill>
                  <a:sysClr val="windowText" lastClr="000000"/>
                </a:solidFill>
                <a:latin typeface="Kozuka Gothic Pro R" pitchFamily="34" charset="-128"/>
                <a:ea typeface="Kozuka Gothic Pro R" pitchFamily="34" charset="-128"/>
              </a:rPr>
              <a:t> </a:t>
            </a:r>
            <a:r>
              <a:rPr lang="en-US" altLang="ja-JP" sz="2400" dirty="0">
                <a:solidFill>
                  <a:sysClr val="windowText" lastClr="000000"/>
                </a:solidFill>
                <a:latin typeface="Kozuka Gothic Pro R" pitchFamily="34" charset="-128"/>
                <a:ea typeface="Kozuka Gothic Pro R" pitchFamily="34" charset="-128"/>
              </a:rPr>
              <a:t>be</a:t>
            </a:r>
            <a:r>
              <a:rPr lang="ja-JP" altLang="en-US" sz="2400" dirty="0">
                <a:solidFill>
                  <a:sysClr val="windowText" lastClr="000000"/>
                </a:solidFill>
                <a:latin typeface="Kozuka Gothic Pro R" pitchFamily="34" charset="-128"/>
                <a:ea typeface="Kozuka Gothic Pro R" pitchFamily="34" charset="-128"/>
              </a:rPr>
              <a:t> </a:t>
            </a:r>
            <a:r>
              <a:rPr lang="en-US" altLang="ja-JP" sz="2400" dirty="0">
                <a:solidFill>
                  <a:sysClr val="windowText" lastClr="000000"/>
                </a:solidFill>
                <a:latin typeface="Kozuka Gothic Pro R" pitchFamily="34" charset="-128"/>
                <a:ea typeface="Kozuka Gothic Pro R" pitchFamily="34" charset="-128"/>
              </a:rPr>
              <a:t>the</a:t>
            </a:r>
            <a:r>
              <a:rPr lang="ja-JP" altLang="en-US" sz="2400" dirty="0">
                <a:solidFill>
                  <a:sysClr val="windowText" lastClr="000000"/>
                </a:solidFill>
                <a:latin typeface="Kozuka Gothic Pro R" pitchFamily="34" charset="-128"/>
                <a:ea typeface="Kozuka Gothic Pro R" pitchFamily="34" charset="-128"/>
              </a:rPr>
              <a:t> </a:t>
            </a:r>
            <a:r>
              <a:rPr lang="en-US" altLang="ja-JP" sz="2400" dirty="0">
                <a:solidFill>
                  <a:sysClr val="windowText" lastClr="000000"/>
                </a:solidFill>
                <a:latin typeface="Kozuka Gothic Pro R" pitchFamily="34" charset="-128"/>
                <a:ea typeface="Kozuka Gothic Pro R" pitchFamily="34" charset="-128"/>
              </a:rPr>
              <a:t>Oni</a:t>
            </a:r>
            <a:r>
              <a:rPr lang="ja-JP" altLang="en-US" sz="2400" dirty="0">
                <a:solidFill>
                  <a:sysClr val="windowText" lastClr="000000"/>
                </a:solidFill>
                <a:latin typeface="Kozuka Gothic Pro R" pitchFamily="34" charset="-128"/>
                <a:ea typeface="Kozuka Gothic Pro R" pitchFamily="34" charset="-128"/>
              </a:rPr>
              <a:t> </a:t>
            </a:r>
            <a:r>
              <a:rPr lang="en-GB" altLang="ja-JP" sz="2400" dirty="0">
                <a:solidFill>
                  <a:sysClr val="windowText" lastClr="000000"/>
                </a:solidFill>
                <a:latin typeface="Kozuka Gothic Pro R" pitchFamily="34" charset="-128"/>
                <a:ea typeface="Kozuka Gothic Pro R" pitchFamily="34" charset="-128"/>
              </a:rPr>
              <a:t>by wearing a mask. </a:t>
            </a:r>
            <a:endParaRPr lang="en-GB" altLang="ja-JP" sz="2400" dirty="0" smtClean="0">
              <a:solidFill>
                <a:sysClr val="windowText" lastClr="000000"/>
              </a:solidFill>
              <a:latin typeface="Kozuka Gothic Pro R" pitchFamily="34" charset="-128"/>
              <a:ea typeface="Kozuka Gothic Pro R" pitchFamily="34" charset="-128"/>
            </a:endParaRPr>
          </a:p>
          <a:p>
            <a:pPr algn="ctr"/>
            <a:endParaRPr lang="en-GB" altLang="ja-JP" sz="2400" dirty="0">
              <a:solidFill>
                <a:sysClr val="windowText" lastClr="000000"/>
              </a:solidFill>
              <a:latin typeface="Kozuka Gothic Pro R" pitchFamily="34" charset="-128"/>
              <a:ea typeface="Kozuka Gothic Pro R" pitchFamily="34" charset="-128"/>
            </a:endParaRPr>
          </a:p>
          <a:p>
            <a:pPr algn="ctr"/>
            <a:r>
              <a:rPr lang="en-GB" altLang="ja-JP" sz="2400" dirty="0" smtClean="0">
                <a:solidFill>
                  <a:sysClr val="windowText" lastClr="000000"/>
                </a:solidFill>
                <a:latin typeface="Kozuka Gothic Pro R" pitchFamily="34" charset="-128"/>
                <a:ea typeface="Kozuka Gothic Pro R" pitchFamily="34" charset="-128"/>
              </a:rPr>
              <a:t>The </a:t>
            </a:r>
            <a:r>
              <a:rPr lang="en-GB" altLang="ja-JP" sz="2400" dirty="0">
                <a:solidFill>
                  <a:sysClr val="windowText" lastClr="000000"/>
                </a:solidFill>
                <a:latin typeface="Kozuka Gothic Pro R" pitchFamily="34" charset="-128"/>
                <a:ea typeface="Kozuka Gothic Pro R" pitchFamily="34" charset="-128"/>
              </a:rPr>
              <a:t>Oni</a:t>
            </a:r>
            <a:r>
              <a:rPr lang="ja-JP" altLang="en-US" sz="2400" dirty="0">
                <a:solidFill>
                  <a:sysClr val="windowText" lastClr="000000"/>
                </a:solidFill>
                <a:latin typeface="Kozuka Gothic Pro R" pitchFamily="34" charset="-128"/>
                <a:ea typeface="Kozuka Gothic Pro R" pitchFamily="34" charset="-128"/>
              </a:rPr>
              <a:t> </a:t>
            </a:r>
            <a:r>
              <a:rPr lang="en-US" altLang="ja-JP" sz="2400" dirty="0">
                <a:solidFill>
                  <a:sysClr val="windowText" lastClr="000000"/>
                </a:solidFill>
                <a:latin typeface="Kozuka Gothic Pro R" pitchFamily="34" charset="-128"/>
                <a:ea typeface="Kozuka Gothic Pro R" pitchFamily="34" charset="-128"/>
              </a:rPr>
              <a:t>gets</a:t>
            </a:r>
            <a:r>
              <a:rPr lang="ja-JP" altLang="en-US" sz="2400" dirty="0">
                <a:solidFill>
                  <a:sysClr val="windowText" lastClr="000000"/>
                </a:solidFill>
                <a:latin typeface="Kozuka Gothic Pro R" pitchFamily="34" charset="-128"/>
                <a:ea typeface="Kozuka Gothic Pro R" pitchFamily="34" charset="-128"/>
              </a:rPr>
              <a:t> </a:t>
            </a:r>
            <a:r>
              <a:rPr lang="en-US" altLang="ja-JP" sz="2400" dirty="0">
                <a:solidFill>
                  <a:sysClr val="windowText" lastClr="000000"/>
                </a:solidFill>
                <a:latin typeface="Kozuka Gothic Pro R" pitchFamily="34" charset="-128"/>
                <a:ea typeface="Kozuka Gothic Pro R" pitchFamily="34" charset="-128"/>
              </a:rPr>
              <a:t>chased</a:t>
            </a:r>
            <a:r>
              <a:rPr lang="ja-JP" altLang="en-US" sz="2400" dirty="0">
                <a:solidFill>
                  <a:sysClr val="windowText" lastClr="000000"/>
                </a:solidFill>
                <a:latin typeface="Kozuka Gothic Pro R" pitchFamily="34" charset="-128"/>
                <a:ea typeface="Kozuka Gothic Pro R" pitchFamily="34" charset="-128"/>
              </a:rPr>
              <a:t> </a:t>
            </a:r>
            <a:r>
              <a:rPr lang="en-US" altLang="ja-JP" sz="2400" dirty="0">
                <a:solidFill>
                  <a:sysClr val="windowText" lastClr="000000"/>
                </a:solidFill>
                <a:latin typeface="Kozuka Gothic Pro R" pitchFamily="34" charset="-128"/>
                <a:ea typeface="Kozuka Gothic Pro R" pitchFamily="34" charset="-128"/>
              </a:rPr>
              <a:t>by</a:t>
            </a:r>
            <a:r>
              <a:rPr lang="ja-JP" altLang="en-US" sz="2400" dirty="0">
                <a:solidFill>
                  <a:sysClr val="windowText" lastClr="000000"/>
                </a:solidFill>
                <a:latin typeface="Kozuka Gothic Pro R" pitchFamily="34" charset="-128"/>
                <a:ea typeface="Kozuka Gothic Pro R" pitchFamily="34" charset="-128"/>
              </a:rPr>
              <a:t> </a:t>
            </a:r>
            <a:r>
              <a:rPr lang="en-US" altLang="ja-JP" sz="2400" dirty="0">
                <a:solidFill>
                  <a:sysClr val="windowText" lastClr="000000"/>
                </a:solidFill>
                <a:latin typeface="Kozuka Gothic Pro R" pitchFamily="34" charset="-128"/>
                <a:ea typeface="Kozuka Gothic Pro R" pitchFamily="34" charset="-128"/>
              </a:rPr>
              <a:t>people</a:t>
            </a:r>
            <a:r>
              <a:rPr lang="ja-JP" altLang="en-US" sz="2400" dirty="0">
                <a:solidFill>
                  <a:sysClr val="windowText" lastClr="000000"/>
                </a:solidFill>
                <a:latin typeface="Kozuka Gothic Pro R" pitchFamily="34" charset="-128"/>
                <a:ea typeface="Kozuka Gothic Pro R" pitchFamily="34" charset="-128"/>
              </a:rPr>
              <a:t> </a:t>
            </a:r>
            <a:r>
              <a:rPr lang="en-US" altLang="ja-JP" sz="2400" dirty="0">
                <a:solidFill>
                  <a:sysClr val="windowText" lastClr="000000"/>
                </a:solidFill>
                <a:latin typeface="Kozuka Gothic Pro R" pitchFamily="34" charset="-128"/>
                <a:ea typeface="Kozuka Gothic Pro R" pitchFamily="34" charset="-128"/>
              </a:rPr>
              <a:t>throwing</a:t>
            </a:r>
            <a:r>
              <a:rPr lang="ja-JP" altLang="en-US" sz="2400" dirty="0">
                <a:solidFill>
                  <a:sysClr val="windowText" lastClr="000000"/>
                </a:solidFill>
                <a:latin typeface="Kozuka Gothic Pro R" pitchFamily="34" charset="-128"/>
                <a:ea typeface="Kozuka Gothic Pro R" pitchFamily="34" charset="-128"/>
              </a:rPr>
              <a:t> </a:t>
            </a:r>
            <a:r>
              <a:rPr lang="en-US" altLang="ja-JP" sz="2400" dirty="0">
                <a:solidFill>
                  <a:sysClr val="windowText" lastClr="000000"/>
                </a:solidFill>
                <a:latin typeface="Kozuka Gothic Pro R" pitchFamily="34" charset="-128"/>
                <a:ea typeface="Kozuka Gothic Pro R" pitchFamily="34" charset="-128"/>
              </a:rPr>
              <a:t>beans!</a:t>
            </a:r>
            <a:endParaRPr lang="en-GB" sz="2400" dirty="0">
              <a:solidFill>
                <a:sysClr val="windowText" lastClr="000000"/>
              </a:solidFill>
              <a:latin typeface="Kozuka Gothic Pro R" pitchFamily="34" charset="-128"/>
              <a:ea typeface="Kozuka Gothic Pro R" pitchFamily="34" charset="-128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7705" y="345745"/>
            <a:ext cx="851007" cy="851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1228744"/>
      </p:ext>
    </p:extLst>
  </p:cSld>
  <p:clrMapOvr>
    <a:masterClrMapping/>
  </p:clrMapOvr>
  <p:transition spd="slow" advClick="0" advTm="2000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6211669"/>
            <a:ext cx="9144000" cy="646331"/>
          </a:xfrm>
          <a:prstGeom prst="rect">
            <a:avLst/>
          </a:prstGeom>
          <a:solidFill>
            <a:srgbClr val="339933"/>
          </a:solidFill>
          <a:ln>
            <a:solidFill>
              <a:srgbClr val="33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5</a:t>
            </a:fld>
            <a:endParaRPr lang="en-GB"/>
          </a:p>
        </p:txBody>
      </p:sp>
      <p:sp>
        <p:nvSpPr>
          <p:cNvPr id="17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9143999" cy="365125"/>
          </a:xfrm>
        </p:spPr>
        <p:txBody>
          <a:bodyPr/>
          <a:lstStyle/>
          <a:p>
            <a:r>
              <a:rPr lang="en-GB" dirty="0">
                <a:solidFill>
                  <a:schemeClr val="bg1">
                    <a:lumMod val="95000"/>
                  </a:schemeClr>
                </a:solidFill>
              </a:rPr>
              <a:t>©Katy Simpson in collaboration with The Japan Society</a:t>
            </a:r>
          </a:p>
        </p:txBody>
      </p:sp>
      <p:pic>
        <p:nvPicPr>
          <p:cNvPr id="9" name="Picture 4" descr="File:Irimame and Eho-maki sakura chihaya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82"/>
          <a:stretch/>
        </p:blipFill>
        <p:spPr bwMode="auto">
          <a:xfrm>
            <a:off x="524082" y="365815"/>
            <a:ext cx="5201592" cy="3635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483768" y="4398589"/>
            <a:ext cx="3708412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Kozuka Gothic Pro B" pitchFamily="34" charset="-128"/>
                <a:ea typeface="Kozuka Gothic Pro B" pitchFamily="34" charset="-128"/>
              </a:rPr>
              <a:t>Roasted Soy Beans</a:t>
            </a:r>
          </a:p>
          <a:p>
            <a:pPr algn="ctr"/>
            <a:endParaRPr lang="en-GB" sz="800" dirty="0" smtClean="0">
              <a:latin typeface="Kozuka Gothic Pro R" pitchFamily="34" charset="-128"/>
              <a:ea typeface="Kozuka Gothic Pro R" pitchFamily="34" charset="-128"/>
            </a:endParaRPr>
          </a:p>
          <a:p>
            <a:pPr algn="ctr">
              <a:defRPr/>
            </a:pPr>
            <a:r>
              <a:rPr lang="en-GB" dirty="0">
                <a:latin typeface="Kozuka Gothic Pro R" pitchFamily="34" charset="-128"/>
                <a:ea typeface="Kozuka Gothic Pro R" pitchFamily="34" charset="-128"/>
              </a:rPr>
              <a:t>P</a:t>
            </a:r>
            <a:r>
              <a:rPr lang="en-GB" dirty="0" smtClean="0">
                <a:latin typeface="Kozuka Gothic Pro R" pitchFamily="34" charset="-128"/>
                <a:ea typeface="Kozuka Gothic Pro R" pitchFamily="34" charset="-128"/>
              </a:rPr>
              <a:t>eople </a:t>
            </a:r>
            <a:r>
              <a:rPr lang="en-GB" dirty="0">
                <a:latin typeface="Kozuka Gothic Pro R" pitchFamily="34" charset="-128"/>
                <a:ea typeface="Kozuka Gothic Pro R" pitchFamily="34" charset="-128"/>
              </a:rPr>
              <a:t>also eat them. You should eat one for every year of your age to wish for health and happiness.</a:t>
            </a:r>
            <a:endParaRPr lang="en-GB" i="1" dirty="0">
              <a:latin typeface="Kozuka Gothic Pro R" pitchFamily="34" charset="-128"/>
              <a:ea typeface="Kozuka Gothic Pro R" pitchFamily="34" charset="-128"/>
            </a:endParaRPr>
          </a:p>
          <a:p>
            <a:endParaRPr lang="en-GB" sz="2400" dirty="0"/>
          </a:p>
          <a:p>
            <a:r>
              <a:rPr lang="en-GB" sz="2400" dirty="0" smtClean="0">
                <a:latin typeface="Kozuka Gothic Pro R" pitchFamily="34" charset="-128"/>
                <a:ea typeface="Kozuka Gothic Pro R" pitchFamily="34" charset="-128"/>
              </a:rPr>
              <a:t> </a:t>
            </a:r>
            <a:endParaRPr lang="en-GB" sz="2400" dirty="0">
              <a:latin typeface="Kozuka Gothic Pro R" pitchFamily="34" charset="-128"/>
              <a:ea typeface="Kozuka Gothic Pro R" pitchFamily="34" charset="-128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9552" y="5063410"/>
            <a:ext cx="16921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Kozuka Gothic Pro B" pitchFamily="34" charset="-128"/>
                <a:ea typeface="Kozuka Gothic Pro B" pitchFamily="34" charset="-128"/>
              </a:rPr>
              <a:t>Oni Mask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192181" y="1957233"/>
            <a:ext cx="2772556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latin typeface="Kozuka Gothic Pro R" pitchFamily="34" charset="-128"/>
                <a:ea typeface="Kozuka Gothic Pro R" pitchFamily="34" charset="-128"/>
              </a:rPr>
              <a:t>These large sushi rolls are supposed to be eaten without </a:t>
            </a:r>
            <a:r>
              <a:rPr lang="en-GB" dirty="0">
                <a:latin typeface="Kozuka Gothic Pro R" pitchFamily="34" charset="-128"/>
                <a:ea typeface="Kozuka Gothic Pro R" pitchFamily="34" charset="-128"/>
              </a:rPr>
              <a:t>speaking or stopping</a:t>
            </a:r>
            <a:r>
              <a:rPr lang="en-GB" dirty="0" smtClean="0">
                <a:latin typeface="Kozuka Gothic Pro R" pitchFamily="34" charset="-128"/>
                <a:ea typeface="Kozuka Gothic Pro R" pitchFamily="34" charset="-128"/>
              </a:rPr>
              <a:t>!</a:t>
            </a:r>
          </a:p>
          <a:p>
            <a:pPr algn="ctr"/>
            <a:endParaRPr lang="en-GB" sz="800" dirty="0">
              <a:latin typeface="Kozuka Gothic Pro R" pitchFamily="34" charset="-128"/>
              <a:ea typeface="Kozuka Gothic Pro R" pitchFamily="34" charset="-128"/>
            </a:endParaRPr>
          </a:p>
          <a:p>
            <a:pPr algn="ctr"/>
            <a:r>
              <a:rPr lang="en-GB" dirty="0" smtClean="0">
                <a:latin typeface="Kozuka Gothic Pro R" pitchFamily="34" charset="-128"/>
                <a:ea typeface="Kozuka Gothic Pro R" pitchFamily="34" charset="-128"/>
              </a:rPr>
              <a:t> They should bring good fortune and people </a:t>
            </a:r>
            <a:r>
              <a:rPr lang="en-GB" dirty="0">
                <a:latin typeface="Kozuka Gothic Pro R" pitchFamily="34" charset="-128"/>
                <a:ea typeface="Kozuka Gothic Pro R" pitchFamily="34" charset="-128"/>
              </a:rPr>
              <a:t>make a wish as they eat. 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flipH="1" flipV="1">
            <a:off x="2987824" y="1484786"/>
            <a:ext cx="137054" cy="2880318"/>
          </a:xfrm>
          <a:prstGeom prst="straightConnector1">
            <a:avLst/>
          </a:prstGeom>
          <a:ln w="57150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25" idx="1"/>
          </p:cNvCxnSpPr>
          <p:nvPr/>
        </p:nvCxnSpPr>
        <p:spPr>
          <a:xfrm flipH="1">
            <a:off x="4572000" y="1726401"/>
            <a:ext cx="2286378" cy="622479"/>
          </a:xfrm>
          <a:prstGeom prst="straightConnector1">
            <a:avLst/>
          </a:prstGeom>
          <a:ln w="57150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7705" y="345745"/>
            <a:ext cx="851007" cy="851007"/>
          </a:xfrm>
          <a:prstGeom prst="rect">
            <a:avLst/>
          </a:prstGeom>
        </p:spPr>
      </p:pic>
      <p:cxnSp>
        <p:nvCxnSpPr>
          <p:cNvPr id="14" name="Straight Arrow Connector 13"/>
          <p:cNvCxnSpPr/>
          <p:nvPr/>
        </p:nvCxnSpPr>
        <p:spPr>
          <a:xfrm flipH="1" flipV="1">
            <a:off x="1259633" y="2924944"/>
            <a:ext cx="1" cy="2054026"/>
          </a:xfrm>
          <a:prstGeom prst="straightConnector1">
            <a:avLst/>
          </a:prstGeom>
          <a:ln w="57150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6858378" y="1495568"/>
            <a:ext cx="16921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Kozuka Gothic Pro B" pitchFamily="34" charset="-128"/>
                <a:ea typeface="Kozuka Gothic Pro B" pitchFamily="34" charset="-128"/>
              </a:rPr>
              <a:t>Ehō-maki</a:t>
            </a:r>
            <a:endParaRPr lang="en-GB" sz="2400" dirty="0">
              <a:latin typeface="Kozuka Gothic Pro B" pitchFamily="34" charset="-128"/>
              <a:ea typeface="Kozuka Gothic Pro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29896494"/>
      </p:ext>
    </p:extLst>
  </p:cSld>
  <p:clrMapOvr>
    <a:masterClrMapping/>
  </p:clrMapOvr>
  <p:transition spd="slow" advClick="0" advTm="20000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6</a:t>
            </a:fld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0" y="6237312"/>
            <a:ext cx="9144000" cy="620688"/>
          </a:xfrm>
          <a:prstGeom prst="rect">
            <a:avLst/>
          </a:prstGeom>
          <a:solidFill>
            <a:srgbClr val="339933"/>
          </a:solidFill>
          <a:ln>
            <a:solidFill>
              <a:srgbClr val="33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10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9143999" cy="365125"/>
          </a:xfrm>
        </p:spPr>
        <p:txBody>
          <a:bodyPr/>
          <a:lstStyle/>
          <a:p>
            <a:r>
              <a:rPr lang="en-GB" dirty="0">
                <a:solidFill>
                  <a:schemeClr val="bg1">
                    <a:lumMod val="95000"/>
                  </a:schemeClr>
                </a:solidFill>
              </a:rPr>
              <a:t>©Katy Simpson in collaboration with The Japan Society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8162349"/>
              </p:ext>
            </p:extLst>
          </p:nvPr>
        </p:nvGraphicFramePr>
        <p:xfrm>
          <a:off x="611560" y="1583666"/>
          <a:ext cx="6408712" cy="404408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15212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25658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7876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100" dirty="0">
                          <a:effectLst/>
                        </a:rPr>
                        <a:t> </a:t>
                      </a:r>
                      <a:endParaRPr lang="en-GB" sz="1100" dirty="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800" dirty="0">
                          <a:solidFill>
                            <a:schemeClr val="bg1"/>
                          </a:solidFill>
                          <a:effectLst/>
                          <a:latin typeface="Kozuka Gothic Pro R" pitchFamily="34" charset="-128"/>
                          <a:ea typeface="Kozuka Gothic Pro R" pitchFamily="34" charset="-128"/>
                        </a:rPr>
                        <a:t> Setsubun takes place at the end of spring</a:t>
                      </a:r>
                      <a:endParaRPr lang="en-GB" sz="1800" dirty="0">
                        <a:solidFill>
                          <a:schemeClr val="bg1"/>
                        </a:solidFill>
                        <a:effectLst/>
                        <a:latin typeface="Kozuka Gothic Pro R" pitchFamily="34" charset="-128"/>
                        <a:ea typeface="Kozuka Gothic Pro R" pitchFamily="34" charset="-128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339933">
                        <a:alpha val="7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876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100" dirty="0">
                          <a:effectLst/>
                        </a:rPr>
                        <a:t> </a:t>
                      </a:r>
                      <a:endParaRPr lang="en-GB" sz="1100" dirty="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Kozuka Gothic Pro R" pitchFamily="34" charset="-128"/>
                          <a:ea typeface="Kozuka Gothic Pro R" pitchFamily="34" charset="-128"/>
                        </a:rPr>
                        <a:t>Some people dress up as </a:t>
                      </a:r>
                      <a:r>
                        <a:rPr lang="en-GB" sz="1800" dirty="0" smtClean="0">
                          <a:solidFill>
                            <a:schemeClr val="tx1"/>
                          </a:solidFill>
                          <a:effectLst/>
                          <a:latin typeface="Kozuka Gothic Pro R" pitchFamily="34" charset="-128"/>
                          <a:ea typeface="Kozuka Gothic Pro R" pitchFamily="34" charset="-128"/>
                        </a:rPr>
                        <a:t>a</a:t>
                      </a:r>
                      <a:r>
                        <a:rPr lang="en-GB" sz="1800" baseline="0" dirty="0" smtClean="0">
                          <a:solidFill>
                            <a:schemeClr val="tx1"/>
                          </a:solidFill>
                          <a:effectLst/>
                          <a:latin typeface="Kozuka Gothic Pro R" pitchFamily="34" charset="-128"/>
                          <a:ea typeface="Kozuka Gothic Pro R" pitchFamily="34" charset="-128"/>
                        </a:rPr>
                        <a:t> demon</a:t>
                      </a:r>
                      <a:r>
                        <a:rPr lang="en-GB" sz="1800" dirty="0" smtClean="0">
                          <a:solidFill>
                            <a:schemeClr val="tx1"/>
                          </a:solidFill>
                          <a:effectLst/>
                          <a:latin typeface="Kozuka Gothic Pro R" pitchFamily="34" charset="-128"/>
                          <a:ea typeface="Kozuka Gothic Pro R" pitchFamily="34" charset="-128"/>
                        </a:rPr>
                        <a:t> </a:t>
                      </a: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Kozuka Gothic Pro R" pitchFamily="34" charset="-128"/>
                          <a:ea typeface="Kozuka Gothic Pro R" pitchFamily="34" charset="-128"/>
                        </a:rPr>
                        <a:t>and have beans thrown at them!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Kozuka Gothic Pro R" pitchFamily="34" charset="-128"/>
                        <a:ea typeface="Kozuka Gothic Pro R" pitchFamily="34" charset="-128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876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100" dirty="0">
                          <a:effectLst/>
                        </a:rPr>
                        <a:t> </a:t>
                      </a:r>
                      <a:endParaRPr lang="en-GB" sz="1100" dirty="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800" dirty="0">
                          <a:solidFill>
                            <a:schemeClr val="bg1"/>
                          </a:solidFill>
                          <a:effectLst/>
                          <a:latin typeface="Kozuka Gothic Pro R" pitchFamily="34" charset="-128"/>
                          <a:ea typeface="Kozuka Gothic Pro R" pitchFamily="34" charset="-128"/>
                        </a:rPr>
                        <a:t>‘Oni’ means ‘beans’ in Japanese</a:t>
                      </a:r>
                      <a:endParaRPr lang="en-GB" sz="1800" dirty="0">
                        <a:solidFill>
                          <a:schemeClr val="bg1"/>
                        </a:solidFill>
                        <a:effectLst/>
                        <a:latin typeface="Kozuka Gothic Pro R" pitchFamily="34" charset="-128"/>
                        <a:ea typeface="Kozuka Gothic Pro R" pitchFamily="34" charset="-128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33">
                        <a:alpha val="7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876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100" dirty="0">
                          <a:effectLst/>
                        </a:rPr>
                        <a:t> </a:t>
                      </a:r>
                      <a:endParaRPr lang="en-GB" sz="1100" dirty="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800" dirty="0">
                          <a:solidFill>
                            <a:schemeClr val="tx1"/>
                          </a:solidFill>
                          <a:effectLst/>
                          <a:latin typeface="Kozuka Gothic Pro R" pitchFamily="34" charset="-128"/>
                          <a:ea typeface="Kozuka Gothic Pro R" pitchFamily="34" charset="-128"/>
                        </a:rPr>
                        <a:t>When you eat a sushi roll during Setsubun, you have to stay silent</a:t>
                      </a:r>
                      <a:endParaRPr lang="en-GB" sz="1800" dirty="0">
                        <a:solidFill>
                          <a:schemeClr val="tx1"/>
                        </a:solidFill>
                        <a:effectLst/>
                        <a:latin typeface="Kozuka Gothic Pro R" pitchFamily="34" charset="-128"/>
                        <a:ea typeface="Kozuka Gothic Pro R" pitchFamily="34" charset="-128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7876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100" dirty="0">
                          <a:effectLst/>
                        </a:rPr>
                        <a:t> </a:t>
                      </a:r>
                      <a:endParaRPr lang="en-GB" sz="1100" dirty="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1800" dirty="0">
                          <a:solidFill>
                            <a:schemeClr val="bg1"/>
                          </a:solidFill>
                          <a:effectLst/>
                          <a:latin typeface="Kozuka Gothic Pro R" pitchFamily="34" charset="-128"/>
                          <a:ea typeface="Kozuka Gothic Pro R" pitchFamily="34" charset="-128"/>
                        </a:rPr>
                        <a:t>You should eat one sushi roll for every year of your age</a:t>
                      </a:r>
                      <a:endParaRPr lang="en-GB" sz="1800" dirty="0">
                        <a:solidFill>
                          <a:schemeClr val="bg1"/>
                        </a:solidFill>
                        <a:effectLst/>
                        <a:latin typeface="Kozuka Gothic Pro R" pitchFamily="34" charset="-128"/>
                        <a:ea typeface="Kozuka Gothic Pro R" pitchFamily="34" charset="-128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33">
                        <a:alpha val="7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467543" y="400554"/>
            <a:ext cx="658822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b="1" dirty="0">
                <a:solidFill>
                  <a:srgbClr val="FF0000"/>
                </a:solidFill>
                <a:latin typeface="Kristen ITC" panose="03050502040202030202" pitchFamily="66" charset="0"/>
                <a:ea typeface="Kozuka Gothic Pro B" pitchFamily="34" charset="-128"/>
              </a:rPr>
              <a:t>Setsubun Quiz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-2268760" y="1196752"/>
            <a:ext cx="792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Kozuka Gothic Pro B" pitchFamily="34" charset="-128"/>
                <a:ea typeface="Kozuka Gothic Pro B" pitchFamily="34" charset="-128"/>
              </a:rPr>
              <a:t>True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-2196752" y="1633728"/>
            <a:ext cx="792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Kozuka Gothic Pro B" pitchFamily="34" charset="-128"/>
                <a:ea typeface="Kozuka Gothic Pro B" pitchFamily="34" charset="-128"/>
              </a:rPr>
              <a:t>True</a:t>
            </a:r>
            <a:endParaRPr lang="en-GB" b="1" dirty="0">
              <a:solidFill>
                <a:schemeClr val="tx2">
                  <a:lumMod val="60000"/>
                  <a:lumOff val="40000"/>
                </a:schemeClr>
              </a:solidFill>
              <a:latin typeface="Kozuka Gothic Pro B" pitchFamily="34" charset="-128"/>
              <a:ea typeface="Kozuka Gothic Pro B" pitchFamily="34" charset="-128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-2196752" y="2003060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FF0000"/>
                </a:solidFill>
                <a:latin typeface="Kozuka Gothic Pro B" pitchFamily="34" charset="-128"/>
                <a:ea typeface="Kozuka Gothic Pro B" pitchFamily="34" charset="-128"/>
              </a:rPr>
              <a:t>False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-2196752" y="2376750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FF0000"/>
                </a:solidFill>
                <a:latin typeface="Kozuka Gothic Pro B" pitchFamily="34" charset="-128"/>
                <a:ea typeface="Kozuka Gothic Pro B" pitchFamily="34" charset="-128"/>
              </a:rPr>
              <a:t>False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-2155960" y="2732350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FF0000"/>
                </a:solidFill>
                <a:latin typeface="Kozuka Gothic Pro B" pitchFamily="34" charset="-128"/>
                <a:ea typeface="Kozuka Gothic Pro B" pitchFamily="34" charset="-128"/>
              </a:rPr>
              <a:t>False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177852" y="1693915"/>
            <a:ext cx="18367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Kozuka Gothic Pro B" pitchFamily="34" charset="-128"/>
                <a:ea typeface="Kozuka Gothic Pro B" pitchFamily="34" charset="-128"/>
              </a:rPr>
              <a:t>Answer:</a:t>
            </a:r>
          </a:p>
          <a:p>
            <a:r>
              <a:rPr lang="en-GB" b="1" dirty="0">
                <a:solidFill>
                  <a:srgbClr val="FF0000"/>
                </a:solidFill>
                <a:latin typeface="Kozuka Gothic Pro B" pitchFamily="34" charset="-128"/>
                <a:ea typeface="Kozuka Gothic Pro B" pitchFamily="34" charset="-128"/>
              </a:rPr>
              <a:t>End of winter!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177852" y="3212976"/>
            <a:ext cx="18367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Kozuka Gothic Pro B" pitchFamily="34" charset="-128"/>
                <a:ea typeface="Kozuka Gothic Pro B" pitchFamily="34" charset="-128"/>
              </a:rPr>
              <a:t>Answer:</a:t>
            </a:r>
          </a:p>
          <a:p>
            <a:r>
              <a:rPr lang="en-GB" b="1" dirty="0">
                <a:solidFill>
                  <a:srgbClr val="FF0000"/>
                </a:solidFill>
                <a:latin typeface="Kozuka Gothic Pro B" pitchFamily="34" charset="-128"/>
                <a:ea typeface="Kozuka Gothic Pro B" pitchFamily="34" charset="-128"/>
              </a:rPr>
              <a:t>Demons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177852" y="4645372"/>
            <a:ext cx="18367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Kozuka Gothic Pro B" pitchFamily="34" charset="-128"/>
                <a:ea typeface="Kozuka Gothic Pro B" pitchFamily="34" charset="-128"/>
              </a:rPr>
              <a:t>Answer:</a:t>
            </a:r>
          </a:p>
          <a:p>
            <a:r>
              <a:rPr lang="en-GB" b="1" dirty="0">
                <a:solidFill>
                  <a:srgbClr val="FF0000"/>
                </a:solidFill>
                <a:latin typeface="Kozuka Gothic Pro B" pitchFamily="34" charset="-128"/>
                <a:ea typeface="Kozuka Gothic Pro B" pitchFamily="34" charset="-128"/>
              </a:rPr>
              <a:t>Eat one bean for every year!</a:t>
            </a: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7705" y="345745"/>
            <a:ext cx="851007" cy="851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2603861"/>
      </p:ext>
    </p:extLst>
  </p:cSld>
  <p:clrMapOvr>
    <a:masterClrMapping/>
  </p:clrMapOvr>
  <p:transition spd="slow" advClick="0" advTm="2000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E-6 -1.48148E-6 L 0.33455 -0.0289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736" y="-14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E-6 -1.11111E-6 L 0.33455 0.1382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736" y="689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E-6 3.7037E-7 L 0.33455 0.14768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736" y="73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E-6 -2.96296E-6 L 0.33455 0.42361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736" y="211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1.48148E-6 L 0.33003 0.32685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510" y="163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4" grpId="0"/>
      <p:bldP spid="15" grpId="0"/>
      <p:bldP spid="16" grpId="0"/>
      <p:bldP spid="17" grpId="0"/>
      <p:bldP spid="8" grpId="0"/>
      <p:bldP spid="19" grpId="0"/>
      <p:bldP spid="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7</a:t>
            </a:fld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0" y="6237312"/>
            <a:ext cx="9144000" cy="620688"/>
          </a:xfrm>
          <a:prstGeom prst="rect">
            <a:avLst/>
          </a:prstGeom>
          <a:solidFill>
            <a:srgbClr val="339933"/>
          </a:solidFill>
          <a:ln>
            <a:solidFill>
              <a:srgbClr val="33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10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9143999" cy="365125"/>
          </a:xfrm>
        </p:spPr>
        <p:txBody>
          <a:bodyPr/>
          <a:lstStyle/>
          <a:p>
            <a:r>
              <a:rPr lang="en-GB" dirty="0">
                <a:solidFill>
                  <a:schemeClr val="bg1">
                    <a:lumMod val="95000"/>
                  </a:schemeClr>
                </a:solidFill>
              </a:rPr>
              <a:t>©Katy Simpson in collaboration with The Japan Society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7408169"/>
              </p:ext>
            </p:extLst>
          </p:nvPr>
        </p:nvGraphicFramePr>
        <p:xfrm>
          <a:off x="1520716" y="1644666"/>
          <a:ext cx="6408712" cy="393800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15212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25658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7876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100" dirty="0">
                          <a:effectLst/>
                        </a:rPr>
                        <a:t> </a:t>
                      </a:r>
                      <a:endParaRPr lang="en-GB" sz="1100" dirty="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2400" dirty="0">
                          <a:solidFill>
                            <a:schemeClr val="bg1"/>
                          </a:solidFill>
                          <a:effectLst/>
                          <a:latin typeface="Kozuka Gothic Pro R" pitchFamily="34" charset="-128"/>
                          <a:ea typeface="Kozuka Gothic Pro R" pitchFamily="34" charset="-128"/>
                        </a:rPr>
                        <a:t> Oni</a:t>
                      </a:r>
                      <a:endParaRPr lang="en-GB" sz="2400" dirty="0">
                        <a:solidFill>
                          <a:schemeClr val="bg1"/>
                        </a:solidFill>
                        <a:effectLst/>
                        <a:latin typeface="Kozuka Gothic Pro R" pitchFamily="34" charset="-128"/>
                        <a:ea typeface="Kozuka Gothic Pro R" pitchFamily="34" charset="-128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339933">
                        <a:alpha val="7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876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100" dirty="0">
                          <a:effectLst/>
                        </a:rPr>
                        <a:t> </a:t>
                      </a:r>
                      <a:endParaRPr lang="en-GB" sz="1100" dirty="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2400" dirty="0">
                          <a:solidFill>
                            <a:schemeClr val="tx1"/>
                          </a:solidFill>
                          <a:effectLst/>
                          <a:latin typeface="Kozuka Gothic Pro R" pitchFamily="34" charset="-128"/>
                          <a:ea typeface="Kozuka Gothic Pro R" pitchFamily="34" charset="-128"/>
                          <a:cs typeface="Times New Roman"/>
                        </a:rPr>
                        <a:t>Ehomaki</a:t>
                      </a: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876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100" dirty="0">
                          <a:effectLst/>
                        </a:rPr>
                        <a:t> </a:t>
                      </a:r>
                      <a:endParaRPr lang="en-GB" sz="1100" dirty="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2400" dirty="0">
                          <a:solidFill>
                            <a:schemeClr val="bg1"/>
                          </a:solidFill>
                          <a:effectLst/>
                          <a:latin typeface="Kozuka Gothic Pro R" pitchFamily="34" charset="-128"/>
                          <a:ea typeface="Kozuka Gothic Pro R" pitchFamily="34" charset="-128"/>
                          <a:cs typeface="+mn-cs"/>
                        </a:rPr>
                        <a:t>Mamemaki</a:t>
                      </a:r>
                      <a:endParaRPr lang="en-GB" sz="2400" dirty="0">
                        <a:solidFill>
                          <a:schemeClr val="bg1"/>
                        </a:solidFill>
                        <a:effectLst/>
                        <a:latin typeface="Kozuka Gothic Pro R" pitchFamily="34" charset="-128"/>
                        <a:ea typeface="Kozuka Gothic Pro R" pitchFamily="34" charset="-128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339933">
                        <a:alpha val="7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876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100" dirty="0">
                          <a:effectLst/>
                        </a:rPr>
                        <a:t> </a:t>
                      </a:r>
                      <a:endParaRPr lang="en-GB" sz="1100" dirty="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2400" dirty="0">
                          <a:solidFill>
                            <a:schemeClr val="tx1"/>
                          </a:solidFill>
                          <a:effectLst/>
                          <a:latin typeface="Kozuka Gothic Pro R" pitchFamily="34" charset="-128"/>
                          <a:ea typeface="Kozuka Gothic Pro R" pitchFamily="34" charset="-128"/>
                          <a:cs typeface="Times New Roman"/>
                        </a:rPr>
                        <a:t>Good luck</a:t>
                      </a: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7876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1100" dirty="0">
                          <a:effectLst/>
                        </a:rPr>
                        <a:t> </a:t>
                      </a:r>
                      <a:endParaRPr lang="en-GB" sz="1100" dirty="0">
                        <a:effectLst/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en-GB" sz="2400" dirty="0">
                          <a:solidFill>
                            <a:schemeClr val="bg1"/>
                          </a:solidFill>
                          <a:effectLst/>
                          <a:latin typeface="Kozuka Gothic Pro R" pitchFamily="34" charset="-128"/>
                          <a:ea typeface="Kozuka Gothic Pro R" pitchFamily="34" charset="-128"/>
                        </a:rPr>
                        <a:t>Festival marking beginning of Spring</a:t>
                      </a:r>
                      <a:endParaRPr lang="en-GB" sz="2400" dirty="0">
                        <a:solidFill>
                          <a:schemeClr val="bg1"/>
                        </a:solidFill>
                        <a:effectLst/>
                        <a:latin typeface="Kozuka Gothic Pro R" pitchFamily="34" charset="-128"/>
                        <a:ea typeface="Kozuka Gothic Pro R" pitchFamily="34" charset="-128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339933">
                        <a:alpha val="7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467543" y="400554"/>
            <a:ext cx="70567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b="1" dirty="0">
                <a:solidFill>
                  <a:srgbClr val="FF0000"/>
                </a:solidFill>
                <a:latin typeface="Kristen ITC" panose="03050502040202030202" pitchFamily="66" charset="0"/>
                <a:ea typeface="Kozuka Gothic Pro B" pitchFamily="34" charset="-128"/>
              </a:rPr>
              <a:t>Vocabulary Challenge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-2196752" y="1260332"/>
            <a:ext cx="1368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err="1">
                <a:solidFill>
                  <a:srgbClr val="FF0000"/>
                </a:solidFill>
                <a:latin typeface="Kozuka Gothic Pro B" pitchFamily="34" charset="-128"/>
                <a:ea typeface="Kozuka Gothic Pro B" pitchFamily="34" charset="-128"/>
              </a:rPr>
              <a:t>Fuku</a:t>
            </a:r>
            <a:endParaRPr lang="en-GB" sz="2000" b="1" dirty="0">
              <a:solidFill>
                <a:srgbClr val="FF0000"/>
              </a:solidFill>
              <a:latin typeface="Kozuka Gothic Pro B" pitchFamily="34" charset="-128"/>
              <a:ea typeface="Kozuka Gothic Pro B" pitchFamily="34" charset="-128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-2196752" y="1633728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FF0000"/>
                </a:solidFill>
                <a:latin typeface="Kozuka Gothic Pro B" pitchFamily="34" charset="-128"/>
                <a:ea typeface="Kozuka Gothic Pro B" pitchFamily="34" charset="-128"/>
              </a:rPr>
              <a:t>Sushi rolls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-2196752" y="2003061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FF0000"/>
                </a:solidFill>
                <a:latin typeface="Kozuka Gothic Pro B" pitchFamily="34" charset="-128"/>
                <a:ea typeface="Kozuka Gothic Pro B" pitchFamily="34" charset="-128"/>
              </a:rPr>
              <a:t>Demons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-2196752" y="2376750"/>
            <a:ext cx="19442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FF0000"/>
                </a:solidFill>
                <a:latin typeface="Kozuka Gothic Pro B" pitchFamily="34" charset="-128"/>
                <a:ea typeface="Kozuka Gothic Pro B" pitchFamily="34" charset="-128"/>
              </a:rPr>
              <a:t>Bean </a:t>
            </a:r>
          </a:p>
          <a:p>
            <a:pPr algn="ctr"/>
            <a:r>
              <a:rPr lang="en-GB" b="1" dirty="0">
                <a:solidFill>
                  <a:srgbClr val="FF0000"/>
                </a:solidFill>
                <a:latin typeface="Kozuka Gothic Pro B" pitchFamily="34" charset="-128"/>
                <a:ea typeface="Kozuka Gothic Pro B" pitchFamily="34" charset="-128"/>
              </a:rPr>
              <a:t>throwing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-2144704" y="3244334"/>
            <a:ext cx="13161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FF0000"/>
                </a:solidFill>
                <a:latin typeface="Kozuka Gothic Pro B" pitchFamily="34" charset="-128"/>
                <a:ea typeface="Kozuka Gothic Pro B" pitchFamily="34" charset="-128"/>
              </a:rPr>
              <a:t>Setsubun</a:t>
            </a: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7705" y="345745"/>
            <a:ext cx="851007" cy="851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0039307"/>
      </p:ext>
    </p:extLst>
  </p:cSld>
  <p:clrMapOvr>
    <a:masterClrMapping/>
  </p:clrMapOvr>
  <p:transition spd="slow" advClick="0" advTm="20000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2188 0.01526 L 0.40608 -0.018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201" y="-16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1.11008E-6 L 0.40156 0.14038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069" y="70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112 -0.01919 L 0.36614 0.12743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354" y="73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4.04255E-6 L 0.41354 0.42322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677" y="2116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021 -0.07193 L 0.4026 0.25185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632" y="161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4" grpId="0"/>
      <p:bldP spid="15" grpId="0"/>
      <p:bldP spid="16" grpId="0"/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6237312"/>
            <a:ext cx="9144000" cy="620688"/>
          </a:xfrm>
          <a:prstGeom prst="rect">
            <a:avLst/>
          </a:prstGeom>
          <a:solidFill>
            <a:srgbClr val="339933"/>
          </a:solidFill>
          <a:ln>
            <a:solidFill>
              <a:srgbClr val="33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bg1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5225" y="345745"/>
            <a:ext cx="1233488" cy="123348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741603" y="2060848"/>
            <a:ext cx="6120929" cy="24929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GB" dirty="0">
                <a:latin typeface="Kozuka Gothic Pro B" pitchFamily="34" charset="-128"/>
                <a:ea typeface="Kozuka Gothic Pro B" pitchFamily="34" charset="-128"/>
              </a:rPr>
              <a:t>This resource  was developed by the Japan Society in collaboration with Katy Simpson</a:t>
            </a:r>
          </a:p>
          <a:p>
            <a:endParaRPr lang="en-GB" dirty="0">
              <a:solidFill>
                <a:srgbClr val="FF0000"/>
              </a:solidFill>
              <a:latin typeface="Kozuka Gothic Pro B" pitchFamily="34" charset="-128"/>
              <a:ea typeface="Kozuka Gothic Pro B" pitchFamily="34" charset="-128"/>
            </a:endParaRPr>
          </a:p>
          <a:p>
            <a:r>
              <a:rPr lang="en-GB" b="1" dirty="0">
                <a:solidFill>
                  <a:srgbClr val="FF0000"/>
                </a:solidFill>
                <a:latin typeface="Kozuka Gothic Pro B" pitchFamily="34" charset="-128"/>
                <a:ea typeface="Kozuka Gothic Pro B" pitchFamily="34" charset="-128"/>
              </a:rPr>
              <a:t>The Japan Society</a:t>
            </a:r>
            <a:r>
              <a:rPr lang="en-GB" b="1" dirty="0">
                <a:latin typeface="Kozuka Gothic Pro B" pitchFamily="34" charset="-128"/>
                <a:ea typeface="Kozuka Gothic Pro B" pitchFamily="34" charset="-128"/>
              </a:rPr>
              <a:t/>
            </a:r>
            <a:br>
              <a:rPr lang="en-GB" b="1" dirty="0">
                <a:latin typeface="Kozuka Gothic Pro B" pitchFamily="34" charset="-128"/>
                <a:ea typeface="Kozuka Gothic Pro B" pitchFamily="34" charset="-128"/>
              </a:rPr>
            </a:br>
            <a:r>
              <a:rPr lang="en-GB" dirty="0">
                <a:latin typeface="Kozuka Gothic Pro R" pitchFamily="34" charset="-128"/>
                <a:ea typeface="Kozuka Gothic Pro R" pitchFamily="34" charset="-128"/>
              </a:rPr>
              <a:t>13/14 Cornwall Terrace, London NW1 4QP</a:t>
            </a:r>
          </a:p>
          <a:p>
            <a:r>
              <a:rPr lang="en-GB" dirty="0">
                <a:latin typeface="Kozuka Gothic Pro R" pitchFamily="34" charset="-128"/>
                <a:ea typeface="Kozuka Gothic Pro R" pitchFamily="34" charset="-128"/>
              </a:rPr>
              <a:t>Tel: 020 7935 0475   </a:t>
            </a:r>
          </a:p>
          <a:p>
            <a:r>
              <a:rPr lang="en-GB" dirty="0">
                <a:latin typeface="Kozuka Gothic Pro R" pitchFamily="34" charset="-128"/>
                <a:ea typeface="Kozuka Gothic Pro R" pitchFamily="34" charset="-128"/>
              </a:rPr>
              <a:t>Email: education@japansociety.org.uk    </a:t>
            </a:r>
          </a:p>
          <a:p>
            <a:endParaRPr lang="en-GB" dirty="0">
              <a:latin typeface="Kozuka Gothic Pro B" pitchFamily="34" charset="-128"/>
              <a:ea typeface="Kozuka Gothic Pro B" pitchFamily="34" charset="-128"/>
            </a:endParaRPr>
          </a:p>
          <a:p>
            <a:r>
              <a:rPr lang="en-GB" dirty="0">
                <a:latin typeface="Kozuka Gothic Pro B" pitchFamily="34" charset="-128"/>
                <a:ea typeface="Kozuka Gothic Pro B" pitchFamily="34" charset="-128"/>
              </a:rPr>
              <a:t>www.japansociety.org.uk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824662" y="5099473"/>
            <a:ext cx="3160975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GB" b="1" dirty="0">
                <a:solidFill>
                  <a:srgbClr val="808080"/>
                </a:solidFill>
                <a:latin typeface="Kozuka Gothic Pro M" pitchFamily="34" charset="-128"/>
                <a:ea typeface="Kozuka Gothic Pro M" pitchFamily="34" charset="-128"/>
              </a:rPr>
              <a:t>Follow us </a:t>
            </a:r>
            <a:r>
              <a:rPr lang="en-GB" b="1" dirty="0" smtClean="0">
                <a:solidFill>
                  <a:srgbClr val="808080"/>
                </a:solidFill>
                <a:latin typeface="Kozuka Gothic Pro M" pitchFamily="34" charset="-128"/>
                <a:ea typeface="Kozuka Gothic Pro M" pitchFamily="34" charset="-128"/>
              </a:rPr>
              <a:t>on</a:t>
            </a:r>
            <a:r>
              <a:rPr lang="en-GB" b="1" dirty="0">
                <a:solidFill>
                  <a:srgbClr val="808080"/>
                </a:solidFill>
                <a:latin typeface="Kozuka Gothic Pro M" pitchFamily="34" charset="-128"/>
                <a:ea typeface="Kozuka Gothic Pro M" pitchFamily="34" charset="-128"/>
              </a:rPr>
              <a:t>:</a:t>
            </a:r>
            <a:endParaRPr lang="en-GB" b="1" dirty="0">
              <a:latin typeface="Kozuka Gothic Pro EL" pitchFamily="34" charset="-128"/>
              <a:ea typeface="Kozuka Gothic Pro EL" pitchFamily="34" charset="-128"/>
            </a:endParaRPr>
          </a:p>
        </p:txBody>
      </p:sp>
      <p:pic>
        <p:nvPicPr>
          <p:cNvPr id="14" name="Picture 13"/>
          <p:cNvPicPr preferRelativeResize="0">
            <a:picLocks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97" t="15930" r="83462" b="15411"/>
          <a:stretch/>
        </p:blipFill>
        <p:spPr>
          <a:xfrm>
            <a:off x="2844747" y="5445143"/>
            <a:ext cx="360000" cy="360000"/>
          </a:xfrm>
          <a:prstGeom prst="rect">
            <a:avLst/>
          </a:prstGeom>
        </p:spPr>
      </p:pic>
      <p:sp>
        <p:nvSpPr>
          <p:cNvPr id="24" name="Rectangle 23"/>
          <p:cNvSpPr/>
          <p:nvPr/>
        </p:nvSpPr>
        <p:spPr>
          <a:xfrm>
            <a:off x="3275856" y="5502033"/>
            <a:ext cx="2736900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GB" sz="1600" dirty="0">
                <a:latin typeface="Kozuka Gothic Pro B" pitchFamily="34" charset="-128"/>
                <a:ea typeface="Kozuka Gothic Pro B" pitchFamily="34" charset="-128"/>
              </a:rPr>
              <a:t>@</a:t>
            </a:r>
            <a:r>
              <a:rPr lang="en-GB" sz="1600" dirty="0" err="1">
                <a:latin typeface="Kozuka Gothic Pro B" pitchFamily="34" charset="-128"/>
                <a:ea typeface="Kozuka Gothic Pro B" pitchFamily="34" charset="-128"/>
              </a:rPr>
              <a:t>japansocietylon</a:t>
            </a:r>
            <a:endParaRPr lang="en-GB" sz="1600" dirty="0">
              <a:latin typeface="Kozuka Gothic Pro B" pitchFamily="34" charset="-128"/>
              <a:ea typeface="Kozuka Gothic Pro B" pitchFamily="34" charset="-128"/>
            </a:endParaRPr>
          </a:p>
        </p:txBody>
      </p:sp>
      <p:pic>
        <p:nvPicPr>
          <p:cNvPr id="10" name="Picture 9"/>
          <p:cNvPicPr preferRelativeResize="0">
            <a:picLocks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805" r="83495" b="10463"/>
          <a:stretch/>
        </p:blipFill>
        <p:spPr>
          <a:xfrm>
            <a:off x="5442068" y="5445143"/>
            <a:ext cx="360000" cy="360000"/>
          </a:xfrm>
          <a:prstGeom prst="rect">
            <a:avLst/>
          </a:prstGeom>
        </p:spPr>
      </p:pic>
      <p:sp>
        <p:nvSpPr>
          <p:cNvPr id="25" name="Rectangle 24"/>
          <p:cNvSpPr/>
          <p:nvPr/>
        </p:nvSpPr>
        <p:spPr>
          <a:xfrm>
            <a:off x="5868144" y="5502033"/>
            <a:ext cx="2736900" cy="24622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GB" sz="1600" dirty="0">
                <a:latin typeface="Kozuka Gothic Pro B" pitchFamily="34" charset="-128"/>
                <a:ea typeface="Kozuka Gothic Pro B" pitchFamily="34" charset="-128"/>
              </a:rPr>
              <a:t>@</a:t>
            </a:r>
            <a:r>
              <a:rPr lang="en-GB" sz="1600" dirty="0" err="1">
                <a:latin typeface="Kozuka Gothic Pro B" pitchFamily="34" charset="-128"/>
                <a:ea typeface="Kozuka Gothic Pro B" pitchFamily="34" charset="-128"/>
              </a:rPr>
              <a:t>JapanSocietyLondon</a:t>
            </a:r>
            <a:endParaRPr lang="en-GB" sz="1600" dirty="0">
              <a:latin typeface="Kozuka Gothic Pro B" pitchFamily="34" charset="-128"/>
              <a:ea typeface="Kozuka Gothic Pro B" pitchFamily="34" charset="-12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D4DA-CA93-4100-9923-91CA0C97AC6D}" type="slidenum">
              <a:rPr lang="en-GB" smtClean="0"/>
              <a:t>8</a:t>
            </a:fld>
            <a:endParaRPr lang="en-GB"/>
          </a:p>
        </p:txBody>
      </p:sp>
      <p:pic>
        <p:nvPicPr>
          <p:cNvPr id="1026" name="Picture 2" descr="\\js_sql\data\former long term staff\William\Booklet design\Japan_Society_Illustration\Characters\characters_jpg\character3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77043"/>
            <a:ext cx="2418075" cy="4153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710"/>
          <a:stretch/>
        </p:blipFill>
        <p:spPr>
          <a:xfrm rot="5400000">
            <a:off x="894640" y="-886930"/>
            <a:ext cx="1796876" cy="3573016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©The Japan Society with Katy Simpson</a:t>
            </a:r>
          </a:p>
        </p:txBody>
      </p:sp>
    </p:spTree>
    <p:extLst>
      <p:ext uri="{BB962C8B-B14F-4D97-AF65-F5344CB8AC3E}">
        <p14:creationId xmlns:p14="http://schemas.microsoft.com/office/powerpoint/2010/main" val="3421125481"/>
      </p:ext>
    </p:extLst>
  </p:cSld>
  <p:clrMapOvr>
    <a:masterClrMapping/>
  </p:clrMapOvr>
  <p:transition spd="slow" advClick="0" advTm="20000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1331</TotalTime>
  <Words>487</Words>
  <Application>Microsoft Office PowerPoint</Application>
  <PresentationFormat>On-screen Show (4:3)</PresentationFormat>
  <Paragraphs>112</Paragraphs>
  <Slides>8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Alejandra Armendariz-Hernandez</dc:creator>
  <cp:lastModifiedBy>Alys Turner</cp:lastModifiedBy>
  <cp:revision>90</cp:revision>
  <dcterms:created xsi:type="dcterms:W3CDTF">2017-05-31T10:45:44Z</dcterms:created>
  <dcterms:modified xsi:type="dcterms:W3CDTF">2020-04-23T10:24:01Z</dcterms:modified>
</cp:coreProperties>
</file>