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71" r:id="rId3"/>
    <p:sldId id="279" r:id="rId4"/>
    <p:sldId id="275" r:id="rId5"/>
    <p:sldId id="281" r:id="rId6"/>
    <p:sldId id="277" r:id="rId7"/>
    <p:sldId id="266" r:id="rId8"/>
    <p:sldId id="269" r:id="rId9"/>
    <p:sldId id="280" r:id="rId10"/>
    <p:sldId id="283" r:id="rId11"/>
    <p:sldId id="284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1xbZhEwhf9t6Y4G49xyWcg==" hashData="J4rM2KfoOkhXUOpPVCGXiDZ5y4I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6633"/>
    <a:srgbClr val="339933"/>
    <a:srgbClr val="808080"/>
    <a:srgbClr val="993399"/>
    <a:srgbClr val="9B3333"/>
    <a:srgbClr val="2E3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2038" autoAdjust="0"/>
  </p:normalViewPr>
  <p:slideViewPr>
    <p:cSldViewPr>
      <p:cViewPr varScale="1">
        <p:scale>
          <a:sx n="96" d="100"/>
          <a:sy n="96" d="100"/>
        </p:scale>
        <p:origin x="2080" y="160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nto.go.jp/weather/eng/area_detail.php?area_id=441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 to showing this presentation, ask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about seasons in their country.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seasons are there?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weather like in each season?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months do we usually get the most rain? </a:t>
            </a: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Teachers</a:t>
            </a:r>
            <a:r>
              <a:rPr lang="en-GB" b="1" baseline="0" dirty="0"/>
              <a:t> note: </a:t>
            </a:r>
            <a:r>
              <a:rPr lang="en-GB" b="0" baseline="0" dirty="0"/>
              <a:t>Students can use the onomatopoeia cards to guess in pairs or small groups before going through the </a:t>
            </a:r>
            <a:r>
              <a:rPr lang="en-GB" b="0" baseline="0"/>
              <a:t>answers together.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Pronunciation</a:t>
            </a:r>
          </a:p>
          <a:p>
            <a:r>
              <a:rPr lang="en-GB" b="0" i="1" dirty="0"/>
              <a:t>Goh-</a:t>
            </a:r>
            <a:r>
              <a:rPr lang="en-GB" b="0" i="1" dirty="0" err="1"/>
              <a:t>roh</a:t>
            </a:r>
            <a:r>
              <a:rPr lang="en-GB" b="0" i="1" dirty="0"/>
              <a:t> </a:t>
            </a:r>
            <a:r>
              <a:rPr lang="en-GB" b="0" i="1" dirty="0" err="1"/>
              <a:t>goh</a:t>
            </a:r>
            <a:r>
              <a:rPr lang="en-GB" b="0" i="1" dirty="0"/>
              <a:t> –oh</a:t>
            </a:r>
          </a:p>
          <a:p>
            <a:r>
              <a:rPr lang="en-GB" b="0" i="1" dirty="0"/>
              <a:t>Pa-</a:t>
            </a:r>
            <a:r>
              <a:rPr lang="en-GB" b="0" i="1" dirty="0" err="1"/>
              <a:t>ra</a:t>
            </a:r>
            <a:r>
              <a:rPr lang="en-GB" b="0" i="1" dirty="0"/>
              <a:t> pa-</a:t>
            </a:r>
            <a:r>
              <a:rPr lang="en-GB" b="0" i="1" dirty="0" err="1"/>
              <a:t>ra</a:t>
            </a:r>
            <a:endParaRPr lang="en-GB" b="0" i="1" dirty="0"/>
          </a:p>
          <a:p>
            <a:r>
              <a:rPr lang="en-GB" b="0" i="1" dirty="0"/>
              <a:t>She-</a:t>
            </a:r>
            <a:r>
              <a:rPr lang="en-GB" b="0" i="1" dirty="0" err="1"/>
              <a:t>toh</a:t>
            </a:r>
            <a:r>
              <a:rPr lang="en-GB" b="0" i="1" baseline="0" dirty="0"/>
              <a:t> she-</a:t>
            </a:r>
            <a:r>
              <a:rPr lang="en-GB" b="0" i="1" baseline="0" dirty="0" err="1"/>
              <a:t>toh</a:t>
            </a:r>
            <a:endParaRPr lang="en-GB" b="0" i="1" baseline="0" dirty="0"/>
          </a:p>
          <a:p>
            <a:r>
              <a:rPr lang="en-GB" b="0" i="1" baseline="0" dirty="0"/>
              <a:t>Pee-</a:t>
            </a:r>
            <a:r>
              <a:rPr lang="en-GB" b="0" i="1" baseline="0" dirty="0" err="1"/>
              <a:t>kah</a:t>
            </a:r>
            <a:r>
              <a:rPr lang="en-GB" b="0" i="1" baseline="0" dirty="0"/>
              <a:t> pee-</a:t>
            </a:r>
            <a:r>
              <a:rPr lang="en-GB" b="0" i="1" baseline="0" dirty="0" err="1"/>
              <a:t>kah</a:t>
            </a:r>
            <a:endParaRPr lang="en-GB" b="0" i="1" baseline="0" dirty="0"/>
          </a:p>
          <a:p>
            <a:r>
              <a:rPr lang="en-GB" b="0" i="1" baseline="0" dirty="0" err="1"/>
              <a:t>Zah-zah</a:t>
            </a:r>
            <a:endParaRPr lang="en-GB" b="0" i="1" baseline="0" dirty="0"/>
          </a:p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 to the background</a:t>
            </a:r>
            <a:r>
              <a:rPr lang="en-GB" b="1" baseline="0" dirty="0"/>
              <a:t> notes for more information on </a:t>
            </a:r>
            <a:r>
              <a:rPr lang="en-GB" b="1" baseline="0" dirty="0" err="1"/>
              <a:t>Teru</a:t>
            </a:r>
            <a:r>
              <a:rPr lang="en-GB" b="1" baseline="0" dirty="0"/>
              <a:t> </a:t>
            </a:r>
            <a:r>
              <a:rPr lang="en-GB" b="1" baseline="0" dirty="0" err="1"/>
              <a:t>Teru</a:t>
            </a:r>
            <a:r>
              <a:rPr lang="en-GB" b="1" baseline="0" dirty="0"/>
              <a:t> </a:t>
            </a:r>
            <a:r>
              <a:rPr lang="en-GB" b="1" baseline="0" dirty="0" err="1"/>
              <a:t>Bozu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they think seasons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Japan are the same, or different to the UK/their country?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many seasons do they think Japan has?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uFillTx/>
              </a:rPr>
              <a:t>Tell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uFillTx/>
              </a:rPr>
              <a:t>Spring: </a:t>
            </a:r>
            <a:r>
              <a:rPr lang="en-GB" b="0" dirty="0">
                <a:uFillTx/>
              </a:rPr>
              <a:t>Cherry blossom</a:t>
            </a:r>
            <a:r>
              <a:rPr lang="en-GB" b="0" baseline="0" dirty="0">
                <a:uFillTx/>
              </a:rPr>
              <a:t> trees</a:t>
            </a:r>
            <a:r>
              <a:rPr lang="en-GB" b="0" dirty="0">
                <a:uFillTx/>
              </a:rPr>
              <a:t> are in bloom in spring. Many people have picnics underneath them.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uFillTx/>
              </a:rPr>
              <a:t>Summer: </a:t>
            </a:r>
            <a:r>
              <a:rPr lang="en-GB" b="0" baseline="0" dirty="0">
                <a:uFillTx/>
              </a:rPr>
              <a:t>F</a:t>
            </a:r>
            <a:r>
              <a:rPr lang="en-GB" b="0" dirty="0">
                <a:uFillTx/>
              </a:rPr>
              <a:t>irework</a:t>
            </a:r>
            <a:r>
              <a:rPr lang="en-GB" b="0" baseline="0" dirty="0">
                <a:uFillTx/>
              </a:rPr>
              <a:t> displays are usually held at summer festivals in Japan. It can be very hot and humid.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>
                <a:uFillTx/>
              </a:rPr>
              <a:t>Autumn: </a:t>
            </a:r>
            <a:r>
              <a:rPr lang="en-GB" b="0" baseline="0" dirty="0">
                <a:uFillTx/>
              </a:rPr>
              <a:t>People look forward to seeing the beautiful colours of the autumn leaves. </a:t>
            </a:r>
            <a:endParaRPr lang="en-GB" b="1" i="1" dirty="0">
              <a:uFillTx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uFillTx/>
              </a:rPr>
              <a:t>Winter: </a:t>
            </a:r>
            <a:r>
              <a:rPr lang="en-GB" b="0" dirty="0">
                <a:uFillTx/>
              </a:rPr>
              <a:t>A snow festival in the north</a:t>
            </a:r>
            <a:r>
              <a:rPr lang="en-GB" b="0" baseline="0" dirty="0">
                <a:uFillTx/>
              </a:rPr>
              <a:t> of Japan (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Asashikawa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City). The north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Japan is very cold in winter and has lots of snow.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b="0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>
                <a:uFillTx/>
              </a:rPr>
              <a:t>3</a:t>
            </a:fld>
            <a:endParaRPr lang="en-GB"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Pronunciation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Tsuyu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GB" sz="120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tsue</a:t>
            </a:r>
            <a:r>
              <a:rPr lang="en-GB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-you</a:t>
            </a: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well as the 4 seasons, Japan has a ‘Rainy Season’ which lasts about 4-6 weeks.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start of rainy season varies by region, but in most places it rains a lot throughout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into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July.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some places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rains almost every day.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notes: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Kozuka Gothic Pro R" pitchFamily="34" charset="-128"/>
                <a:ea typeface="Kozuka Gothic Pro R" pitchFamily="34" charset="-128"/>
                <a:cs typeface="+mn-cs"/>
              </a:rPr>
              <a:t>Help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Kozuka Gothic Pro R" pitchFamily="34" charset="-128"/>
                <a:ea typeface="Kozuka Gothic Pro R" pitchFamily="34" charset="-128"/>
                <a:cs typeface="+mn-cs"/>
              </a:rPr>
              <a:t> students to understand how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Kozuka Gothic Pro R" pitchFamily="34" charset="-128"/>
                <a:ea typeface="Kozuka Gothic Pro R" pitchFamily="34" charset="-128"/>
                <a:cs typeface="+mn-cs"/>
              </a:rPr>
              <a:t>humidity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Kozuka Gothic Pro R" pitchFamily="34" charset="-128"/>
                <a:ea typeface="Kozuka Gothic Pro R" pitchFamily="34" charset="-128"/>
                <a:cs typeface="+mn-cs"/>
              </a:rPr>
              <a:t> might feel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Kozuka Gothic Pro R" pitchFamily="34" charset="-128"/>
                <a:ea typeface="Kozuka Gothic Pro R" pitchFamily="34" charset="-128"/>
                <a:cs typeface="+mn-cs"/>
              </a:rPr>
              <a:t>. Ask them to imagine they have just stepped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Kozuka Gothic Pro R" pitchFamily="34" charset="-128"/>
                <a:ea typeface="Kozuka Gothic Pro R" pitchFamily="34" charset="-128"/>
                <a:cs typeface="+mn-cs"/>
              </a:rPr>
              <a:t> out of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Kozuka Gothic Pro R" pitchFamily="34" charset="-128"/>
                <a:ea typeface="Kozuka Gothic Pro R" pitchFamily="34" charset="-128"/>
                <a:cs typeface="+mn-cs"/>
              </a:rPr>
              <a:t>a hot shower and that the air is full of moisture.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out the local average temperature in June and ask students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Kozuka Gothic Pro R" pitchFamily="34" charset="-128"/>
                <a:ea typeface="Kozuka Gothic Pro R" pitchFamily="34" charset="-128"/>
                <a:cs typeface="+mn-cs"/>
              </a:rPr>
              <a:t>they t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hink Japan is hotter or cooler than their</a:t>
            </a: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 area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in June before revealing</a:t>
            </a: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 the answer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Japan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figures from JNTO (rounded up): </a:t>
            </a:r>
            <a:r>
              <a:rPr lang="en-GB" dirty="0">
                <a:hlinkClick r:id="rId3"/>
              </a:rPr>
              <a:t>https://www.jnto.go.jp/weather/eng/area_detail.php?area_id=4410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though it may be gloomy and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uncomfortable, rainy season is important. Rainy season is important for growing food, especially rice.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Farmers plant the rice from the end of April - June.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it rains, the rice paddies in rural areas fill up with the water and the rice can grow. It is harvested later in the year.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Ask students</a:t>
            </a:r>
          </a:p>
          <a:p>
            <a:r>
              <a:rPr lang="en-GB" b="0" dirty="0"/>
              <a:t>When do</a:t>
            </a:r>
            <a:r>
              <a:rPr lang="en-GB" b="0" baseline="0" dirty="0"/>
              <a:t> you think it rains the most in the UK? Are there any particular plants or animals that come to mind?</a:t>
            </a:r>
            <a:endParaRPr lang="en-GB" b="0" dirty="0"/>
          </a:p>
          <a:p>
            <a:r>
              <a:rPr lang="en-GB" b="1" dirty="0"/>
              <a:t>Tell students</a:t>
            </a:r>
          </a:p>
          <a:p>
            <a:r>
              <a:rPr lang="en-GB" b="0" dirty="0"/>
              <a:t>As well as being important for growing</a:t>
            </a:r>
            <a:r>
              <a:rPr lang="en-GB" b="0" baseline="0" dirty="0"/>
              <a:t> food, animals and plants and flowers also appreciate the rain.  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4862-DD2B-4F0E-B00B-5E464B0167B3}" type="datetime1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9566-7D05-454C-A4B4-C820F129953E}" type="datetime1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7464-5ADC-4F98-9198-D8F71730323D}" type="datetime1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FB9D-A0A8-4D6B-886E-27A2E2CFE765}" type="datetime1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FBFF-8718-48CF-ACF5-4480A4F6B6F4}" type="datetime1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F20F-64A5-4F8E-ADC4-F6C9348667F7}" type="datetime1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B733-0D65-4F58-81D3-67A680DF5A4B}" type="datetime1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Japan Society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0B4E-509F-4A4A-8E46-E2D811DBE74A}" type="datetime1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Japan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444C-A6F8-4502-9911-BF8A83E63411}" type="datetime1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Japan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BCA-1CD6-4F00-AB2A-B33E4E0211ED}" type="datetime1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57D4-5428-4189-A0ED-2204B5325DB1}" type="datetime1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4BC4F-579B-487C-9202-FDED2D950A7E}" type="datetime1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search.creativecommons.org/photos/null?ref=ccsearch&amp;atype=ri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photos/22639598@N00" TargetMode="External"/><Relationship Id="rId5" Type="http://schemas.openxmlformats.org/officeDocument/2006/relationships/hyperlink" Target="https://www.flickr.com/photos/22639598@N00/3597517209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nd/2.0/?ref=ccsearch&amp;atype=rich" TargetMode="External"/><Relationship Id="rId5" Type="http://schemas.openxmlformats.org/officeDocument/2006/relationships/hyperlink" Target="https://www.flickr.com/photos/53064522@N00" TargetMode="External"/><Relationship Id="rId10" Type="http://schemas.openxmlformats.org/officeDocument/2006/relationships/image" Target="../media/image27.JPG"/><Relationship Id="rId4" Type="http://schemas.openxmlformats.org/officeDocument/2006/relationships/hyperlink" Target="https://www.flickr.com/photos/53064522@N00/35424369454" TargetMode="External"/><Relationship Id="rId9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www.flickr.com/photos/25311436@N00/167958168" TargetMode="External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creativecommons.org/licenses/by/2.0/?ref=ccsearch&amp;atype=rich" TargetMode="External"/><Relationship Id="rId4" Type="http://schemas.openxmlformats.org/officeDocument/2006/relationships/hyperlink" Target="https://www.flickr.com/photos/25311436@N00" TargetMode="External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flickr.com/photos/43742518@N03/37137436584" TargetMode="External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21.jpg"/><Relationship Id="rId5" Type="http://schemas.openxmlformats.org/officeDocument/2006/relationships/hyperlink" Target="https://creativecommons.org/licenses/by-nc-nd/2.0/?ref=ccsearch&amp;atype=rich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s://www.flickr.com/photos/43742518@N03" TargetMode="External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5313224"/>
            <a:ext cx="4860032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Rainy Season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pPr lvl="0"/>
            <a:r>
              <a:rPr lang="en-GB" dirty="0">
                <a:solidFill>
                  <a:schemeClr val="bg1"/>
                </a:solidFill>
              </a:rPr>
              <a:t>Title image is </a:t>
            </a:r>
            <a:r>
              <a:rPr lang="en-GB" dirty="0">
                <a:solidFill>
                  <a:schemeClr val="bg1"/>
                </a:solidFill>
                <a:hlinkClick r:id="rId5"/>
              </a:rPr>
              <a:t>©"Shinjuku, raining"</a:t>
            </a:r>
            <a:r>
              <a:rPr lang="en-GB" dirty="0">
                <a:solidFill>
                  <a:schemeClr val="bg1"/>
                </a:solidFill>
              </a:rPr>
              <a:t> by </a:t>
            </a:r>
            <a:r>
              <a:rPr lang="en-GB" dirty="0" err="1">
                <a:solidFill>
                  <a:schemeClr val="bg1"/>
                </a:solidFill>
                <a:hlinkClick r:id="rId6"/>
              </a:rPr>
              <a:t>mloge</a:t>
            </a:r>
            <a:r>
              <a:rPr lang="en-GB" dirty="0">
                <a:solidFill>
                  <a:schemeClr val="bg1"/>
                </a:solidFill>
              </a:rPr>
              <a:t> is licensed under </a:t>
            </a:r>
            <a:r>
              <a:rPr lang="en-GB" cap="all" dirty="0">
                <a:solidFill>
                  <a:schemeClr val="bg1"/>
                </a:solidFill>
                <a:hlinkClick r:id="rId7"/>
              </a:rPr>
              <a:t>CC BY-NC-SA 2.0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7525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10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©Katy Simpson in collaboration with The Japan Society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7544" y="427311"/>
            <a:ext cx="6876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Japanese Onomatopoeia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172063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There are many descriptive words for the weather in Japanese 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Try to guess what they mean from the sounds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905725"/>
              </p:ext>
            </p:extLst>
          </p:nvPr>
        </p:nvGraphicFramePr>
        <p:xfrm>
          <a:off x="968203" y="4869160"/>
          <a:ext cx="735161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go-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ro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 go-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ro</a:t>
                      </a:r>
                      <a:endParaRPr lang="en-GB" b="0" dirty="0">
                        <a:solidFill>
                          <a:schemeClr val="tx1"/>
                        </a:solidFill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za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za</a:t>
                      </a:r>
                      <a:endParaRPr lang="en-GB" b="0" dirty="0">
                        <a:solidFill>
                          <a:schemeClr val="tx1"/>
                        </a:solidFill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err="1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shi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-to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shi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-to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pi-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ka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 pi-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ka</a:t>
                      </a:r>
                      <a:endParaRPr lang="en-GB" b="0" dirty="0">
                        <a:solidFill>
                          <a:schemeClr val="tx1"/>
                        </a:solidFill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pa-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ra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 pa-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Kozuka Gothic Pro R" pitchFamily="34" charset="-128"/>
                          <a:ea typeface="Kozuka Gothic Pro R" pitchFamily="34" charset="-128"/>
                        </a:rPr>
                        <a:t>ra</a:t>
                      </a:r>
                      <a:endParaRPr lang="en-GB" b="0" dirty="0">
                        <a:solidFill>
                          <a:schemeClr val="tx1"/>
                        </a:solidFill>
                        <a:latin typeface="Kozuka Gothic Pro R" pitchFamily="34" charset="-128"/>
                        <a:ea typeface="Kozuka Gothic Pro R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090423"/>
              </p:ext>
            </p:extLst>
          </p:nvPr>
        </p:nvGraphicFramePr>
        <p:xfrm>
          <a:off x="1000641" y="2348880"/>
          <a:ext cx="735161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0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0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sudden heavy rain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rumble of thunder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flash of lightning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drizzle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light sprinkle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>
            <a:stCxn id="23" idx="5"/>
            <a:endCxn id="26" idx="1"/>
          </p:cNvCxnSpPr>
          <p:nvPr/>
        </p:nvCxnSpPr>
        <p:spPr>
          <a:xfrm>
            <a:off x="1742597" y="3767949"/>
            <a:ext cx="1413739" cy="798266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Connector 22"/>
          <p:cNvSpPr/>
          <p:nvPr/>
        </p:nvSpPr>
        <p:spPr>
          <a:xfrm>
            <a:off x="1619672" y="3645024"/>
            <a:ext cx="144016" cy="144016"/>
          </a:xfrm>
          <a:prstGeom prst="flowChartConnector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Connector 23"/>
          <p:cNvSpPr/>
          <p:nvPr/>
        </p:nvSpPr>
        <p:spPr>
          <a:xfrm>
            <a:off x="1643336" y="4545124"/>
            <a:ext cx="144016" cy="144016"/>
          </a:xfrm>
          <a:prstGeom prst="flowChartConnector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Connector 24"/>
          <p:cNvSpPr/>
          <p:nvPr/>
        </p:nvSpPr>
        <p:spPr>
          <a:xfrm>
            <a:off x="3144631" y="3645024"/>
            <a:ext cx="144016" cy="144016"/>
          </a:xfrm>
          <a:prstGeom prst="flowChartConnector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Connector 25"/>
          <p:cNvSpPr/>
          <p:nvPr/>
        </p:nvSpPr>
        <p:spPr>
          <a:xfrm>
            <a:off x="3135245" y="4545124"/>
            <a:ext cx="144016" cy="144016"/>
          </a:xfrm>
          <a:prstGeom prst="flowChartConnector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Connector 26"/>
          <p:cNvSpPr/>
          <p:nvPr/>
        </p:nvSpPr>
        <p:spPr>
          <a:xfrm>
            <a:off x="4585388" y="4545124"/>
            <a:ext cx="144016" cy="144016"/>
          </a:xfrm>
          <a:prstGeom prst="flowChartConnector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owchart: Connector 27"/>
          <p:cNvSpPr/>
          <p:nvPr/>
        </p:nvSpPr>
        <p:spPr>
          <a:xfrm>
            <a:off x="4596507" y="3645024"/>
            <a:ext cx="144016" cy="144016"/>
          </a:xfrm>
          <a:prstGeom prst="flowChartConnector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owchart: Connector 28"/>
          <p:cNvSpPr/>
          <p:nvPr/>
        </p:nvSpPr>
        <p:spPr>
          <a:xfrm>
            <a:off x="6084168" y="3631225"/>
            <a:ext cx="144016" cy="144016"/>
          </a:xfrm>
          <a:prstGeom prst="flowChartConnector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owchart: Connector 29"/>
          <p:cNvSpPr/>
          <p:nvPr/>
        </p:nvSpPr>
        <p:spPr>
          <a:xfrm>
            <a:off x="7596336" y="3631225"/>
            <a:ext cx="144016" cy="144016"/>
          </a:xfrm>
          <a:prstGeom prst="flowChartConnector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lowchart: Connector 30"/>
          <p:cNvSpPr/>
          <p:nvPr/>
        </p:nvSpPr>
        <p:spPr>
          <a:xfrm>
            <a:off x="6084168" y="4531325"/>
            <a:ext cx="144016" cy="144016"/>
          </a:xfrm>
          <a:prstGeom prst="flowChartConnector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owchart: Connector 31"/>
          <p:cNvSpPr/>
          <p:nvPr/>
        </p:nvSpPr>
        <p:spPr>
          <a:xfrm>
            <a:off x="7599741" y="4545124"/>
            <a:ext cx="144016" cy="144016"/>
          </a:xfrm>
          <a:prstGeom prst="flowChartConnector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>
            <a:stCxn id="25" idx="2"/>
            <a:endCxn id="24" idx="2"/>
          </p:cNvCxnSpPr>
          <p:nvPr/>
        </p:nvCxnSpPr>
        <p:spPr>
          <a:xfrm flipH="1">
            <a:off x="1643336" y="3717032"/>
            <a:ext cx="1501295" cy="90010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31" idx="1"/>
          </p:cNvCxnSpPr>
          <p:nvPr/>
        </p:nvCxnSpPr>
        <p:spPr>
          <a:xfrm>
            <a:off x="4685241" y="3703233"/>
            <a:ext cx="1420018" cy="849183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668515" y="3703233"/>
            <a:ext cx="1501295" cy="90010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0" idx="4"/>
            <a:endCxn id="32" idx="4"/>
          </p:cNvCxnSpPr>
          <p:nvPr/>
        </p:nvCxnSpPr>
        <p:spPr>
          <a:xfrm>
            <a:off x="7668344" y="3775241"/>
            <a:ext cx="3405" cy="913899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244971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517255"/>
            <a:ext cx="850900" cy="85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7665" y="548680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Customs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1858723"/>
            <a:ext cx="52113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These dolls are called </a:t>
            </a:r>
          </a:p>
          <a:p>
            <a:pPr algn="ctr"/>
            <a:r>
              <a:rPr lang="en-GB" sz="2400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Teru</a:t>
            </a:r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400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Teru</a:t>
            </a:r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400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Bozu</a:t>
            </a:r>
            <a:endParaRPr lang="en-GB" sz="2400" dirty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endParaRPr lang="en-US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US" sz="2400" dirty="0">
                <a:latin typeface="Kozuka Gothic Pro R" pitchFamily="34" charset="-128"/>
                <a:ea typeface="Kozuka Gothic Pro R" pitchFamily="34" charset="-128"/>
              </a:rPr>
              <a:t>A </a:t>
            </a:r>
            <a:r>
              <a:rPr lang="en-US" sz="2400" dirty="0" err="1">
                <a:latin typeface="Kozuka Gothic Pro R" pitchFamily="34" charset="-128"/>
                <a:ea typeface="Kozuka Gothic Pro R" pitchFamily="34" charset="-128"/>
              </a:rPr>
              <a:t>Teru</a:t>
            </a:r>
            <a:r>
              <a:rPr lang="en-US" sz="240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sz="2400" dirty="0" err="1">
                <a:latin typeface="Kozuka Gothic Pro R" pitchFamily="34" charset="-128"/>
                <a:ea typeface="Kozuka Gothic Pro R" pitchFamily="34" charset="-128"/>
              </a:rPr>
              <a:t>Teru</a:t>
            </a:r>
            <a:r>
              <a:rPr lang="en-US" sz="240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sz="2400" dirty="0" err="1">
                <a:latin typeface="Kozuka Gothic Pro R" pitchFamily="34" charset="-128"/>
                <a:ea typeface="Kozuka Gothic Pro R" pitchFamily="34" charset="-128"/>
              </a:rPr>
              <a:t>Bozu</a:t>
            </a:r>
            <a:r>
              <a:rPr lang="en-US" sz="2400" dirty="0">
                <a:latin typeface="Kozuka Gothic Pro R" pitchFamily="34" charset="-128"/>
                <a:ea typeface="Kozuka Gothic Pro R" pitchFamily="34" charset="-128"/>
              </a:rPr>
              <a:t> is like a wish for the rain to stop and the sun to shine! </a:t>
            </a:r>
          </a:p>
          <a:p>
            <a:pPr algn="ctr"/>
            <a:endParaRPr lang="en-US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US" sz="2400" dirty="0">
                <a:latin typeface="Kozuka Gothic Pro R" pitchFamily="34" charset="-128"/>
                <a:ea typeface="Kozuka Gothic Pro R" pitchFamily="34" charset="-128"/>
              </a:rPr>
              <a:t>So people make them </a:t>
            </a:r>
          </a:p>
          <a:p>
            <a:pPr algn="ctr"/>
            <a:r>
              <a:rPr lang="en-US" sz="2400" dirty="0">
                <a:latin typeface="Kozuka Gothic Pro R" pitchFamily="34" charset="-128"/>
                <a:ea typeface="Kozuka Gothic Pro R" pitchFamily="34" charset="-128"/>
              </a:rPr>
              <a:t>during the rainy season</a:t>
            </a:r>
          </a:p>
          <a:p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hlinkClick r:id="rId4"/>
              </a:rPr>
              <a:t>©"20170709 </a:t>
            </a:r>
            <a:r>
              <a:rPr lang="en-GB" dirty="0" err="1">
                <a:solidFill>
                  <a:schemeClr val="bg1"/>
                </a:solidFill>
                <a:hlinkClick r:id="rId4"/>
              </a:rPr>
              <a:t>Ise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r>
              <a:rPr lang="en-GB" dirty="0" err="1">
                <a:solidFill>
                  <a:schemeClr val="bg1"/>
                </a:solidFill>
                <a:hlinkClick r:id="rId4"/>
              </a:rPr>
              <a:t>Jingu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4"</a:t>
            </a:r>
            <a:r>
              <a:rPr lang="en-GB" dirty="0">
                <a:solidFill>
                  <a:schemeClr val="bg1"/>
                </a:solidFill>
              </a:rPr>
              <a:t> by </a:t>
            </a:r>
            <a:r>
              <a:rPr lang="en-GB" dirty="0">
                <a:solidFill>
                  <a:schemeClr val="bg1"/>
                </a:solidFill>
                <a:hlinkClick r:id="rId5"/>
              </a:rPr>
              <a:t>BONGURI</a:t>
            </a:r>
            <a:r>
              <a:rPr lang="en-GB" dirty="0">
                <a:solidFill>
                  <a:schemeClr val="bg1"/>
                </a:solidFill>
              </a:rPr>
              <a:t> is licensed under </a:t>
            </a:r>
            <a:r>
              <a:rPr lang="en-GB" cap="all" dirty="0">
                <a:solidFill>
                  <a:schemeClr val="bg1"/>
                </a:solidFill>
                <a:hlinkClick r:id="rId6"/>
              </a:rPr>
              <a:t>CC BY-NC-ND 2.0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75" y="3237004"/>
            <a:ext cx="2736545" cy="26954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78" y="1988840"/>
            <a:ext cx="1132334" cy="11054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"/>
          <a:stretch/>
        </p:blipFill>
        <p:spPr>
          <a:xfrm>
            <a:off x="441204" y="185403"/>
            <a:ext cx="8352928" cy="5817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95" y="99951"/>
            <a:ext cx="7984944" cy="598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62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1603" y="2060848"/>
            <a:ext cx="6120929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dirty="0">
              <a:solidFill>
                <a:srgbClr val="FF0000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br>
              <a:rPr lang="en-GB" b="1" dirty="0">
                <a:latin typeface="Kozuka Gothic Pro EL" pitchFamily="34" charset="-128"/>
                <a:ea typeface="Kozuka Gothic Pro EL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b="1" dirty="0">
              <a:latin typeface="Kozuka Gothic Pro EL" pitchFamily="34" charset="-128"/>
              <a:ea typeface="Kozuka Gothic Pro EL" pitchFamily="34" charset="-128"/>
            </a:endParaRPr>
          </a:p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rgbClr val="808080"/>
                </a:solidFill>
                <a:latin typeface="Kozuka Gothic Pro M" pitchFamily="34" charset="-128"/>
                <a:ea typeface="Kozuka Gothic Pro M" pitchFamily="34" charset="-128"/>
              </a:rPr>
              <a:t>Follow us on:</a:t>
            </a:r>
            <a:endParaRPr lang="en-GB" b="1" dirty="0">
              <a:latin typeface="Kozuka Gothic Pro EL" pitchFamily="34" charset="-128"/>
              <a:ea typeface="Kozuka Gothic Pro EL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54634" y="582447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Seasons in Japan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 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8680"/>
            <a:ext cx="850900" cy="85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2380" y="193638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How many seasons does Japan have?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Japan has </a:t>
            </a:r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4 seasons.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4" y="3825584"/>
            <a:ext cx="1630447" cy="1670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00" y="3570508"/>
            <a:ext cx="2018732" cy="2018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54837"/>
            <a:ext cx="1940961" cy="1940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27" y="3603683"/>
            <a:ext cx="1849625" cy="184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78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3573016"/>
            <a:ext cx="4713215" cy="32872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5686"/>
            <a:ext cx="4608317" cy="32947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23" y="-4625"/>
            <a:ext cx="5402577" cy="36003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" y="0"/>
            <a:ext cx="4558491" cy="3600311"/>
          </a:xfrm>
          <a:prstGeom prst="rect">
            <a:avLst/>
          </a:prstGeom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1187" y="3047128"/>
            <a:ext cx="112883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6633"/>
                </a:solidFill>
                <a:latin typeface="Kristen ITC" panose="03050502040202030202" pitchFamily="66" charset="0"/>
                <a:ea typeface="Kozuka Gothic Pro B" pitchFamily="34" charset="-128"/>
              </a:rPr>
              <a:t>Spring</a:t>
            </a:r>
            <a:endParaRPr lang="en-GB" sz="2400" dirty="0">
              <a:solidFill>
                <a:srgbClr val="FF6633"/>
              </a:solidFill>
              <a:uFillTx/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7690410" y="2997340"/>
            <a:ext cx="138852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339933"/>
                </a:solidFill>
                <a:latin typeface="Kristen ITC" panose="03050502040202030202" pitchFamily="66" charset="0"/>
                <a:ea typeface="Kozuka Gothic Pro B" pitchFamily="34" charset="-128"/>
              </a:rPr>
              <a:t>Summer</a:t>
            </a:r>
            <a:endParaRPr lang="en-GB" sz="2400" dirty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249981" y="6292163"/>
            <a:ext cx="143821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Kristen ITC" panose="03050502040202030202" pitchFamily="66" charset="0"/>
                <a:ea typeface="Kozuka Gothic Pro B" pitchFamily="34" charset="-128"/>
              </a:rPr>
              <a:t>Autumn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7881705" y="6161358"/>
            <a:ext cx="120097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99FF"/>
                </a:solidFill>
                <a:latin typeface="Kristen ITC" panose="03050502040202030202" pitchFamily="66" charset="0"/>
                <a:ea typeface="Kozuka Gothic Pro B" pitchFamily="34" charset="-128"/>
              </a:rPr>
              <a:t>Winter</a:t>
            </a:r>
            <a:endParaRPr lang="en-GB" sz="2400" dirty="0">
              <a:solidFill>
                <a:srgbClr val="0099FF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211187" y="83567"/>
            <a:ext cx="4396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©Miyagi Prefecture/©JNTO</a:t>
            </a:r>
            <a:endParaRPr lang="en-GB" sz="1100" dirty="0">
              <a:solidFill>
                <a:schemeClr val="bg1"/>
              </a:solidFill>
              <a:uFillTx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6522729" y="83567"/>
            <a:ext cx="2717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©Hiroshima convention &amp; Visitors Bureau</a:t>
            </a:r>
            <a:endParaRPr lang="en-GB" sz="1100" dirty="0">
              <a:solidFill>
                <a:schemeClr val="bg1"/>
              </a:solidFill>
              <a:uFillTx/>
            </a:endParaRP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4573970" y="6623023"/>
            <a:ext cx="2071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©</a:t>
            </a:r>
            <a:r>
              <a:rPr lang="en-GB" sz="1100" dirty="0" err="1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Yasufumi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</a:rPr>
              <a:t> Nishi/©JNTO</a:t>
            </a: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2802" y="3741132"/>
            <a:ext cx="36457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©</a:t>
            </a:r>
            <a:r>
              <a:rPr lang="en-GB" sz="1100" dirty="0" err="1">
                <a:solidFill>
                  <a:schemeClr val="bg1"/>
                </a:solidFill>
              </a:rPr>
              <a:t>Yasufumi</a:t>
            </a:r>
            <a:r>
              <a:rPr lang="en-GB" sz="1100" dirty="0">
                <a:solidFill>
                  <a:schemeClr val="bg1"/>
                </a:solidFill>
              </a:rPr>
              <a:t> Nishi/© JNTO</a:t>
            </a:r>
            <a:endParaRPr lang="en-GB" sz="1100" dirty="0">
              <a:solidFill>
                <a:schemeClr val="bg1"/>
              </a:solidFill>
              <a:uFillTx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2915816" y="3020759"/>
            <a:ext cx="3312368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E60000"/>
                </a:solidFill>
                <a:uFillTx/>
                <a:latin typeface="Kristen ITC" panose="03050502040202030202" pitchFamily="66" charset="0"/>
                <a:ea typeface="Kozuka Gothic Pro B" pitchFamily="34" charset="-128"/>
              </a:rPr>
              <a:t>Four Seasons in Japan</a:t>
            </a:r>
          </a:p>
        </p:txBody>
      </p:sp>
    </p:spTree>
    <p:extLst>
      <p:ext uri="{BB962C8B-B14F-4D97-AF65-F5344CB8AC3E}">
        <p14:creationId xmlns:p14="http://schemas.microsoft.com/office/powerpoint/2010/main" val="6857569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54634" y="582447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Rainy Season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 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8680"/>
            <a:ext cx="850900" cy="850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746" y="4221088"/>
            <a:ext cx="1878032" cy="1878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930" y="1844824"/>
            <a:ext cx="82743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As spring turns into summer, Japan has a ‘rainy season’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It rains a lot and is very wet throughout June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June has more rainfall than any other month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The rainy season is called </a:t>
            </a:r>
            <a:r>
              <a:rPr lang="en-GB" sz="2400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Tsuyu</a:t>
            </a:r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in Japanese.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endParaRPr lang="en-GB" sz="2400" dirty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 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6451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54634" y="582447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Temperature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 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8680"/>
            <a:ext cx="850900" cy="85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634" y="1652432"/>
            <a:ext cx="8136618" cy="2352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It is hot even though it rains a lot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This means it feels humid outside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The average temperatures in June in Tokyo are:</a:t>
            </a:r>
          </a:p>
          <a:p>
            <a:pPr algn="ctr">
              <a:lnSpc>
                <a:spcPct val="200000"/>
              </a:lnSpc>
            </a:pPr>
            <a:endParaRPr lang="en-GB" sz="2400" dirty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76" y="3924391"/>
            <a:ext cx="1295452" cy="144967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65899" y="3665475"/>
            <a:ext cx="2088232" cy="2088232"/>
          </a:xfrm>
          <a:prstGeom prst="roundRect">
            <a:avLst/>
          </a:prstGeom>
          <a:noFill/>
          <a:ln w="3810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4954623" y="3647550"/>
            <a:ext cx="2088232" cy="2088232"/>
          </a:xfrm>
          <a:prstGeom prst="roundRect">
            <a:avLst/>
          </a:prstGeom>
          <a:noFill/>
          <a:ln w="3810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381923" y="39420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Lowest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0647" y="386724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Highest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2009" y="4592007"/>
            <a:ext cx="1116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18</a:t>
            </a:r>
            <a:r>
              <a:rPr lang="en-GB" sz="3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º</a:t>
            </a:r>
            <a:r>
              <a:rPr lang="en-GB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M" panose="020B0400000000000000" pitchFamily="34" charset="-128"/>
                <a:ea typeface="Kozuka Gothic Pro M" panose="020B0400000000000000" pitchFamily="34" charset="-128"/>
              </a:rPr>
              <a:t>C</a:t>
            </a:r>
          </a:p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436096" y="4557777"/>
            <a:ext cx="1120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26</a:t>
            </a:r>
            <a:r>
              <a:rPr lang="en-GB" sz="3600" baseline="30000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º</a:t>
            </a:r>
            <a:r>
              <a:rPr lang="en-GB" sz="3600" dirty="0">
                <a:solidFill>
                  <a:srgbClr val="FF0000"/>
                </a:solidFill>
                <a:latin typeface="Kozuka Gothic Pro M" panose="020B0400000000000000" pitchFamily="34" charset="-128"/>
                <a:ea typeface="Kozuka Gothic Pro M" panose="020B0400000000000000" pitchFamily="34" charset="-128"/>
              </a:rPr>
              <a:t>C</a:t>
            </a:r>
            <a:endParaRPr lang="en-GB" sz="3600" dirty="0">
              <a:solidFill>
                <a:srgbClr val="FF0000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6" y="3867171"/>
            <a:ext cx="1295452" cy="14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52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54634" y="582447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Rainy Season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879" y="6352271"/>
            <a:ext cx="9143999" cy="365125"/>
          </a:xfrm>
        </p:spPr>
        <p:txBody>
          <a:bodyPr/>
          <a:lstStyle/>
          <a:p>
            <a:pPr lvl="0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First image: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"</a:t>
            </a:r>
            <a:r>
              <a:rPr lang="en-GB" dirty="0" err="1">
                <a:solidFill>
                  <a:schemeClr val="bg1"/>
                </a:solidFill>
                <a:hlinkClick r:id="rId3"/>
              </a:rPr>
              <a:t>塩川／下河原</a:t>
            </a:r>
            <a:r>
              <a:rPr lang="en-GB" dirty="0">
                <a:solidFill>
                  <a:schemeClr val="bg1"/>
                </a:solidFill>
                <a:hlinkClick r:id="rId3"/>
              </a:rPr>
              <a:t>"</a:t>
            </a:r>
            <a:r>
              <a:rPr lang="en-GB" dirty="0">
                <a:solidFill>
                  <a:schemeClr val="bg1"/>
                </a:solidFill>
              </a:rPr>
              <a:t> by </a:t>
            </a:r>
            <a:r>
              <a:rPr lang="en-GB" dirty="0" err="1">
                <a:solidFill>
                  <a:schemeClr val="bg1"/>
                </a:solidFill>
                <a:hlinkClick r:id="rId4"/>
              </a:rPr>
              <a:t>sumiisan</a:t>
            </a:r>
            <a:r>
              <a:rPr lang="en-GB" dirty="0">
                <a:solidFill>
                  <a:schemeClr val="bg1"/>
                </a:solidFill>
              </a:rPr>
              <a:t> is licensed under </a:t>
            </a:r>
            <a:r>
              <a:rPr lang="en-GB" cap="all" dirty="0">
                <a:solidFill>
                  <a:schemeClr val="bg1"/>
                </a:solidFill>
                <a:hlinkClick r:id="rId5"/>
              </a:rPr>
              <a:t>CC BY 2.0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8680"/>
            <a:ext cx="850900" cy="85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552" y="1628800"/>
            <a:ext cx="779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Rainy season is important </a:t>
            </a:r>
          </a:p>
          <a:p>
            <a:pPr algn="ctr"/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Can you guess why?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7954"/>
            <a:ext cx="4075703" cy="5777299"/>
          </a:xfrm>
          <a:prstGeom prst="rect">
            <a:avLst/>
          </a:prstGeom>
        </p:spPr>
      </p:pic>
      <p:pic>
        <p:nvPicPr>
          <p:cNvPr id="2050" name="Picture 2" descr="塩川／下河原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24" y="2564355"/>
            <a:ext cx="7914282" cy="35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73833" y="281083"/>
            <a:ext cx="8748464" cy="5871039"/>
            <a:chOff x="173833" y="281083"/>
            <a:chExt cx="8748464" cy="58710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33" y="281083"/>
              <a:ext cx="8748464" cy="587103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012160" y="338641"/>
              <a:ext cx="277955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</a:rPr>
                <a:t>©Tourism Commission of </a:t>
              </a:r>
              <a:r>
                <a:rPr lang="en-GB" sz="1000" dirty="0" err="1">
                  <a:solidFill>
                    <a:schemeClr val="bg1"/>
                  </a:solidFill>
                </a:rPr>
                <a:t>Hakuba</a:t>
              </a:r>
              <a:r>
                <a:rPr lang="en-GB" sz="1000" dirty="0">
                  <a:solidFill>
                    <a:schemeClr val="bg1"/>
                  </a:solidFill>
                </a:rPr>
                <a:t> Village/©JNTO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3241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65093"/>
            <a:ext cx="9143999" cy="365125"/>
          </a:xfrm>
        </p:spPr>
        <p:txBody>
          <a:bodyPr/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First photograph: © </a:t>
            </a:r>
            <a:r>
              <a:rPr lang="en-US" u="sng" dirty="0">
                <a:solidFill>
                  <a:schemeClr val="bg1"/>
                </a:solidFill>
                <a:hlinkClick r:id="rId3"/>
              </a:rPr>
              <a:t>"</a:t>
            </a:r>
            <a:r>
              <a:rPr lang="ja-JP" altLang="en-US" u="sng" dirty="0">
                <a:solidFill>
                  <a:schemeClr val="bg1"/>
                </a:solidFill>
                <a:hlinkClick r:id="rId3"/>
              </a:rPr>
              <a:t>カタツムリ </a:t>
            </a:r>
            <a:r>
              <a:rPr lang="en-US" u="sng" dirty="0">
                <a:solidFill>
                  <a:schemeClr val="bg1"/>
                </a:solidFill>
                <a:hlinkClick r:id="rId3"/>
              </a:rPr>
              <a:t>/ </a:t>
            </a:r>
            <a:r>
              <a:rPr lang="en-GB" u="sng" dirty="0">
                <a:solidFill>
                  <a:schemeClr val="bg1"/>
                </a:solidFill>
                <a:hlinkClick r:id="rId3"/>
              </a:rPr>
              <a:t>Snail"</a:t>
            </a:r>
            <a:r>
              <a:rPr lang="en-GB" dirty="0">
                <a:solidFill>
                  <a:schemeClr val="bg1"/>
                </a:solidFill>
              </a:rPr>
              <a:t> by </a:t>
            </a:r>
            <a:r>
              <a:rPr lang="en-GB" u="sng" dirty="0" err="1">
                <a:solidFill>
                  <a:schemeClr val="bg1"/>
                </a:solidFill>
                <a:hlinkClick r:id="rId4"/>
              </a:rPr>
              <a:t>kimtetsu</a:t>
            </a:r>
            <a:r>
              <a:rPr lang="en-GB" dirty="0">
                <a:solidFill>
                  <a:schemeClr val="bg1"/>
                </a:solidFill>
              </a:rPr>
              <a:t> is licensed under </a:t>
            </a:r>
            <a:r>
              <a:rPr lang="en-GB" u="sng" dirty="0">
                <a:solidFill>
                  <a:schemeClr val="bg1"/>
                </a:solidFill>
                <a:hlinkClick r:id="rId5"/>
              </a:rPr>
              <a:t>CC BY-NC-ND 2.0</a:t>
            </a:r>
            <a:endParaRPr lang="en-GB" u="sng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Second photogra</a:t>
            </a:r>
            <a:r>
              <a:rPr lang="en-GB" dirty="0">
                <a:solidFill>
                  <a:schemeClr val="bg1"/>
                </a:solidFill>
              </a:rPr>
              <a:t>ph: ©Nagasaki Prefecture Tourism Association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665" y="548680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Common sights</a:t>
            </a: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04664"/>
            <a:ext cx="850900" cy="850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92" y="2564904"/>
            <a:ext cx="1798320" cy="1798320"/>
          </a:xfrm>
          <a:prstGeom prst="rect">
            <a:avLst/>
          </a:prstGeom>
        </p:spPr>
      </p:pic>
      <p:pic>
        <p:nvPicPr>
          <p:cNvPr id="1026" name="Picture 2" descr="梅雨のイラスト「紫陽花」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79" y="2415546"/>
            <a:ext cx="3083875" cy="209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4"/>
            <a:ext cx="1798320" cy="1798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4805148"/>
            <a:ext cx="17983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Snails</a:t>
            </a:r>
          </a:p>
          <a:p>
            <a:pPr algn="ctr"/>
            <a:endParaRPr lang="en-GB" dirty="0"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r>
              <a:rPr lang="en-GB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katatsumuri</a:t>
            </a:r>
            <a:endParaRPr lang="en-GB" dirty="0"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endParaRPr lang="en-GB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7728" y="4795229"/>
            <a:ext cx="16561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Frogs</a:t>
            </a:r>
          </a:p>
          <a:p>
            <a:pPr algn="ctr"/>
            <a:endParaRPr lang="en-GB" dirty="0"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r>
              <a:rPr lang="en-GB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kaeru</a:t>
            </a:r>
            <a:endParaRPr lang="en-GB" dirty="0"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endParaRPr lang="en-GB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4795228"/>
            <a:ext cx="2009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Hydrangeas</a:t>
            </a:r>
          </a:p>
          <a:p>
            <a:pPr algn="ctr"/>
            <a:endParaRPr lang="en-GB" dirty="0"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r>
              <a:rPr lang="en-GB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ajisai</a:t>
            </a:r>
            <a:endParaRPr lang="en-GB" dirty="0">
              <a:solidFill>
                <a:srgbClr val="339933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712" y="1647397"/>
            <a:ext cx="679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During rainy season it is common to see:</a:t>
            </a:r>
          </a:p>
        </p:txBody>
      </p:sp>
      <p:pic>
        <p:nvPicPr>
          <p:cNvPr id="16" name="Picture 2" descr="カタツムリ / Snai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5" y="404664"/>
            <a:ext cx="8418189" cy="561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00374" y="404664"/>
            <a:ext cx="7743252" cy="5728912"/>
            <a:chOff x="3783157" y="40151"/>
            <a:chExt cx="7743252" cy="5728912"/>
          </a:xfrm>
        </p:grpSpPr>
        <p:sp>
          <p:nvSpPr>
            <p:cNvPr id="7" name="TextBox 6"/>
            <p:cNvSpPr txBox="1"/>
            <p:nvPr/>
          </p:nvSpPr>
          <p:spPr>
            <a:xfrm>
              <a:off x="3783157" y="5507453"/>
              <a:ext cx="43924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</a:rPr>
                <a:t>© Nagasaki Prefecture Tourism Association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757" y="40151"/>
              <a:ext cx="7619652" cy="571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2603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2" descr="\\js_sql\data\former long term staff\William\Booklet design\Japan_Society_Illustration\Characters\characters_jpg\character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8609" y="4653136"/>
            <a:ext cx="139065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517255"/>
            <a:ext cx="850900" cy="85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7665" y="548680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Rain Rhymes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1762" y="2711822"/>
            <a:ext cx="7259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Kristen ITC" panose="03050502040202030202" pitchFamily="66" charset="0"/>
              </a:rPr>
              <a:t>Do you know any songs or rhymes about rain? </a:t>
            </a:r>
          </a:p>
        </p:txBody>
      </p:sp>
    </p:spTree>
    <p:extLst>
      <p:ext uri="{BB962C8B-B14F-4D97-AF65-F5344CB8AC3E}">
        <p14:creationId xmlns:p14="http://schemas.microsoft.com/office/powerpoint/2010/main" val="1529896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548680"/>
            <a:ext cx="850900" cy="85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7665" y="548680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Words for Rain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6" y="2636912"/>
            <a:ext cx="7259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Kristen ITC" panose="03050502040202030202" pitchFamily="66" charset="0"/>
              </a:rPr>
              <a:t>How many different words </a:t>
            </a:r>
          </a:p>
          <a:p>
            <a:pPr algn="ctr"/>
            <a:r>
              <a:rPr lang="en-GB" sz="4000" dirty="0">
                <a:latin typeface="Kristen ITC" panose="03050502040202030202" pitchFamily="66" charset="0"/>
              </a:rPr>
              <a:t>for rain can you think of? </a:t>
            </a:r>
          </a:p>
        </p:txBody>
      </p:sp>
      <p:pic>
        <p:nvPicPr>
          <p:cNvPr id="12" name="Picture 2" descr="\\js_sql\data\former long term staff\William\Booklet design\Japan_Society_Illustration\Characters\characters_jpg\character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0" y="4538237"/>
            <a:ext cx="1263039" cy="149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22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908</Words>
  <Application>Microsoft Macintosh PowerPoint</Application>
  <PresentationFormat>On-screen Show (4:3)</PresentationFormat>
  <Paragraphs>150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Kozuka Gothic Pro B</vt:lpstr>
      <vt:lpstr>Kozuka Gothic Pro EL</vt:lpstr>
      <vt:lpstr>Kozuka Gothic Pro M</vt:lpstr>
      <vt:lpstr>Kozuka Gothic Pro R</vt:lpstr>
      <vt:lpstr>ＭＳ Ｐゴシック</vt:lpstr>
      <vt:lpstr>Arial</vt:lpstr>
      <vt:lpstr>Calibri</vt:lpstr>
      <vt:lpstr>Kristen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Microsoft Office User</cp:lastModifiedBy>
  <cp:revision>115</cp:revision>
  <dcterms:created xsi:type="dcterms:W3CDTF">2017-05-31T10:45:44Z</dcterms:created>
  <dcterms:modified xsi:type="dcterms:W3CDTF">2020-06-03T09:22:06Z</dcterms:modified>
</cp:coreProperties>
</file>