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4"/>
    <p:sldMasterId id="2147483676" r:id="rId5"/>
  </p:sldMasterIdLst>
  <p:notesMasterIdLst>
    <p:notesMasterId r:id="rId13"/>
  </p:notesMasterIdLst>
  <p:sldIdLst>
    <p:sldId id="278" r:id="rId6"/>
    <p:sldId id="270" r:id="rId7"/>
    <p:sldId id="284" r:id="rId8"/>
    <p:sldId id="275" r:id="rId9"/>
    <p:sldId id="266" r:id="rId10"/>
    <p:sldId id="273" r:id="rId11"/>
    <p:sldId id="28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32HzuaYi154qsPrBjuQFOw==" hashData="gv0kfB8HA79uh4ukiBbHY6YfvjSWfVkumsTb2At3spHHU2fBiKaRzISoPaF3uKTTl9iRlAcriMTtWROIhNiqeg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797">
          <p15:clr>
            <a:srgbClr val="A4A3A4"/>
          </p15:clr>
        </p15:guide>
        <p15:guide id="3" pos="2880">
          <p15:clr>
            <a:srgbClr val="A4A3A4"/>
          </p15:clr>
        </p15:guide>
        <p15:guide id="4" pos="249">
          <p15:clr>
            <a:srgbClr val="A4A3A4"/>
          </p15:clr>
        </p15:guide>
        <p15:guide id="5" pos="5511">
          <p15:clr>
            <a:srgbClr val="A4A3A4"/>
          </p15:clr>
        </p15:guide>
        <p15:guide id="6" pos="39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nnah  Eastham" initials="HE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3092"/>
    <a:srgbClr val="339933"/>
    <a:srgbClr val="808080"/>
    <a:srgbClr val="993399"/>
    <a:srgbClr val="0099FF"/>
    <a:srgbClr val="9B3333"/>
    <a:srgbClr val="FF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96C026-C037-48B5-BCDB-A4B5DAB39C12}" v="6" dt="2025-02-03T12:28:06.6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764" autoAdjust="0"/>
  </p:normalViewPr>
  <p:slideViewPr>
    <p:cSldViewPr>
      <p:cViewPr varScale="1">
        <p:scale>
          <a:sx n="94" d="100"/>
          <a:sy n="94" d="100"/>
        </p:scale>
        <p:origin x="2094" y="66"/>
      </p:cViewPr>
      <p:guideLst>
        <p:guide orient="horz" pos="2160"/>
        <p:guide orient="horz" pos="1797"/>
        <p:guide pos="2880"/>
        <p:guide pos="249"/>
        <p:guide pos="5511"/>
        <p:guide pos="396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2280" y="-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7B629-9E9D-4683-BE45-69BBBC2A9C33}" type="datetimeFigureOut">
              <a:rPr lang="en-GB" smtClean="0"/>
              <a:t>13/02/2025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1BBD79-A804-45E9-B8E3-9A16A3218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03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cs typeface="Calibri"/>
              </a:rPr>
              <a:t>Students should talk about key facts, features of Japan, the Dogu they learnt about, or the tile they made during the previous lesson.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2100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baseline="0" dirty="0"/>
              <a:t>Teacher’s Notes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/>
              <a:t>Image of dogu from Wikimedia Commons: https://upload.wikimedia.org/wikipedia/commons/5/5e/Dogu_jomon_period_japan.jpg</a:t>
            </a:r>
          </a:p>
          <a:p>
            <a:endParaRPr lang="en-GB" b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D1BBD79-A804-45E9-B8E3-9A16A3218D6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0254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664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 dirty="0">
                <a:cs typeface="Calibri"/>
              </a:rPr>
              <a:t>Encourage reflection on the use of clay and their success in creating patterns.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 dirty="0">
                <a:cs typeface="Calibri"/>
              </a:rPr>
              <a:t>Teachers could show examples and get students to discuss these works before looking at their own.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 dirty="0">
                <a:cs typeface="Calibri"/>
              </a:rPr>
              <a:t>Teachers could photograph or photocopy the tile design so that students have a copy to annotate in their books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4100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>
                <a:cs typeface="Calibri"/>
              </a:rPr>
              <a:t>Having gained an understanding of the pattern and form of the </a:t>
            </a:r>
            <a:r>
              <a:rPr lang="en-GB" dirty="0" err="1">
                <a:cs typeface="Calibri"/>
              </a:rPr>
              <a:t>Dogu</a:t>
            </a:r>
            <a:r>
              <a:rPr lang="en-GB" dirty="0">
                <a:cs typeface="Calibri"/>
              </a:rPr>
              <a:t> figures, students are now ready to design their own.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>
                <a:cs typeface="Calibri"/>
              </a:rPr>
              <a:t>Less able students could be given templates to draw around and modify.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>
                <a:cs typeface="Calibri"/>
              </a:rPr>
              <a:t>Encourage students to think about the sides and back of the design.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>
                <a:cs typeface="Calibri"/>
              </a:rPr>
              <a:t>Creating 4 designs helps them learn to refine their 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2881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>
                <a:cs typeface="Calibri"/>
              </a:rPr>
              <a:t>Demonstrate construction of the figure. If using clay ensure they are not solid or that they have bubbles of air inside – as they will explode!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>
                <a:cs typeface="Calibri"/>
              </a:rPr>
              <a:t>Build techniques: thumb pot, slab building, coil building.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>
                <a:cs typeface="Calibri"/>
              </a:rPr>
              <a:t>Discuss where clay comes from, why it was used.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>
                <a:cs typeface="Calibri"/>
              </a:rPr>
              <a:t>Students should create a step by step of how they will achieve their design in the next lesson. </a:t>
            </a:r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>
                <a:cs typeface="Calibri"/>
              </a:rPr>
              <a:t>If clay is not available, salt dough is a good alternative, although it does tend to be softer and more difficult to create fine marks. This can be cured in the oven or microwave.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288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E169F-3839-4658-AC0A-0FF04194B9FC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900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AC46D-EC9F-49BA-86B3-A75F54C979E5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715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4C6CD-3DCE-4FB1-B8BB-635B285A0B7F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688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4820C-79D5-4E04-95E4-0C5C2674FEA8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194039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7622-BD42-47F9-9CA6-FD693E360096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491273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4E555-65CA-4646-9EFA-61B0A07002AF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935712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6EB5-D9DC-43EC-B43F-F99BFB57390C}" type="datetime1">
              <a:rPr lang="en-GB" smtClean="0"/>
              <a:t>13/02/2025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767115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43A44-13BB-4959-BC55-580CB0D98D73}" type="datetime1">
              <a:rPr lang="en-GB" smtClean="0"/>
              <a:t>13/02/2025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209352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7953A-87A9-4662-A26A-87700B819D78}" type="datetime1">
              <a:rPr lang="en-GB" smtClean="0"/>
              <a:t>13/02/2025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553666"/>
      </p:ext>
    </p:extLst>
  </p:cSld>
  <p:clrMapOvr>
    <a:masterClrMapping/>
  </p:clrMapOvr>
  <p:transition spd="slow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B6E6-2075-4206-9DB9-C66C1CEE853F}" type="datetime1">
              <a:rPr lang="en-GB" smtClean="0"/>
              <a:t>13/02/2025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685484"/>
      </p:ext>
    </p:extLst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F4AD8-CFF9-46C3-903E-9E7C140D6E90}" type="datetime1">
              <a:rPr lang="en-GB" smtClean="0"/>
              <a:t>13/02/2025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57808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77508-A0E3-4009-9DC3-A2610D6CFE27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6207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50BFC-D795-464A-B662-F2841F9B2316}" type="datetime1">
              <a:rPr lang="en-GB" smtClean="0"/>
              <a:t>13/02/2025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241626"/>
      </p:ext>
    </p:extLst>
  </p:cSld>
  <p:clrMapOvr>
    <a:masterClrMapping/>
  </p:clrMapOvr>
  <p:transition spd="slow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D8B7-C1D7-4743-9470-4BD7F91F588B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711704"/>
      </p:ext>
    </p:extLst>
  </p:cSld>
  <p:clrMapOvr>
    <a:masterClrMapping/>
  </p:clrMapOvr>
  <p:transition spd="slow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479E-654D-4746-B582-36E39430CA9D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36426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486BC-2642-4467-899D-A8459E7941EB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170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7673A-C541-41BA-BBF9-7AFF5A8030F0}" type="datetime1">
              <a:rPr lang="en-GB" smtClean="0"/>
              <a:t>13/02/2025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43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54E87-B409-47C6-A894-1EAEF21F30E1}" type="datetime1">
              <a:rPr lang="en-GB" smtClean="0"/>
              <a:t>13/02/2025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221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9040-582D-413C-958E-DB2174441A2C}" type="datetime1">
              <a:rPr lang="en-GB" smtClean="0"/>
              <a:t>13/02/2025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79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678EE-2BE8-4A0A-9338-C585C359B5CF}" type="datetime1">
              <a:rPr lang="en-GB" smtClean="0"/>
              <a:t>13/02/2025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284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710B8-CBDD-4FF9-9931-A987E3FB19C3}" type="datetime1">
              <a:rPr lang="en-GB" smtClean="0"/>
              <a:t>13/02/2025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75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B686-D078-46AA-BF53-5F9AB630EA9A}" type="datetime1">
              <a:rPr lang="en-GB" smtClean="0"/>
              <a:t>13/02/2025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044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64717-8A59-4AD7-A22D-A834D31A7910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166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5C668-4A9E-489F-A366-D484D38103FB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783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 spd="slow">
    <p:push dir="u"/>
  </p:transition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1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98991" y="321939"/>
            <a:ext cx="6876252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800" b="1" dirty="0">
                <a:solidFill>
                  <a:srgbClr val="FF0000"/>
                </a:solidFill>
                <a:latin typeface="Kristen ITC"/>
                <a:ea typeface="Kozuka Gothic Pro B"/>
              </a:rPr>
              <a:t>Starter </a:t>
            </a:r>
            <a:endParaRPr lang="en-GB" sz="4800" b="1" dirty="0">
              <a:solidFill>
                <a:srgbClr val="FF0000"/>
              </a:solidFill>
              <a:latin typeface="Kristen ITC" panose="03050502040202030202" pitchFamily="66" charset="0"/>
              <a:ea typeface="Kozuka Gothic Pro B" pitchFamily="34" charset="-128"/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12360" y="332656"/>
            <a:ext cx="850900" cy="850900"/>
          </a:xfrm>
          <a:prstGeom prst="rect">
            <a:avLst/>
          </a:prstGeom>
        </p:spPr>
      </p:pic>
      <p:pic>
        <p:nvPicPr>
          <p:cNvPr id="4" name="Picture 4" descr="A picture containing text, fabric&#10;&#10;Description automatically generated">
            <a:extLst>
              <a:ext uri="{FF2B5EF4-FFF2-40B4-BE49-F238E27FC236}">
                <a16:creationId xmlns:a16="http://schemas.microsoft.com/office/drawing/2014/main" id="{E90D17BB-0FF5-4BA1-A18F-DE901EECB5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35110" y="4042151"/>
            <a:ext cx="2273780" cy="207447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997E781-6E31-4E28-A7A6-7F27991808B6}"/>
              </a:ext>
            </a:extLst>
          </p:cNvPr>
          <p:cNvSpPr txBox="1"/>
          <p:nvPr/>
        </p:nvSpPr>
        <p:spPr>
          <a:xfrm>
            <a:off x="461139" y="1459784"/>
            <a:ext cx="8287325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Calibri"/>
              </a:rPr>
              <a:t>Think of a sentence about what you learnt and did during the last lesson.</a:t>
            </a:r>
          </a:p>
          <a:p>
            <a:endParaRPr lang="en-US" sz="2400" dirty="0">
              <a:latin typeface="Kozuka Gothic Pro R" pitchFamily="34" charset="-128"/>
              <a:ea typeface="Kozuka Gothic Pro R" pitchFamily="34" charset="-128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Calibri"/>
              </a:rPr>
              <a:t>Why do you think people kept these figures?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Kozuka Gothic Pro R" pitchFamily="34" charset="-128"/>
              <a:ea typeface="Kozuka Gothic Pro R" pitchFamily="34" charset="-128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Calibri"/>
              </a:rPr>
              <a:t>Why were they buried with people?</a:t>
            </a:r>
            <a:endParaRPr lang="en-US" sz="2000" dirty="0">
              <a:latin typeface="Kozuka Gothic Pro R" pitchFamily="34" charset="-128"/>
              <a:ea typeface="Kozuka Gothic Pro R" pitchFamily="34" charset="-128"/>
              <a:cs typeface="Calibri"/>
            </a:endParaRPr>
          </a:p>
          <a:p>
            <a:endParaRPr lang="en-US" sz="2400" dirty="0">
              <a:latin typeface="Kozuka Gothic Pro R" pitchFamily="34" charset="-128"/>
              <a:ea typeface="Kozuka Gothic Pro R" pitchFamily="34" charset="-128"/>
              <a:cs typeface="Calibri"/>
            </a:endParaRPr>
          </a:p>
        </p:txBody>
      </p:sp>
      <p:sp>
        <p:nvSpPr>
          <p:cNvPr id="2" name="Footer Placeholder 7">
            <a:extLst>
              <a:ext uri="{FF2B5EF4-FFF2-40B4-BE49-F238E27FC236}">
                <a16:creationId xmlns:a16="http://schemas.microsoft.com/office/drawing/2014/main" id="{107B5C84-B3D5-4597-A083-425E83B11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673050"/>
          </a:xfrm>
        </p:spPr>
        <p:txBody>
          <a:bodyPr/>
          <a:lstStyle/>
          <a:p>
            <a:endParaRPr lang="en-GB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GB" dirty="0" err="1">
                <a:solidFill>
                  <a:schemeClr val="bg1">
                    <a:lumMod val="95000"/>
                  </a:schemeClr>
                </a:solidFill>
              </a:rPr>
              <a:t>Ismoon</a:t>
            </a:r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, CC BY-SA 4.0 via Wikimedia Commons</a:t>
            </a:r>
          </a:p>
          <a:p>
            <a:r>
              <a:rPr lang="en-GB" dirty="0">
                <a:solidFill>
                  <a:schemeClr val="bg1"/>
                </a:solidFill>
              </a:rPr>
              <a:t>© The Japan Society (2025)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170443" y="2636912"/>
            <a:ext cx="1751678" cy="348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836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0"/>
    </mc:Choice>
    <mc:Fallback xmlns="">
      <p:transition advClick="0" advTm="2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0F698A8-426E-24B6-A0CF-197EC04975E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19053" y="239214"/>
            <a:ext cx="880854" cy="880854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27D4DA-CA93-4100-9923-91CA0C97AC6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368782"/>
            <a:ext cx="9144000" cy="489218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5576" y="1547588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FDDA14-0967-663D-E37D-5E866E6B1EC1}"/>
              </a:ext>
            </a:extLst>
          </p:cNvPr>
          <p:cNvSpPr txBox="1"/>
          <p:nvPr/>
        </p:nvSpPr>
        <p:spPr>
          <a:xfrm>
            <a:off x="1127755" y="5094876"/>
            <a:ext cx="6888489" cy="76944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3</a:t>
            </a: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risten ITC" panose="03050502040202030202" pitchFamily="66" charset="0"/>
                <a:ea typeface="Kozuka Gothic Pro B" pitchFamily="34" charset="-128"/>
                <a:cs typeface="+mn-cs"/>
              </a:rPr>
              <a:t>: Design a Dogu</a:t>
            </a:r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D1A9A244-B6F7-F692-86F5-AB8558D6E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6674301"/>
            <a:ext cx="9143999" cy="196131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©J Buchanan and K Montague in collaboration with The Japan Society</a:t>
            </a:r>
          </a:p>
          <a:p>
            <a:r>
              <a:rPr lang="en-GB" dirty="0">
                <a:solidFill>
                  <a:schemeClr val="bg1"/>
                </a:solidFill>
              </a:rPr>
              <a:t>© The Japan Society (2025)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975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15225" y="345745"/>
            <a:ext cx="1233488" cy="1233488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3</a:t>
            </a:fld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0" y="6368782"/>
            <a:ext cx="9144000" cy="489218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5576" y="1547588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491879" y="2276872"/>
            <a:ext cx="5256833" cy="2862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dirty="0">
                <a:latin typeface="Kozuka Gothic Pro B" pitchFamily="34" charset="-128"/>
                <a:ea typeface="Kozuka Gothic Pro B"/>
              </a:rPr>
              <a:t>Learning Objective:</a:t>
            </a:r>
          </a:p>
          <a:p>
            <a:endParaRPr lang="en-GB" sz="2400" dirty="0">
              <a:latin typeface="Kozuka Gothic Pro B" pitchFamily="34" charset="-128"/>
              <a:ea typeface="Kozuka Gothic Pro B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Kozuka Gothic Pro R" pitchFamily="34" charset="-128"/>
                <a:ea typeface="Kozuka Gothic Pro R" pitchFamily="34" charset="-128"/>
                <a:cs typeface="+mn-lt"/>
              </a:rPr>
              <a:t>Develop your own personal interpretation of </a:t>
            </a:r>
            <a:r>
              <a:rPr lang="en-US" sz="2000" dirty="0">
                <a:latin typeface="Kozuka Gothic Pro R" pitchFamily="34" charset="-128"/>
                <a:ea typeface="Kozuka Gothic Pro R" pitchFamily="34" charset="-128"/>
                <a:cs typeface="+mn-lt"/>
              </a:rPr>
              <a:t>d</a:t>
            </a:r>
            <a:r>
              <a:rPr lang="en-GB" sz="2000" dirty="0" err="1">
                <a:latin typeface="Kozuka Gothic Pro R" pitchFamily="34" charset="-128"/>
                <a:ea typeface="Kozuka Gothic Pro R" pitchFamily="34" charset="-128"/>
                <a:cs typeface="+mn-lt"/>
              </a:rPr>
              <a:t>ogu</a:t>
            </a:r>
            <a:r>
              <a:rPr lang="en-GB" sz="2000" dirty="0">
                <a:latin typeface="Kozuka Gothic Pro R" pitchFamily="34" charset="-128"/>
                <a:ea typeface="Kozuka Gothic Pro R" pitchFamily="34" charset="-128"/>
                <a:cs typeface="+mn-lt"/>
              </a:rPr>
              <a:t> figurines by producing four draft designs.</a:t>
            </a:r>
          </a:p>
          <a:p>
            <a:endParaRPr lang="en-GB" dirty="0">
              <a:latin typeface="Kozuka Gothic Pro B" pitchFamily="34" charset="-128"/>
              <a:ea typeface="Kozuka Gothic Pro B" pitchFamily="34" charset="-128"/>
            </a:endParaRPr>
          </a:p>
          <a:p>
            <a:endParaRPr lang="en-GB" dirty="0">
              <a:latin typeface="Kozuka Gothic Pro B" pitchFamily="34" charset="-128"/>
              <a:ea typeface="Kozuka Gothic Pro B"/>
            </a:endParaRPr>
          </a:p>
          <a:p>
            <a:endParaRPr lang="en-GB" dirty="0">
              <a:latin typeface="Kozuka Gothic Pro B" pitchFamily="34" charset="-128"/>
              <a:ea typeface="Kozuka Gothic Pro B" pitchFamily="34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dirty="0">
              <a:latin typeface="Kozuka Gothic Pro B" pitchFamily="34" charset="-128"/>
              <a:ea typeface="Kozuka Gothic Pro B" pitchFamily="34" charset="-128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8152" y="1579232"/>
            <a:ext cx="2785990" cy="436944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39552" y="404664"/>
            <a:ext cx="5328592" cy="92333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5400" b="1" dirty="0" err="1">
                <a:solidFill>
                  <a:srgbClr val="FF0000"/>
                </a:solidFill>
                <a:latin typeface="Kristen ITC"/>
                <a:ea typeface="Kozuka Gothic Pro B"/>
              </a:rPr>
              <a:t>Dogu</a:t>
            </a:r>
            <a:r>
              <a:rPr lang="en-GB" sz="5400" b="1" dirty="0">
                <a:solidFill>
                  <a:srgbClr val="FF0000"/>
                </a:solidFill>
                <a:latin typeface="Kristen ITC"/>
                <a:ea typeface="Kozuka Gothic Pro B"/>
              </a:rPr>
              <a:t> 	</a:t>
            </a:r>
            <a:r>
              <a:rPr lang="ja-JP" altLang="en-US" sz="5400" b="1" dirty="0">
                <a:solidFill>
                  <a:srgbClr val="FF0000"/>
                </a:solidFill>
                <a:latin typeface="Kristen ITC"/>
                <a:ea typeface="Kozuka Gothic Pro B"/>
              </a:rPr>
              <a:t>土偶</a:t>
            </a:r>
            <a:endParaRPr lang="en-US" sz="5400" b="1" dirty="0">
              <a:solidFill>
                <a:srgbClr val="FF0000"/>
              </a:solidFill>
              <a:latin typeface="Kristen ITC"/>
              <a:ea typeface="Kozuka Gothic Pro B"/>
            </a:endParaRPr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D6B7A1CE-E92B-D167-A556-69E2525FB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6674301"/>
            <a:ext cx="9143999" cy="196131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©J Buchanan and K Montague in collaboration with The Japan Society</a:t>
            </a:r>
          </a:p>
          <a:p>
            <a:r>
              <a:rPr lang="en-GB" dirty="0">
                <a:solidFill>
                  <a:schemeClr val="bg1"/>
                </a:solidFill>
              </a:rPr>
              <a:t>© The Japan Society (2025)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39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4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98991" y="321939"/>
            <a:ext cx="6876252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800" b="1" dirty="0">
                <a:solidFill>
                  <a:srgbClr val="FF0000"/>
                </a:solidFill>
                <a:latin typeface="Kristen ITC"/>
                <a:ea typeface="Kozuka Gothic Pro B"/>
              </a:rPr>
              <a:t>Review your Tile</a:t>
            </a:r>
            <a:endParaRPr lang="en-GB" sz="4800" b="1" dirty="0">
              <a:solidFill>
                <a:srgbClr val="FF0000"/>
              </a:solidFill>
              <a:latin typeface="Kristen ITC" panose="03050502040202030202" pitchFamily="66" charset="0"/>
              <a:ea typeface="Kozuka Gothic Pro B" pitchFamily="34" charset="-128"/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12360" y="332656"/>
            <a:ext cx="850900" cy="850900"/>
          </a:xfrm>
          <a:prstGeom prst="rect">
            <a:avLst/>
          </a:prstGeom>
        </p:spPr>
      </p:pic>
      <p:pic>
        <p:nvPicPr>
          <p:cNvPr id="4" name="Picture 4" descr="A picture containing text, fabric&#10;&#10;Description automatically generated">
            <a:extLst>
              <a:ext uri="{FF2B5EF4-FFF2-40B4-BE49-F238E27FC236}">
                <a16:creationId xmlns:a16="http://schemas.microsoft.com/office/drawing/2014/main" id="{E90D17BB-0FF5-4BA1-A18F-DE901EECB5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38449" y="1584028"/>
            <a:ext cx="3467100" cy="315277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05F93BC-8443-4CAF-872C-829D98818F98}"/>
              </a:ext>
            </a:extLst>
          </p:cNvPr>
          <p:cNvSpPr txBox="1"/>
          <p:nvPr/>
        </p:nvSpPr>
        <p:spPr>
          <a:xfrm>
            <a:off x="552978" y="4884999"/>
            <a:ext cx="8038042" cy="114730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Kozuka Gothic Pro R" pitchFamily="34" charset="-128"/>
                <a:ea typeface="Kozuka Gothic Pro R" pitchFamily="34" charset="-128"/>
                <a:cs typeface="+mn-lt"/>
              </a:rPr>
              <a:t>What went well?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Kozuka Gothic Pro R" pitchFamily="34" charset="-128"/>
                <a:ea typeface="Kozuka Gothic Pro R" pitchFamily="34" charset="-128"/>
                <a:cs typeface="+mn-lt"/>
              </a:rPr>
              <a:t>What would you do differently on your figure?</a:t>
            </a:r>
            <a:endParaRPr lang="en-US" sz="2400" dirty="0">
              <a:ea typeface="Kozuka Gothic Pro R"/>
              <a:cs typeface="Calibri"/>
            </a:endParaRPr>
          </a:p>
        </p:txBody>
      </p:sp>
      <p:sp>
        <p:nvSpPr>
          <p:cNvPr id="2" name="Footer Placeholder 7">
            <a:extLst>
              <a:ext uri="{FF2B5EF4-FFF2-40B4-BE49-F238E27FC236}">
                <a16:creationId xmlns:a16="http://schemas.microsoft.com/office/drawing/2014/main" id="{B9325B52-5054-846B-9A16-12323DD67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6674301"/>
            <a:ext cx="9143999" cy="196131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©J Buchanan and K Montague in collaboration with The Japan Society</a:t>
            </a:r>
          </a:p>
          <a:p>
            <a:r>
              <a:rPr lang="en-GB" dirty="0">
                <a:solidFill>
                  <a:schemeClr val="bg1"/>
                </a:solidFill>
              </a:rPr>
              <a:t>© The Japan Society (2025)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988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0"/>
    </mc:Choice>
    <mc:Fallback xmlns="">
      <p:transition advClick="0" advTm="2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5</a:t>
            </a:fld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8760" y="260648"/>
            <a:ext cx="6876252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800" b="1" dirty="0">
                <a:solidFill>
                  <a:srgbClr val="FF0000"/>
                </a:solidFill>
                <a:latin typeface="Kristen ITC"/>
                <a:ea typeface="Kozuka Gothic Pro B"/>
              </a:rPr>
              <a:t>Design your </a:t>
            </a:r>
            <a:r>
              <a:rPr lang="en-US" sz="4800" b="1" dirty="0">
                <a:solidFill>
                  <a:srgbClr val="FF0000"/>
                </a:solidFill>
                <a:latin typeface="Kristen ITC"/>
                <a:ea typeface="Kozuka Gothic Pro B"/>
              </a:rPr>
              <a:t>D</a:t>
            </a:r>
            <a:r>
              <a:rPr lang="en-GB" sz="4800" b="1" dirty="0" err="1">
                <a:solidFill>
                  <a:srgbClr val="FF0000"/>
                </a:solidFill>
                <a:latin typeface="Kristen ITC"/>
                <a:ea typeface="Kozuka Gothic Pro B"/>
              </a:rPr>
              <a:t>ogu</a:t>
            </a:r>
            <a:endParaRPr lang="en-GB" sz="4800" b="1" dirty="0">
              <a:solidFill>
                <a:srgbClr val="FF0000"/>
              </a:solidFill>
              <a:latin typeface="Kristen ITC"/>
              <a:ea typeface="Kozuka Gothic Pro B"/>
            </a:endParaRPr>
          </a:p>
        </p:txBody>
      </p:sp>
      <p:pic>
        <p:nvPicPr>
          <p:cNvPr id="7" name="Picture 6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12360" y="332656"/>
            <a:ext cx="850900" cy="850900"/>
          </a:xfrm>
          <a:prstGeom prst="rect">
            <a:avLst/>
          </a:prstGeom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959CDFE6-7DE5-4AA1-BAE8-E11C49F013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7383" y="3046940"/>
            <a:ext cx="3201119" cy="2388798"/>
          </a:xfrm>
          <a:prstGeom prst="rect">
            <a:avLst/>
          </a:prstGeom>
        </p:spPr>
      </p:pic>
      <p:pic>
        <p:nvPicPr>
          <p:cNvPr id="5" name="Picture 7" descr="A picture containing text, whiteboard&#10;&#10;Description automatically generated">
            <a:extLst>
              <a:ext uri="{FF2B5EF4-FFF2-40B4-BE49-F238E27FC236}">
                <a16:creationId xmlns:a16="http://schemas.microsoft.com/office/drawing/2014/main" id="{0D8465DE-0B3A-4B15-B95A-BB314D11AB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1222" y="3038580"/>
            <a:ext cx="3045125" cy="239715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F0CDAFC-9C81-40D8-9B4A-5EBE316642C8}"/>
              </a:ext>
            </a:extLst>
          </p:cNvPr>
          <p:cNvSpPr txBox="1"/>
          <p:nvPr/>
        </p:nvSpPr>
        <p:spPr>
          <a:xfrm>
            <a:off x="321762" y="1265210"/>
            <a:ext cx="7142671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Kozuka Gothic Pro R" pitchFamily="34" charset="-128"/>
                <a:ea typeface="Kozuka Gothic Pro R" pitchFamily="34" charset="-128"/>
              </a:rPr>
              <a:t>Things to think about in your design:</a:t>
            </a:r>
          </a:p>
          <a:p>
            <a:endParaRPr lang="en-US" sz="2400" dirty="0">
              <a:cs typeface="Calibri"/>
            </a:endParaRP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ACD86FA1-C2F9-468F-9937-6B346A7B2EA2}"/>
              </a:ext>
            </a:extLst>
          </p:cNvPr>
          <p:cNvSpPr txBox="1"/>
          <p:nvPr/>
        </p:nvSpPr>
        <p:spPr>
          <a:xfrm>
            <a:off x="5361343" y="2542902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B0F0"/>
                </a:solidFill>
                <a:latin typeface="Kozuka Gothic Pro B" pitchFamily="34" charset="-128"/>
                <a:ea typeface="Kozuka Gothic Pro B" pitchFamily="34" charset="-128"/>
              </a:rPr>
              <a:t>BIG EYES</a:t>
            </a:r>
          </a:p>
        </p:txBody>
      </p:sp>
      <p:sp>
        <p:nvSpPr>
          <p:cNvPr id="14" name="TextBox 3">
            <a:extLst>
              <a:ext uri="{FF2B5EF4-FFF2-40B4-BE49-F238E27FC236}">
                <a16:creationId xmlns:a16="http://schemas.microsoft.com/office/drawing/2014/main" id="{510D7DD9-C118-44E5-AADD-4C9B066AEDF9}"/>
              </a:ext>
            </a:extLst>
          </p:cNvPr>
          <p:cNvSpPr txBox="1"/>
          <p:nvPr/>
        </p:nvSpPr>
        <p:spPr>
          <a:xfrm>
            <a:off x="1356607" y="1957421"/>
            <a:ext cx="1861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B0F0"/>
                </a:solidFill>
                <a:latin typeface="Kozuka Gothic Pro B" pitchFamily="34" charset="-128"/>
                <a:ea typeface="Kozuka Gothic Pro B" pitchFamily="34" charset="-128"/>
              </a:rPr>
              <a:t>ROUND TUMMY</a:t>
            </a:r>
          </a:p>
        </p:txBody>
      </p:sp>
      <p:sp>
        <p:nvSpPr>
          <p:cNvPr id="15" name="TextBox 4">
            <a:extLst>
              <a:ext uri="{FF2B5EF4-FFF2-40B4-BE49-F238E27FC236}">
                <a16:creationId xmlns:a16="http://schemas.microsoft.com/office/drawing/2014/main" id="{6C759973-C74D-4D7E-8E45-8B0611D22354}"/>
              </a:ext>
            </a:extLst>
          </p:cNvPr>
          <p:cNvSpPr txBox="1"/>
          <p:nvPr/>
        </p:nvSpPr>
        <p:spPr>
          <a:xfrm>
            <a:off x="5127829" y="1966761"/>
            <a:ext cx="1279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B050"/>
                </a:solidFill>
                <a:latin typeface="Kozuka Gothic Pro B" pitchFamily="34" charset="-128"/>
                <a:ea typeface="Kozuka Gothic Pro B" pitchFamily="34" charset="-128"/>
              </a:rPr>
              <a:t>PATTERNS</a:t>
            </a:r>
          </a:p>
        </p:txBody>
      </p:sp>
      <p:sp>
        <p:nvSpPr>
          <p:cNvPr id="16" name="TextBox 5">
            <a:extLst>
              <a:ext uri="{FF2B5EF4-FFF2-40B4-BE49-F238E27FC236}">
                <a16:creationId xmlns:a16="http://schemas.microsoft.com/office/drawing/2014/main" id="{6F99E9CB-6DCD-4EF9-834E-319DD677C4A1}"/>
              </a:ext>
            </a:extLst>
          </p:cNvPr>
          <p:cNvSpPr txBox="1"/>
          <p:nvPr/>
        </p:nvSpPr>
        <p:spPr>
          <a:xfrm>
            <a:off x="2102870" y="2542254"/>
            <a:ext cx="2686954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accent3"/>
                </a:solidFill>
                <a:latin typeface="Kozuka Gothic Pro B" pitchFamily="34" charset="-128"/>
                <a:ea typeface="Kozuka Gothic Pro B" pitchFamily="34" charset="-128"/>
              </a:rPr>
              <a:t>SMALL LEGS AND ARMS</a:t>
            </a:r>
          </a:p>
        </p:txBody>
      </p:sp>
      <p:sp>
        <p:nvSpPr>
          <p:cNvPr id="17" name="TextBox 6">
            <a:extLst>
              <a:ext uri="{FF2B5EF4-FFF2-40B4-BE49-F238E27FC236}">
                <a16:creationId xmlns:a16="http://schemas.microsoft.com/office/drawing/2014/main" id="{9BA9BB38-8C39-42BD-9F69-1419B2274CA4}"/>
              </a:ext>
            </a:extLst>
          </p:cNvPr>
          <p:cNvSpPr txBox="1"/>
          <p:nvPr/>
        </p:nvSpPr>
        <p:spPr>
          <a:xfrm>
            <a:off x="335038" y="1962887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00B050"/>
                </a:solidFill>
                <a:latin typeface="Kozuka Gothic Pro B" pitchFamily="34" charset="-128"/>
                <a:ea typeface="Kozuka Gothic Pro B" pitchFamily="34" charset="-128"/>
              </a:rPr>
              <a:t>SCALE</a:t>
            </a:r>
          </a:p>
        </p:txBody>
      </p:sp>
      <p:sp>
        <p:nvSpPr>
          <p:cNvPr id="18" name="TextBox 7">
            <a:extLst>
              <a:ext uri="{FF2B5EF4-FFF2-40B4-BE49-F238E27FC236}">
                <a16:creationId xmlns:a16="http://schemas.microsoft.com/office/drawing/2014/main" id="{53042A32-45F2-487C-BCEB-12C700918E2A}"/>
              </a:ext>
            </a:extLst>
          </p:cNvPr>
          <p:cNvSpPr txBox="1"/>
          <p:nvPr/>
        </p:nvSpPr>
        <p:spPr>
          <a:xfrm>
            <a:off x="6763381" y="2548715"/>
            <a:ext cx="1899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FF0000"/>
                </a:solidFill>
                <a:latin typeface="Kozuka Gothic Pro B" pitchFamily="34" charset="-128"/>
                <a:ea typeface="Kozuka Gothic Pro B" pitchFamily="34" charset="-128"/>
              </a:rPr>
              <a:t>SMALL 10-15CM</a:t>
            </a:r>
          </a:p>
        </p:txBody>
      </p:sp>
      <p:sp>
        <p:nvSpPr>
          <p:cNvPr id="19" name="TextBox 8">
            <a:extLst>
              <a:ext uri="{FF2B5EF4-FFF2-40B4-BE49-F238E27FC236}">
                <a16:creationId xmlns:a16="http://schemas.microsoft.com/office/drawing/2014/main" id="{556523F3-04FE-4EA8-81BF-C34DC659A1C2}"/>
              </a:ext>
            </a:extLst>
          </p:cNvPr>
          <p:cNvSpPr txBox="1"/>
          <p:nvPr/>
        </p:nvSpPr>
        <p:spPr>
          <a:xfrm>
            <a:off x="321762" y="2542254"/>
            <a:ext cx="1162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7030A0"/>
                </a:solidFill>
                <a:latin typeface="Kozuka Gothic Pro B" pitchFamily="34" charset="-128"/>
                <a:ea typeface="Kozuka Gothic Pro B" pitchFamily="34" charset="-128"/>
              </a:rPr>
              <a:t>3D FORM</a:t>
            </a:r>
          </a:p>
        </p:txBody>
      </p:sp>
      <p:sp>
        <p:nvSpPr>
          <p:cNvPr id="20" name="TextBox 9">
            <a:extLst>
              <a:ext uri="{FF2B5EF4-FFF2-40B4-BE49-F238E27FC236}">
                <a16:creationId xmlns:a16="http://schemas.microsoft.com/office/drawing/2014/main" id="{17891A03-A4CD-472B-A08E-50D1614539AE}"/>
              </a:ext>
            </a:extLst>
          </p:cNvPr>
          <p:cNvSpPr txBox="1"/>
          <p:nvPr/>
        </p:nvSpPr>
        <p:spPr>
          <a:xfrm>
            <a:off x="6407790" y="1966761"/>
            <a:ext cx="2327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7030A0"/>
                </a:solidFill>
                <a:latin typeface="Kozuka Gothic Pro B" pitchFamily="34" charset="-128"/>
                <a:ea typeface="Kozuka Gothic Pro B" pitchFamily="34" charset="-128"/>
              </a:rPr>
              <a:t>CURVY BODY SHAPE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58A0889-A286-4F1F-9F36-7FA85779B5C5}"/>
              </a:ext>
            </a:extLst>
          </p:cNvPr>
          <p:cNvSpPr txBox="1"/>
          <p:nvPr/>
        </p:nvSpPr>
        <p:spPr>
          <a:xfrm>
            <a:off x="324928" y="5730814"/>
            <a:ext cx="881907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Kozuka Gothic Pro B" pitchFamily="34" charset="-128"/>
                <a:ea typeface="Kozuka Gothic Pro B" pitchFamily="34" charset="-128"/>
              </a:rPr>
              <a:t>Activity: </a:t>
            </a:r>
            <a:r>
              <a:rPr lang="en-US" sz="2000" dirty="0">
                <a:latin typeface="Kozuka Gothic Pro R" pitchFamily="34" charset="-128"/>
                <a:ea typeface="Kozuka Gothic Pro R" pitchFamily="34" charset="-128"/>
              </a:rPr>
              <a:t>Create 4 different designs each with different characters</a:t>
            </a:r>
            <a:endParaRPr lang="en-US" sz="2000" dirty="0">
              <a:latin typeface="Kozuka Gothic Pro R" pitchFamily="34" charset="-128"/>
              <a:ea typeface="Kozuka Gothic Pro R" pitchFamily="34" charset="-128"/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E34C51C-E677-4045-B80B-36117BE43511}"/>
              </a:ext>
            </a:extLst>
          </p:cNvPr>
          <p:cNvSpPr txBox="1"/>
          <p:nvPr/>
        </p:nvSpPr>
        <p:spPr>
          <a:xfrm>
            <a:off x="3489083" y="3775494"/>
            <a:ext cx="1790519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Kozuka Gothic Pro R" pitchFamily="34" charset="-128"/>
                <a:ea typeface="Kozuka Gothic Pro R" pitchFamily="34" charset="-128"/>
              </a:rPr>
              <a:t>Side and back views are important too!</a:t>
            </a:r>
          </a:p>
        </p:txBody>
      </p:sp>
      <p:sp>
        <p:nvSpPr>
          <p:cNvPr id="4" name="TextBox 7">
            <a:extLst>
              <a:ext uri="{FF2B5EF4-FFF2-40B4-BE49-F238E27FC236}">
                <a16:creationId xmlns:a16="http://schemas.microsoft.com/office/drawing/2014/main" id="{63DF2515-F6CD-4E88-A350-8887CFCCF70A}"/>
              </a:ext>
            </a:extLst>
          </p:cNvPr>
          <p:cNvSpPr txBox="1"/>
          <p:nvPr/>
        </p:nvSpPr>
        <p:spPr>
          <a:xfrm>
            <a:off x="3355687" y="1953948"/>
            <a:ext cx="1768433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FF0000"/>
                </a:solidFill>
                <a:latin typeface="Kozuka Gothic Pro B" pitchFamily="34" charset="-128"/>
                <a:ea typeface="Kozuka Gothic Pro B"/>
              </a:rPr>
              <a:t>PERSONALITY</a:t>
            </a:r>
            <a:endParaRPr lang="en-GB" dirty="0">
              <a:solidFill>
                <a:srgbClr val="FF0000"/>
              </a:solidFill>
              <a:latin typeface="Kozuka Gothic Pro B" pitchFamily="34" charset="-128"/>
              <a:ea typeface="Kozuka Gothic Pro B" pitchFamily="34" charset="-128"/>
            </a:endParaRPr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0F6901B7-9848-92DC-0705-274E2F655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6674301"/>
            <a:ext cx="9143999" cy="196131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©J Buchanan and K Montague in collaboration with The Japan Society</a:t>
            </a:r>
          </a:p>
          <a:p>
            <a:r>
              <a:rPr lang="en-GB" dirty="0">
                <a:solidFill>
                  <a:schemeClr val="bg1"/>
                </a:solidFill>
              </a:rPr>
              <a:t>© The Japan Society (2025)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603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0"/>
    </mc:Choice>
    <mc:Fallback xmlns="">
      <p:transition advClick="0" advTm="2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©AUTHOR in collaboration with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6</a:t>
            </a:fld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9149" y="358354"/>
            <a:ext cx="6876252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800" b="1" dirty="0">
                <a:solidFill>
                  <a:srgbClr val="FF0000"/>
                </a:solidFill>
                <a:latin typeface="Kristen ITC"/>
                <a:ea typeface="Kozuka Gothic Pro B"/>
              </a:rPr>
              <a:t>Making your </a:t>
            </a:r>
            <a:r>
              <a:rPr lang="en-US" sz="4800" b="1" dirty="0">
                <a:solidFill>
                  <a:srgbClr val="FF0000"/>
                </a:solidFill>
                <a:latin typeface="Kristen ITC"/>
                <a:ea typeface="Kozuka Gothic Pro B"/>
              </a:rPr>
              <a:t>D</a:t>
            </a:r>
            <a:r>
              <a:rPr lang="en-GB" sz="4800" b="1" dirty="0" err="1">
                <a:solidFill>
                  <a:srgbClr val="FF0000"/>
                </a:solidFill>
                <a:latin typeface="Kristen ITC"/>
                <a:ea typeface="Kozuka Gothic Pro B"/>
              </a:rPr>
              <a:t>ogu</a:t>
            </a:r>
            <a:endParaRPr lang="en-GB" sz="4800" b="1" dirty="0">
              <a:solidFill>
                <a:srgbClr val="FF0000"/>
              </a:solidFill>
              <a:latin typeface="Kristen ITC"/>
              <a:ea typeface="Kozuka Gothic Pro B"/>
            </a:endParaRPr>
          </a:p>
        </p:txBody>
      </p:sp>
      <p:pic>
        <p:nvPicPr>
          <p:cNvPr id="7" name="Picture 6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12360" y="332656"/>
            <a:ext cx="850900" cy="850900"/>
          </a:xfrm>
          <a:prstGeom prst="rect">
            <a:avLst/>
          </a:prstGeom>
        </p:spPr>
      </p:pic>
      <p:pic>
        <p:nvPicPr>
          <p:cNvPr id="4" name="Picture 4" descr="A picture containing wall, indoor&#10;&#10;Description automatically generated">
            <a:extLst>
              <a:ext uri="{FF2B5EF4-FFF2-40B4-BE49-F238E27FC236}">
                <a16:creationId xmlns:a16="http://schemas.microsoft.com/office/drawing/2014/main" id="{62831244-F6D0-419F-90C2-6D245DB738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780" y="3277139"/>
            <a:ext cx="2104128" cy="2751288"/>
          </a:xfrm>
          <a:prstGeom prst="rect">
            <a:avLst/>
          </a:prstGeom>
        </p:spPr>
      </p:pic>
      <p:pic>
        <p:nvPicPr>
          <p:cNvPr id="5" name="Picture 7" descr="A picture containing stone&#10;&#10;Description automatically generated">
            <a:extLst>
              <a:ext uri="{FF2B5EF4-FFF2-40B4-BE49-F238E27FC236}">
                <a16:creationId xmlns:a16="http://schemas.microsoft.com/office/drawing/2014/main" id="{1C2716C2-42BB-4494-A157-10B0AB313D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99334" y="3276241"/>
            <a:ext cx="2099455" cy="2794420"/>
          </a:xfrm>
          <a:prstGeom prst="rect">
            <a:avLst/>
          </a:prstGeom>
        </p:spPr>
      </p:pic>
      <p:pic>
        <p:nvPicPr>
          <p:cNvPr id="15" name="Picture 15">
            <a:extLst>
              <a:ext uri="{FF2B5EF4-FFF2-40B4-BE49-F238E27FC236}">
                <a16:creationId xmlns:a16="http://schemas.microsoft.com/office/drawing/2014/main" id="{08227B10-A087-48AA-95E2-D1DF63BA19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81908" y="3274423"/>
            <a:ext cx="1981201" cy="2853943"/>
          </a:xfrm>
          <a:prstGeom prst="rect">
            <a:avLst/>
          </a:prstGeom>
        </p:spPr>
      </p:pic>
      <p:pic>
        <p:nvPicPr>
          <p:cNvPr id="16" name="Picture 16">
            <a:extLst>
              <a:ext uri="{FF2B5EF4-FFF2-40B4-BE49-F238E27FC236}">
                <a16:creationId xmlns:a16="http://schemas.microsoft.com/office/drawing/2014/main" id="{E17964A3-2C26-4E5E-A9C4-032172D3D8A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87668" y="3277139"/>
            <a:ext cx="1947234" cy="289002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2391808-073E-A292-DA5E-C56726C8C00A}"/>
              </a:ext>
            </a:extLst>
          </p:cNvPr>
          <p:cNvSpPr txBox="1"/>
          <p:nvPr/>
        </p:nvSpPr>
        <p:spPr>
          <a:xfrm>
            <a:off x="359148" y="1309491"/>
            <a:ext cx="7309195" cy="17154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800" dirty="0">
                <a:latin typeface="Kozuka Gothic Pro R" pitchFamily="34" charset="-128"/>
                <a:ea typeface="Kozuka Gothic Pro R" pitchFamily="34" charset="-128"/>
                <a:cs typeface="+mn-lt"/>
              </a:rPr>
              <a:t>Watch a demonstration using clay or salt dough. This will show you how to create your figure next week.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Kozuka Gothic Pro R" pitchFamily="34" charset="-128"/>
                <a:ea typeface="Kozuka Gothic Pro R" pitchFamily="34" charset="-128"/>
                <a:cs typeface="+mn-lt"/>
              </a:rPr>
              <a:t>Will your figure stand?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latin typeface="Kozuka Gothic Pro R" pitchFamily="34" charset="-128"/>
                <a:ea typeface="Kozuka Gothic Pro R" pitchFamily="34" charset="-128"/>
                <a:cs typeface="+mn-lt"/>
              </a:rPr>
              <a:t>How will you make the </a:t>
            </a:r>
            <a:r>
              <a:rPr lang="en-GB" dirty="0">
                <a:latin typeface="Kozuka Gothic Pro R" pitchFamily="34" charset="-128"/>
                <a:ea typeface="Kozuka Gothic Pro R" pitchFamily="34" charset="-128"/>
                <a:cs typeface="+mn-lt"/>
              </a:rPr>
              <a:t>patterns?</a:t>
            </a:r>
            <a:endParaRPr lang="en-GB" sz="1800" dirty="0">
              <a:latin typeface="Kozuka Gothic Pro R" pitchFamily="34" charset="-128"/>
              <a:ea typeface="Kozuka Gothic Pro R" pitchFamily="34" charset="-128"/>
              <a:cs typeface="+mn-lt"/>
            </a:endParaRPr>
          </a:p>
        </p:txBody>
      </p:sp>
      <p:sp>
        <p:nvSpPr>
          <p:cNvPr id="3" name="Footer Placeholder 7">
            <a:extLst>
              <a:ext uri="{FF2B5EF4-FFF2-40B4-BE49-F238E27FC236}">
                <a16:creationId xmlns:a16="http://schemas.microsoft.com/office/drawing/2014/main" id="{B2E38615-86A6-8F24-A4B7-52DC063E0DAE}"/>
              </a:ext>
            </a:extLst>
          </p:cNvPr>
          <p:cNvSpPr txBox="1">
            <a:spLocks/>
          </p:cNvSpPr>
          <p:nvPr/>
        </p:nvSpPr>
        <p:spPr>
          <a:xfrm>
            <a:off x="1" y="6674301"/>
            <a:ext cx="9143999" cy="1961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©J Buchanan and K Montague in collaboration with The Japan Society</a:t>
            </a:r>
          </a:p>
          <a:p>
            <a:r>
              <a:rPr lang="en-GB">
                <a:solidFill>
                  <a:schemeClr val="bg1"/>
                </a:solidFill>
              </a:rPr>
              <a:t>© The Japan Society (2025)</a:t>
            </a:r>
            <a:br>
              <a:rPr lang="en-GB">
                <a:solidFill>
                  <a:schemeClr val="bg1"/>
                </a:solidFill>
              </a:rPr>
            </a:br>
            <a:endParaRPr lang="en-GB">
              <a:solidFill>
                <a:schemeClr val="bg1"/>
              </a:solidFill>
            </a:endParaRPr>
          </a:p>
          <a:p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32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0"/>
    </mc:Choice>
    <mc:Fallback xmlns="">
      <p:transition advClick="0" advTm="2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Kozuka Gothic Pro R" pitchFamily="34" charset="-128"/>
              <a:ea typeface="Kozuka Gothic Pro R" pitchFamily="34" charset="-12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15225" y="345745"/>
            <a:ext cx="1233488" cy="123348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1604" y="2060848"/>
            <a:ext cx="6007110" cy="2492990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r>
              <a:rPr lang="en-GB" dirty="0">
                <a:latin typeface="Kozuka Gothic Pro B" pitchFamily="34" charset="-128"/>
                <a:ea typeface="Kozuka Gothic Pro B" pitchFamily="34" charset="-128"/>
              </a:rPr>
              <a:t>This resource was authored by J Buchanan and K Montague in collaboration </a:t>
            </a:r>
            <a:r>
              <a:rPr lang="en-GB">
                <a:latin typeface="Kozuka Gothic Pro B" pitchFamily="34" charset="-128"/>
                <a:ea typeface="Kozuka Gothic Pro B" pitchFamily="34" charset="-128"/>
              </a:rPr>
              <a:t>with The </a:t>
            </a:r>
            <a:r>
              <a:rPr lang="en-GB" dirty="0">
                <a:latin typeface="Kozuka Gothic Pro B" pitchFamily="34" charset="-128"/>
                <a:ea typeface="Kozuka Gothic Pro B" pitchFamily="34" charset="-128"/>
              </a:rPr>
              <a:t>Japan Society</a:t>
            </a:r>
          </a:p>
          <a:p>
            <a:endParaRPr lang="en-GB" dirty="0">
              <a:solidFill>
                <a:srgbClr val="FF0000"/>
              </a:solidFill>
              <a:latin typeface="Kozuka Gothic Pro R" pitchFamily="34" charset="-128"/>
              <a:ea typeface="Kozuka Gothic Pro R" pitchFamily="34" charset="-128"/>
            </a:endParaRPr>
          </a:p>
          <a:p>
            <a:r>
              <a:rPr lang="en-GB" dirty="0">
                <a:solidFill>
                  <a:srgbClr val="FF0000"/>
                </a:solidFill>
                <a:latin typeface="Kozuka Gothic Pro B" pitchFamily="34" charset="-128"/>
                <a:ea typeface="Kozuka Gothic Pro B" pitchFamily="34" charset="-128"/>
              </a:rPr>
              <a:t>The Japan Society</a:t>
            </a:r>
            <a:br>
              <a:rPr lang="en-GB" dirty="0">
                <a:latin typeface="Kozuka Gothic Pro R" pitchFamily="34" charset="-128"/>
                <a:ea typeface="Kozuka Gothic Pro R" pitchFamily="34" charset="-128"/>
              </a:rPr>
            </a:br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13/14 Cornwall Terrace, London NW1 4QP</a:t>
            </a:r>
          </a:p>
          <a:p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Tel: 020 7935 0475   </a:t>
            </a:r>
          </a:p>
          <a:p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Email: education@japansociety.org.uk    </a:t>
            </a:r>
          </a:p>
          <a:p>
            <a:endParaRPr lang="en-GB" dirty="0">
              <a:latin typeface="Kozuka Gothic Pro R" pitchFamily="34" charset="-128"/>
              <a:ea typeface="Kozuka Gothic Pro R" pitchFamily="34" charset="-128"/>
            </a:endParaRPr>
          </a:p>
          <a:p>
            <a:r>
              <a:rPr lang="en-GB" dirty="0">
                <a:latin typeface="Kozuka Gothic Pro B" pitchFamily="34" charset="-128"/>
                <a:ea typeface="Kozuka Gothic Pro B" pitchFamily="34" charset="-128"/>
              </a:rPr>
              <a:t>www.japansociety.org.uk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824662" y="5099473"/>
            <a:ext cx="316097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dirty="0">
                <a:solidFill>
                  <a:srgbClr val="808080"/>
                </a:solidFill>
                <a:latin typeface="Kozuka Gothic Pro B" pitchFamily="34" charset="-128"/>
                <a:ea typeface="Kozuka Gothic Pro B" pitchFamily="34" charset="-128"/>
              </a:rPr>
              <a:t>Follow us on</a:t>
            </a:r>
            <a:r>
              <a:rPr lang="en-GB" dirty="0">
                <a:solidFill>
                  <a:srgbClr val="808080"/>
                </a:solidFill>
                <a:latin typeface="Kozuka Gothic Pro R" pitchFamily="34" charset="-128"/>
                <a:ea typeface="Kozuka Gothic Pro R" pitchFamily="34" charset="-128"/>
              </a:rPr>
              <a:t>:</a:t>
            </a:r>
            <a:endParaRPr lang="en-GB" dirty="0">
              <a:latin typeface="Kozuka Gothic Pro R" pitchFamily="34" charset="-128"/>
              <a:ea typeface="Kozuka Gothic Pro R" pitchFamily="34" charset="-128"/>
            </a:endParaRPr>
          </a:p>
        </p:txBody>
      </p:sp>
      <p:pic>
        <p:nvPicPr>
          <p:cNvPr id="14" name="Picture 13"/>
          <p:cNvPicPr preferRelativeResize="0">
            <a:picLocks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44747" y="5445143"/>
            <a:ext cx="360000" cy="3600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3275856" y="5502033"/>
            <a:ext cx="273690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sz="1600" dirty="0">
                <a:latin typeface="Kozuka Gothic Pro B" pitchFamily="34" charset="-128"/>
                <a:ea typeface="Kozuka Gothic Pro B" pitchFamily="34" charset="-128"/>
              </a:rPr>
              <a:t>@TheJapanSociety</a:t>
            </a:r>
          </a:p>
        </p:txBody>
      </p:sp>
      <p:pic>
        <p:nvPicPr>
          <p:cNvPr id="10" name="Picture 9"/>
          <p:cNvPicPr preferRelativeResize="0">
            <a:picLocks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42068" y="5445143"/>
            <a:ext cx="360000" cy="360000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5868144" y="5502033"/>
            <a:ext cx="273690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sz="1600" dirty="0">
                <a:latin typeface="Kozuka Gothic Pro B" pitchFamily="34" charset="-128"/>
                <a:ea typeface="Kozuka Gothic Pro B" pitchFamily="34" charset="-128"/>
              </a:rPr>
              <a:t>The </a:t>
            </a:r>
            <a:r>
              <a:rPr lang="en-GB" sz="1600">
                <a:latin typeface="Kozuka Gothic Pro B" pitchFamily="34" charset="-128"/>
                <a:ea typeface="Kozuka Gothic Pro B" pitchFamily="34" charset="-128"/>
              </a:rPr>
              <a:t>Japan Society</a:t>
            </a:r>
            <a:endParaRPr lang="en-GB" sz="1600" dirty="0">
              <a:latin typeface="Kozuka Gothic Pro B" pitchFamily="34" charset="-128"/>
              <a:ea typeface="Kozuka Gothic Pro B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dirty="0" smtClean="0">
                <a:latin typeface="Kozuka Gothic Pro R" pitchFamily="34" charset="-128"/>
                <a:ea typeface="Kozuka Gothic Pro R" pitchFamily="34" charset="-128"/>
              </a:rPr>
              <a:t>7</a:t>
            </a:fld>
            <a:endParaRPr lang="en-GB" dirty="0">
              <a:latin typeface="Kozuka Gothic Pro R" pitchFamily="34" charset="-128"/>
              <a:ea typeface="Kozuka Gothic Pro R" pitchFamily="34" charset="-128"/>
            </a:endParaRPr>
          </a:p>
        </p:txBody>
      </p:sp>
      <p:pic>
        <p:nvPicPr>
          <p:cNvPr id="1026" name="Picture 2" descr="\\js_sql\data\former long term staff\William\Booklet design\Japan_Society_Illustration\Characters\characters_jpg\character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528" y="1877043"/>
            <a:ext cx="2418075" cy="4153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894640" y="-886930"/>
            <a:ext cx="1796876" cy="3573016"/>
          </a:xfrm>
          <a:prstGeom prst="rect">
            <a:avLst/>
          </a:prstGeom>
        </p:spPr>
      </p:pic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B3549C1A-BB90-8BF4-C445-3A7292C10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6674301"/>
            <a:ext cx="9143999" cy="196131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©J Buchanan and K Montague in collaboration with The Japan Society</a:t>
            </a:r>
          </a:p>
          <a:p>
            <a:r>
              <a:rPr lang="en-GB" dirty="0">
                <a:solidFill>
                  <a:schemeClr val="bg1"/>
                </a:solidFill>
              </a:rPr>
              <a:t>© The Japan Society (2025)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497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0"/>
    </mc:Choice>
    <mc:Fallback xmlns="">
      <p:transition advClick="0" advTm="2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2c91556-46bc-4590-bcd5-90c67e4b91fa" xsi:nil="true"/>
    <lcf76f155ced4ddcb4097134ff3c332f xmlns="d8b6db6b-d518-46de-a133-ecec48f9032d">
      <Terms xmlns="http://schemas.microsoft.com/office/infopath/2007/PartnerControls"/>
    </lcf76f155ced4ddcb4097134ff3c332f>
    <SharedWithUsers xmlns="22c91556-46bc-4590-bcd5-90c67e4b91fa">
      <UserInfo>
        <DisplayName/>
        <AccountId xsi:nil="true"/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55B018323F8642A5467299A1B9FAE8" ma:contentTypeVersion="15" ma:contentTypeDescription="Create a new document." ma:contentTypeScope="" ma:versionID="125012abcbb2d9900372ceccf7c5d466">
  <xsd:schema xmlns:xsd="http://www.w3.org/2001/XMLSchema" xmlns:xs="http://www.w3.org/2001/XMLSchema" xmlns:p="http://schemas.microsoft.com/office/2006/metadata/properties" xmlns:ns2="d8b6db6b-d518-46de-a133-ecec48f9032d" xmlns:ns3="22c91556-46bc-4590-bcd5-90c67e4b91fa" targetNamespace="http://schemas.microsoft.com/office/2006/metadata/properties" ma:root="true" ma:fieldsID="cdd29ca83f939dcda192c558b44b9990" ns2:_="" ns3:_="">
    <xsd:import namespace="d8b6db6b-d518-46de-a133-ecec48f9032d"/>
    <xsd:import namespace="22c91556-46bc-4590-bcd5-90c67e4b91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b6db6b-d518-46de-a133-ecec48f903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17f363ac-60c5-4dbc-b4e3-f2fa882781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c91556-46bc-4590-bcd5-90c67e4b91fa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38fdc1c-08e9-4115-8215-a2101e22a682}" ma:internalName="TaxCatchAll" ma:showField="CatchAllData" ma:web="22c91556-46bc-4590-bcd5-90c67e4b91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381DDD-16FC-4B45-8772-9275431F1CA6}">
  <ds:schemaRefs>
    <ds:schemaRef ds:uri="http://schemas.microsoft.com/office/2006/metadata/properties"/>
    <ds:schemaRef ds:uri="http://schemas.microsoft.com/office/infopath/2007/PartnerControls"/>
    <ds:schemaRef ds:uri="22c91556-46bc-4590-bcd5-90c67e4b91fa"/>
    <ds:schemaRef ds:uri="d8b6db6b-d518-46de-a133-ecec48f9032d"/>
  </ds:schemaRefs>
</ds:datastoreItem>
</file>

<file path=customXml/itemProps2.xml><?xml version="1.0" encoding="utf-8"?>
<ds:datastoreItem xmlns:ds="http://schemas.openxmlformats.org/officeDocument/2006/customXml" ds:itemID="{6CE2A9A8-FB70-4444-8C7B-476468AA78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8b6db6b-d518-46de-a133-ecec48f9032d"/>
    <ds:schemaRef ds:uri="22c91556-46bc-4590-bcd5-90c67e4b91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DD36F17-C551-4DC3-8A47-D229BBCD48F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860</TotalTime>
  <Words>651</Words>
  <Application>Microsoft Office PowerPoint</Application>
  <PresentationFormat>On-screen Show (4:3)</PresentationFormat>
  <Paragraphs>87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Kozuka Gothic Pro B</vt:lpstr>
      <vt:lpstr>Kozuka Gothic Pro R</vt:lpstr>
      <vt:lpstr>Arial</vt:lpstr>
      <vt:lpstr>Calibri</vt:lpstr>
      <vt:lpstr>Kristen ITC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Alejandra Armendariz-Hernandez</dc:creator>
  <cp:lastModifiedBy>Lucy Hawksley</cp:lastModifiedBy>
  <cp:revision>1039</cp:revision>
  <dcterms:created xsi:type="dcterms:W3CDTF">2017-05-31T10:45:44Z</dcterms:created>
  <dcterms:modified xsi:type="dcterms:W3CDTF">2025-02-13T15:57:17Z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0x0101004855B018323F8642A5467299A1B9FAE8</vt:lpwstr>
  </property>
  <property fmtid="{D5CDD505-2E9C-101B-9397-08002B2CF9AE}" pid="3" name="Order">
    <vt:r8>92200</vt:r8>
  </property>
  <property fmtid="{D5CDD505-2E9C-101B-9397-08002B2CF9AE}" pid="4" name="TriggerFlowInfo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MediaServiceImageTags">
    <vt:lpwstr/>
  </property>
</Properties>
</file>