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0" r:id="rId2"/>
    <p:sldId id="271" r:id="rId3"/>
    <p:sldId id="292" r:id="rId4"/>
    <p:sldId id="281" r:id="rId5"/>
    <p:sldId id="275" r:id="rId6"/>
    <p:sldId id="269" r:id="rId7"/>
    <p:sldId id="277" r:id="rId8"/>
    <p:sldId id="285" r:id="rId9"/>
    <p:sldId id="288" r:id="rId10"/>
    <p:sldId id="287" r:id="rId11"/>
    <p:sldId id="286" r:id="rId12"/>
    <p:sldId id="289" r:id="rId13"/>
    <p:sldId id="291" r:id="rId14"/>
    <p:sldId id="263" r:id="rId15"/>
    <p:sldId id="282" r:id="rId16"/>
    <p:sldId id="284" r:id="rId17"/>
    <p:sldId id="293" r:id="rId18"/>
    <p:sldId id="280" r:id="rId19"/>
    <p:sldId id="274" r:id="rId20"/>
    <p:sldId id="290" r:id="rId21"/>
    <p:sldId id="25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JRx/jBPZttAJqL5sfERPPA==" hashData="NOtSKOLSis3+Qccn0qyEZAOGdgg="/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1797">
          <p15:clr>
            <a:srgbClr val="A4A3A4"/>
          </p15:clr>
        </p15:guide>
        <p15:guide id="3" pos="2880">
          <p15:clr>
            <a:srgbClr val="A4A3A4"/>
          </p15:clr>
        </p15:guide>
        <p15:guide id="4" pos="249">
          <p15:clr>
            <a:srgbClr val="A4A3A4"/>
          </p15:clr>
        </p15:guide>
        <p15:guide id="5" pos="5511">
          <p15:clr>
            <a:srgbClr val="A4A3A4"/>
          </p15:clr>
        </p15:guide>
        <p15:guide id="6" pos="396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nnah  Eastham" initials="HE" lastIdx="8" clrIdx="0"/>
  <p:cmAuthor id="1" name="Alys Turner" initials="AT" lastIdx="1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0000"/>
    <a:srgbClr val="339933"/>
    <a:srgbClr val="808080"/>
    <a:srgbClr val="993399"/>
    <a:srgbClr val="0099FF"/>
    <a:srgbClr val="9B3333"/>
    <a:srgbClr val="2E3092"/>
    <a:srgbClr val="FF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686" autoAdjust="0"/>
  </p:normalViewPr>
  <p:slideViewPr>
    <p:cSldViewPr>
      <p:cViewPr>
        <p:scale>
          <a:sx n="80" d="100"/>
          <a:sy n="80" d="100"/>
        </p:scale>
        <p:origin x="-528" y="180"/>
      </p:cViewPr>
      <p:guideLst>
        <p:guide orient="horz" pos="2160"/>
        <p:guide orient="horz" pos="1797"/>
        <p:guide pos="2880"/>
        <p:guide pos="249"/>
        <p:guide pos="5511"/>
        <p:guide pos="396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2280" y="-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7B629-9E9D-4683-BE45-69BBBC2A9C33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BBD79-A804-45E9-B8E3-9A16A3218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039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earch.creativecommons.org/photos/5b8e215f-fb7d-45a2-8ef9-7ce09f0c829a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search.creativecommons.org/photos/7c776a19-ae9c-4bd9-b640-e541c5ec7b57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Ask students</a:t>
            </a:r>
          </a:p>
          <a:p>
            <a:r>
              <a:rPr lang="en-GB" dirty="0" smtClean="0"/>
              <a:t>From looking at the middle</a:t>
            </a:r>
            <a:r>
              <a:rPr lang="en-GB" baseline="0" dirty="0" smtClean="0"/>
              <a:t> picture and the name, do they have a</a:t>
            </a:r>
            <a:r>
              <a:rPr lang="en-GB" dirty="0" smtClean="0"/>
              <a:t>ny</a:t>
            </a:r>
            <a:r>
              <a:rPr lang="en-GB" baseline="0" dirty="0" smtClean="0"/>
              <a:t> guesses about what the festival might celebrate?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2547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Tell Students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0" dirty="0" smtClean="0"/>
              <a:t>This</a:t>
            </a:r>
            <a:r>
              <a:rPr lang="en-GB" b="0" baseline="0" dirty="0" smtClean="0"/>
              <a:t> is a photo of </a:t>
            </a:r>
            <a:r>
              <a:rPr lang="en-GB" b="0" baseline="0" dirty="0" err="1" smtClean="0"/>
              <a:t>zori</a:t>
            </a:r>
            <a:r>
              <a:rPr lang="en-GB" b="0" baseline="0" dirty="0" smtClean="0"/>
              <a:t> and </a:t>
            </a:r>
            <a:r>
              <a:rPr lang="en-GB" b="0" baseline="0" dirty="0" err="1" smtClean="0"/>
              <a:t>tabi</a:t>
            </a:r>
            <a:r>
              <a:rPr lang="en-GB" b="0" baseline="0" dirty="0" smtClean="0"/>
              <a:t> worn together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3726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Tell Students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 smtClean="0"/>
              <a:t>Obi</a:t>
            </a:r>
            <a:r>
              <a:rPr lang="en-GB" b="0" baseline="0" dirty="0" smtClean="0"/>
              <a:t> are sometimes described as a belt because it</a:t>
            </a:r>
            <a:r>
              <a:rPr lang="en-GB" b="0" dirty="0" smtClean="0"/>
              <a:t> is a piece of fabric which</a:t>
            </a:r>
            <a:r>
              <a:rPr lang="en-GB" b="0" baseline="0" dirty="0" smtClean="0"/>
              <a:t> is tied around the waist. </a:t>
            </a:r>
            <a:endParaRPr lang="en-GB" b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 smtClean="0"/>
              <a:t>Often women’s obi are</a:t>
            </a:r>
            <a:r>
              <a:rPr lang="en-GB" b="0" baseline="0" dirty="0" smtClean="0"/>
              <a:t> very decorative and can be tied in many different ways, like this one in a bow.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baseline="0" dirty="0" smtClean="0"/>
              <a:t>Men’s obi are usually thinner and simpler. </a:t>
            </a:r>
            <a:endParaRPr lang="en-GB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3726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Tell Students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 err="1" smtClean="0"/>
              <a:t>Haori</a:t>
            </a:r>
            <a:r>
              <a:rPr lang="en-GB" b="0" baseline="0" dirty="0" smtClean="0"/>
              <a:t> is a like a jacket and is worn over a kimono. </a:t>
            </a:r>
            <a:endParaRPr lang="en-GB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3726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Tell Students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 err="1" smtClean="0"/>
              <a:t>Hakama</a:t>
            </a:r>
            <a:r>
              <a:rPr lang="en-GB" b="0" baseline="0" dirty="0" smtClean="0"/>
              <a:t> are loose fitting trousers.</a:t>
            </a:r>
            <a:endParaRPr lang="en-GB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3726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/>
              <a:t>Ask</a:t>
            </a:r>
            <a:r>
              <a:rPr lang="en-GB" b="1" baseline="0" dirty="0" smtClean="0"/>
              <a:t> students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0" baseline="0" dirty="0" smtClean="0"/>
              <a:t>What can you see in the picture? </a:t>
            </a:r>
            <a:endParaRPr lang="en-GB" b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0" dirty="0" smtClean="0"/>
              <a:t>Where do you think they are?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0" dirty="0" smtClean="0"/>
              <a:t>What do you think</a:t>
            </a:r>
            <a:r>
              <a:rPr lang="en-GB" b="0" baseline="0" dirty="0" smtClean="0"/>
              <a:t> the man who is standing up is doing?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/>
              <a:t>Tell students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0" dirty="0" smtClean="0"/>
              <a:t>The picture was taken in a shrine (a place</a:t>
            </a:r>
            <a:r>
              <a:rPr lang="en-GB" b="0" baseline="0" dirty="0" smtClean="0"/>
              <a:t> of worship).</a:t>
            </a:r>
            <a:endParaRPr lang="en-GB" b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0" baseline="0" dirty="0" smtClean="0"/>
              <a:t>Some families will take part in a special ceremony with a Shinto priest. Shinto is the name of a religion in Japan. 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0" baseline="0" dirty="0" smtClean="0"/>
              <a:t>The priest will read prayers and offer blessings.</a:t>
            </a:r>
            <a:endParaRPr lang="en-GB" b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7443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b="1" baseline="0" dirty="0" smtClean="0"/>
              <a:t>Teacher’s Notes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baseline="0" dirty="0" err="1" smtClean="0"/>
              <a:t>Chitose</a:t>
            </a:r>
            <a:r>
              <a:rPr lang="en-GB" b="0" baseline="0" dirty="0" smtClean="0"/>
              <a:t> </a:t>
            </a:r>
            <a:r>
              <a:rPr lang="en-GB" b="0" baseline="0" dirty="0" err="1" smtClean="0"/>
              <a:t>ame</a:t>
            </a:r>
            <a:r>
              <a:rPr lang="en-GB" b="0" baseline="0" dirty="0" smtClean="0"/>
              <a:t> (pronounced </a:t>
            </a:r>
            <a:r>
              <a:rPr lang="en-GB" b="0" i="1" baseline="0" dirty="0" err="1" smtClean="0"/>
              <a:t>chee</a:t>
            </a:r>
            <a:r>
              <a:rPr lang="en-GB" b="0" i="1" baseline="0" dirty="0" smtClean="0"/>
              <a:t>-</a:t>
            </a:r>
            <a:r>
              <a:rPr lang="en-GB" b="0" i="1" baseline="0" dirty="0" err="1" smtClean="0"/>
              <a:t>toh</a:t>
            </a:r>
            <a:r>
              <a:rPr lang="en-GB" b="0" i="1" baseline="0" dirty="0" smtClean="0"/>
              <a:t>-say ah-may</a:t>
            </a:r>
            <a:r>
              <a:rPr lang="en-GB" b="0" baseline="0" dirty="0" smtClean="0"/>
              <a:t>) are like long sticks of rock.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baseline="0" dirty="0" smtClean="0"/>
              <a:t>Children can be seen holding the bags of </a:t>
            </a:r>
            <a:r>
              <a:rPr lang="en-GB" b="0" baseline="0" dirty="0" err="1" smtClean="0"/>
              <a:t>chitose</a:t>
            </a:r>
            <a:r>
              <a:rPr lang="en-GB" b="0" baseline="0" dirty="0" smtClean="0"/>
              <a:t> </a:t>
            </a:r>
            <a:r>
              <a:rPr lang="en-GB" b="0" baseline="0" dirty="0" err="1" smtClean="0"/>
              <a:t>ame</a:t>
            </a:r>
            <a:r>
              <a:rPr lang="en-GB" b="0" baseline="0" dirty="0" smtClean="0"/>
              <a:t> on slide 4.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2881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b="1" baseline="0" dirty="0" smtClean="0"/>
              <a:t>Teacher’s Notes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 smtClean="0">
                <a:latin typeface="Kozuka Gothic Pro R" pitchFamily="34" charset="-128"/>
                <a:ea typeface="Kozuka Gothic Pro R" pitchFamily="34" charset="-128"/>
              </a:rPr>
              <a:t>Can students guess why they are called 1000 year sweets? It’s because they are a wish for</a:t>
            </a:r>
            <a:r>
              <a:rPr lang="en-US" sz="1200" baseline="0" dirty="0" smtClean="0">
                <a:latin typeface="Kozuka Gothic Pro R" pitchFamily="34" charset="-128"/>
                <a:ea typeface="Kozuka Gothic Pro R" pitchFamily="34" charset="-128"/>
              </a:rPr>
              <a:t> a </a:t>
            </a:r>
            <a:r>
              <a:rPr lang="en-US" sz="1200" dirty="0" smtClean="0">
                <a:latin typeface="Kozuka Gothic Pro R" pitchFamily="34" charset="-128"/>
                <a:ea typeface="Kozuka Gothic Pro R" pitchFamily="34" charset="-128"/>
              </a:rPr>
              <a:t>long and successful life.</a:t>
            </a:r>
            <a:r>
              <a:rPr lang="en-US" sz="1200" baseline="0" dirty="0" smtClean="0">
                <a:latin typeface="Kozuka Gothic Pro R" pitchFamily="34" charset="-128"/>
                <a:ea typeface="Kozuka Gothic Pro R" pitchFamily="34" charset="-128"/>
              </a:rPr>
              <a:t>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aseline="0" dirty="0" smtClean="0">
                <a:latin typeface="Kozuka Gothic Pro R" pitchFamily="34" charset="-128"/>
                <a:ea typeface="Kozuka Gothic Pro R" pitchFamily="34" charset="-128"/>
              </a:rPr>
              <a:t>They are also a wish for </a:t>
            </a:r>
            <a:r>
              <a:rPr lang="en-US" sz="1200" dirty="0" smtClean="0">
                <a:latin typeface="Kozuka Gothic Pro R" pitchFamily="34" charset="-128"/>
                <a:ea typeface="Kozuka Gothic Pro R" pitchFamily="34" charset="-128"/>
              </a:rPr>
              <a:t>good fortune</a:t>
            </a:r>
            <a:r>
              <a:rPr lang="en-US" sz="1200" baseline="0" dirty="0" smtClean="0">
                <a:latin typeface="Kozuka Gothic Pro R" pitchFamily="34" charset="-128"/>
                <a:ea typeface="Kozuka Gothic Pro R" pitchFamily="34" charset="-128"/>
              </a:rPr>
              <a:t> and</a:t>
            </a:r>
            <a:r>
              <a:rPr lang="en-US" sz="1200" dirty="0" smtClean="0">
                <a:latin typeface="Kozuka Gothic Pro R" pitchFamily="34" charset="-128"/>
                <a:ea typeface="Kozuka Gothic Pro R" pitchFamily="34" charset="-128"/>
              </a:rPr>
              <a:t> good health.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2881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b="1" baseline="0" dirty="0" smtClean="0"/>
              <a:t>Teacher’s Notes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0" baseline="0" dirty="0" smtClean="0"/>
              <a:t>The three characters on the bag say ‘</a:t>
            </a:r>
            <a:r>
              <a:rPr lang="en-GB" b="0" baseline="0" dirty="0" err="1" smtClean="0"/>
              <a:t>Chitose</a:t>
            </a:r>
            <a:r>
              <a:rPr lang="en-GB" b="0" baseline="0" dirty="0" smtClean="0"/>
              <a:t> </a:t>
            </a:r>
            <a:r>
              <a:rPr lang="en-GB" b="0" baseline="0" dirty="0" err="1" smtClean="0"/>
              <a:t>ame</a:t>
            </a:r>
            <a:r>
              <a:rPr lang="en-GB" b="0" baseline="0" dirty="0" smtClean="0"/>
              <a:t>’ in Japanese.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0" baseline="0" dirty="0" smtClean="0"/>
              <a:t>Ask students what animals they can see on the bag. Answer and more information is on the next slide.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2881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b="1" baseline="0" dirty="0" smtClean="0"/>
              <a:t>Teacher’s Notes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baseline="0" dirty="0" smtClean="0"/>
              <a:t>Explain that a crane is a type of bird with a long neck.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baseline="0" dirty="0" smtClean="0"/>
              <a:t>There is usually has a design of a crane (</a:t>
            </a:r>
            <a:r>
              <a:rPr lang="en-GB" b="0" i="1" baseline="0" dirty="0" err="1" smtClean="0"/>
              <a:t>tsuru</a:t>
            </a:r>
            <a:r>
              <a:rPr lang="en-GB" b="0" baseline="0" dirty="0" smtClean="0"/>
              <a:t>) and/or a turtle (</a:t>
            </a:r>
            <a:r>
              <a:rPr lang="en-GB" b="0" i="1" baseline="0" dirty="0" smtClean="0"/>
              <a:t>kame</a:t>
            </a:r>
            <a:r>
              <a:rPr lang="en-GB" b="0" baseline="0" dirty="0" smtClean="0"/>
              <a:t>) on the packaging for </a:t>
            </a:r>
            <a:r>
              <a:rPr lang="en-GB" b="0" baseline="0" dirty="0" err="1" smtClean="0"/>
              <a:t>chitose</a:t>
            </a:r>
            <a:r>
              <a:rPr lang="en-GB" b="0" baseline="0" dirty="0" smtClean="0"/>
              <a:t> </a:t>
            </a:r>
            <a:r>
              <a:rPr lang="en-GB" b="0" baseline="0" dirty="0" err="1" smtClean="0"/>
              <a:t>ame</a:t>
            </a:r>
            <a:r>
              <a:rPr lang="en-GB" b="0" baseline="0" dirty="0" smtClean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baseline="0" dirty="0" smtClean="0"/>
              <a:t>This is because, according to myth, cranes and turtles live for a really long time.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baseline="0" dirty="0" smtClean="0"/>
              <a:t>There is a saying in Japan that “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cranes live for 1000 years, turtles live for 10,000 years”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7443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b="1" dirty="0" smtClean="0"/>
              <a:t>Teacher’s Notes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err="1" smtClean="0"/>
              <a:t>Senbazuru</a:t>
            </a:r>
            <a:r>
              <a:rPr lang="en-GB" baseline="0" dirty="0" smtClean="0"/>
              <a:t> literally means ‘One Thousand Cranes’.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aseline="0" dirty="0" smtClean="0"/>
              <a:t>Sometimes people make them as a gift or a get well wish for loved ones who are ill.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aseline="0" dirty="0" smtClean="0"/>
              <a:t>It is also common for classes or clubs at schools to work together to make 1000 cranes to wish for good luck or victory in their next sports tournament for example.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Picture of crane:</a:t>
            </a:r>
            <a:r>
              <a:rPr lang="en-GB" baseline="0" dirty="0" smtClean="0"/>
              <a:t> </a:t>
            </a:r>
            <a:r>
              <a:rPr lang="en-GB" dirty="0" smtClean="0">
                <a:hlinkClick r:id="rId3"/>
              </a:rPr>
              <a:t>https://search.creativecommons.org/photos/5b8e215f-fb7d-45a2-8ef9-7ce09f0c829a</a:t>
            </a:r>
            <a:r>
              <a:rPr lang="en-GB" dirty="0" smtClean="0"/>
              <a:t> (cropped image)</a:t>
            </a:r>
            <a:endParaRPr lang="en-GB" dirty="0" smtClean="0">
              <a:hlinkClick r:id="rId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744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Teacher’s</a:t>
            </a:r>
            <a:r>
              <a:rPr lang="en-GB" b="1" baseline="0" dirty="0" smtClean="0"/>
              <a:t> note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aseline="0" dirty="0" smtClean="0"/>
              <a:t>Parents may take their children to a shrine (a place of worship) on the weekend nearest to 15</a:t>
            </a:r>
            <a:r>
              <a:rPr lang="en-GB" baseline="30000" dirty="0" smtClean="0"/>
              <a:t>th</a:t>
            </a:r>
            <a:r>
              <a:rPr lang="en-GB" baseline="0" dirty="0" smtClean="0"/>
              <a:t> November.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aseline="0" dirty="0" smtClean="0"/>
              <a:t>The illustration is of a Japanese Shrine where Kami (Gods) live.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2149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288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Teacher’s</a:t>
            </a:r>
            <a:r>
              <a:rPr lang="en-GB" b="1" baseline="0" dirty="0" smtClean="0"/>
              <a:t> note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aseline="0" dirty="0" smtClean="0"/>
              <a:t>The photograph is of a Japanese Shrine with a sign in Japanese for the 7-5-3 festival.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214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Teacher’s</a:t>
            </a:r>
            <a:r>
              <a:rPr lang="en-GB" b="1" baseline="0" dirty="0" smtClean="0"/>
              <a:t> note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aseline="0" dirty="0" smtClean="0"/>
              <a:t>Click to reveal the</a:t>
            </a:r>
            <a:r>
              <a:rPr lang="en-GB" i="1" baseline="0" dirty="0" smtClean="0"/>
              <a:t> kanji </a:t>
            </a:r>
            <a:r>
              <a:rPr lang="en-GB" baseline="0" dirty="0" smtClean="0"/>
              <a:t>characters at the bottom of the slide which show the numbers for 7, 5, 3 (L – R) in Japanese.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aseline="0" dirty="0" smtClean="0"/>
              <a:t>These numbers are </a:t>
            </a:r>
            <a:r>
              <a:rPr lang="en-GB" baseline="0" dirty="0" smtClean="0">
                <a:solidFill>
                  <a:srgbClr val="FF0000"/>
                </a:solidFill>
              </a:rPr>
              <a:t>thought to be lucky </a:t>
            </a:r>
            <a:r>
              <a:rPr lang="en-GB" baseline="0" dirty="0" smtClean="0"/>
              <a:t>and were also seen as important milestones for children in the past.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aseline="0" dirty="0" smtClean="0"/>
              <a:t>Some say the event is celebrated in the 15</a:t>
            </a:r>
            <a:r>
              <a:rPr lang="en-GB" baseline="30000" dirty="0" smtClean="0"/>
              <a:t>th</a:t>
            </a:r>
            <a:r>
              <a:rPr lang="en-GB" baseline="0" dirty="0" smtClean="0"/>
              <a:t> November because 15 is the total sum of 7-5-3.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aseline="0" dirty="0" smtClean="0"/>
              <a:t>Ask students if there are any special ages in their country/culture.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214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b="1" dirty="0" smtClean="0"/>
              <a:t>Teacher’s Notes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0" dirty="0" smtClean="0"/>
              <a:t>Discuss</a:t>
            </a:r>
            <a:r>
              <a:rPr lang="en-GB" b="0" baseline="0" dirty="0" smtClean="0"/>
              <a:t> what students can see in the picture and a</a:t>
            </a:r>
            <a:r>
              <a:rPr lang="en-GB" dirty="0" smtClean="0"/>
              <a:t>sk:</a:t>
            </a:r>
            <a:r>
              <a:rPr lang="en-GB" baseline="0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What</a:t>
            </a:r>
            <a:r>
              <a:rPr lang="en-GB" baseline="0" dirty="0" smtClean="0"/>
              <a:t> kind of clothes are they wearing? (Do they look like everyday clothes? What about the shoes?)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baseline="0" dirty="0" smtClean="0"/>
              <a:t>Are there any ages that are special in their country/culture?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baseline="0" dirty="0" smtClean="0"/>
              <a:t>What occasions might they get dressed up for?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baseline="0" dirty="0" smtClean="0"/>
          </a:p>
          <a:p>
            <a:r>
              <a:rPr lang="en-GB" b="1" dirty="0" smtClean="0"/>
              <a:t>Tell Students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 smtClean="0"/>
              <a:t>Children wear their best clothes</a:t>
            </a:r>
            <a:r>
              <a:rPr lang="en-GB" b="0" baseline="0" dirty="0" smtClean="0"/>
              <a:t> for the festival. </a:t>
            </a:r>
            <a:endParaRPr lang="en-GB" b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 smtClean="0"/>
              <a:t>However not everyone will wear traditional Japanese clothes for 7-5-3,</a:t>
            </a:r>
            <a:r>
              <a:rPr lang="en-GB" b="0" baseline="0" dirty="0" smtClean="0"/>
              <a:t> s</a:t>
            </a:r>
            <a:r>
              <a:rPr lang="en-GB" b="0" dirty="0" smtClean="0"/>
              <a:t>ome boys</a:t>
            </a:r>
            <a:r>
              <a:rPr lang="en-GB" b="0" baseline="0" dirty="0" smtClean="0"/>
              <a:t> and girls will wear smart clothes like suits or dresses.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0" dirty="0" smtClean="0"/>
              <a:t>Special</a:t>
            </a:r>
            <a:r>
              <a:rPr lang="en-GB" b="0" baseline="0" dirty="0" smtClean="0"/>
              <a:t> clothes like these </a:t>
            </a:r>
            <a:r>
              <a:rPr lang="en-GB" sz="1200" b="0" dirty="0" smtClean="0">
                <a:latin typeface="Kozuka Gothic Pro R" pitchFamily="34" charset="-128"/>
                <a:ea typeface="Kozuka Gothic Pro R" pitchFamily="34" charset="-128"/>
              </a:rPr>
              <a:t>can be very expensive, some people will rent them instead of buying them.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214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Tell Students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0" dirty="0" smtClean="0"/>
              <a:t>The</a:t>
            </a:r>
            <a:r>
              <a:rPr lang="en-GB" b="0" baseline="0" dirty="0" smtClean="0"/>
              <a:t> photos shows a boy wearing traditional Japanese clothing.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0" baseline="0" dirty="0" smtClean="0"/>
              <a:t>This is an old photograph, but boys today still wear these </a:t>
            </a:r>
            <a:r>
              <a:rPr lang="en-GB" b="0" i="1" baseline="0" dirty="0" err="1" smtClean="0"/>
              <a:t>hakama</a:t>
            </a:r>
            <a:r>
              <a:rPr lang="en-GB" b="0" baseline="0" dirty="0" smtClean="0"/>
              <a:t> trousers and </a:t>
            </a:r>
            <a:r>
              <a:rPr lang="en-GB" b="0" i="1" baseline="0" dirty="0" err="1" smtClean="0"/>
              <a:t>haori</a:t>
            </a:r>
            <a:r>
              <a:rPr lang="en-GB" b="0" i="1" baseline="0" dirty="0" smtClean="0"/>
              <a:t> </a:t>
            </a:r>
            <a:r>
              <a:rPr lang="en-GB" b="0" baseline="0" dirty="0" smtClean="0"/>
              <a:t>jackets. They are worn over kimono.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0" baseline="0" dirty="0" smtClean="0"/>
              <a:t>Kimono are for everyone, both boys and girls.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0" baseline="0" dirty="0" smtClean="0"/>
              <a:t>In the past, boys would have started wearing </a:t>
            </a:r>
            <a:r>
              <a:rPr lang="en-GB" b="0" baseline="0" dirty="0" err="1" smtClean="0"/>
              <a:t>hakama</a:t>
            </a:r>
            <a:r>
              <a:rPr lang="en-GB" b="0" baseline="0" dirty="0" smtClean="0"/>
              <a:t> from age 5.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372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Tell Students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0" dirty="0" smtClean="0"/>
              <a:t>The</a:t>
            </a:r>
            <a:r>
              <a:rPr lang="en-GB" b="0" baseline="0" dirty="0" smtClean="0"/>
              <a:t> photo shows a girl wearing traditional Japanese clothing.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This</a:t>
            </a:r>
            <a:r>
              <a:rPr lang="en-GB" baseline="0" dirty="0" smtClean="0"/>
              <a:t> is a modern photograph.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0" baseline="0" dirty="0" smtClean="0"/>
              <a:t>In the past, girls would have started wearing obi from age 7.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dirty="0" smtClean="0">
                <a:latin typeface="Kozuka Gothic Pro R" pitchFamily="34" charset="-128"/>
                <a:ea typeface="Kozuka Gothic Pro R" pitchFamily="34" charset="-128"/>
              </a:rPr>
              <a:t>She is also wearing sandals called </a:t>
            </a:r>
            <a:r>
              <a:rPr lang="en-GB" sz="1200" dirty="0" err="1" smtClean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</a:rPr>
              <a:t>zori</a:t>
            </a:r>
            <a:endParaRPr lang="en-GB" sz="1200" dirty="0" smtClean="0">
              <a:solidFill>
                <a:srgbClr val="339933"/>
              </a:solidFill>
              <a:latin typeface="Kozuka Gothic Pro B" pitchFamily="34" charset="-128"/>
              <a:ea typeface="Kozuka Gothic Pro B" pitchFamily="34" charset="-128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372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b="1" dirty="0" smtClean="0"/>
              <a:t>Tell Students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0" dirty="0" err="1" smtClean="0"/>
              <a:t>Zori</a:t>
            </a:r>
            <a:r>
              <a:rPr lang="en-GB" b="0" baseline="0" dirty="0" smtClean="0"/>
              <a:t> look like sandals. These ones are for girls and are for special occasions. </a:t>
            </a:r>
            <a:endParaRPr lang="en-GB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372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Tell Students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 err="1" smtClean="0"/>
              <a:t>Tabi</a:t>
            </a:r>
            <a:r>
              <a:rPr lang="en-GB" b="0" dirty="0" smtClean="0"/>
              <a:t> are footwear</a:t>
            </a:r>
            <a:r>
              <a:rPr lang="en-GB" b="0" baseline="0" dirty="0" smtClean="0"/>
              <a:t> too. They are sometimes described as similar to socks, but they are a little different. Can you see why?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baseline="0" dirty="0" err="1" smtClean="0"/>
              <a:t>Tabi</a:t>
            </a:r>
            <a:r>
              <a:rPr lang="en-GB" b="0" baseline="0" dirty="0" smtClean="0"/>
              <a:t> separate the big toe from the other toes. </a:t>
            </a:r>
            <a:endParaRPr lang="en-GB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372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F9A3-DCA8-401B-A24E-3B14764DE765}" type="datetime1">
              <a:rPr lang="en-GB" smtClean="0"/>
              <a:t>19/11/2020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©The Japan Society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900246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49AB4-66AE-4272-834E-69ED1221364D}" type="datetime1">
              <a:rPr lang="en-GB" smtClean="0"/>
              <a:t>19/11/2020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©The Japan Society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71515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52D13-19FA-44CF-82D8-1513CF50722C}" type="datetime1">
              <a:rPr lang="en-GB" smtClean="0"/>
              <a:t>19/11/2020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©The Japan Society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68830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2B58A-A91C-47FD-90D5-5761B3E0B98D}" type="datetime1">
              <a:rPr lang="en-GB" smtClean="0"/>
              <a:t>19/11/2020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©The Japan Society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62077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A4B77-D4C1-43CA-9E0A-EE290B4204EA}" type="datetime1">
              <a:rPr lang="en-GB" smtClean="0"/>
              <a:t>19/11/2020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©The Japan Society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170494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8BD8B-0C97-4A9A-8F7F-5ACD141453FF}" type="datetime1">
              <a:rPr lang="en-GB" smtClean="0"/>
              <a:t>19/11/2020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©The Japan Society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43272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8EEA7-DF48-420E-98D3-7D7D39829076}" type="datetime1">
              <a:rPr lang="en-GB" smtClean="0"/>
              <a:t>19/11/2020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©The Japan Society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221740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6C53-DF93-4FB4-8E98-AD97273D18AD}" type="datetime1">
              <a:rPr lang="en-GB" smtClean="0"/>
              <a:t>19/11/2020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©The Japan Society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7939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B5361-722D-43F8-B4CA-C43E00902BEA}" type="datetime1">
              <a:rPr lang="en-GB" smtClean="0"/>
              <a:t>19/11/2020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©The Japan Society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28432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AE65-D4D2-4177-A95E-E6DBA4D14836}" type="datetime1">
              <a:rPr lang="en-GB" smtClean="0"/>
              <a:t>19/11/2020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©The Japan Society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75689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5D39-6420-4B43-B970-FB998F9B680F}" type="datetime1">
              <a:rPr lang="en-GB" smtClean="0"/>
              <a:t>19/11/2020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©The Japan Society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04437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90698-28D2-449B-825F-723FA029FBF1}" type="datetime1">
              <a:rPr lang="en-GB" smtClean="0"/>
              <a:t>19/11/2020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©The Japan Society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166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39916636@N00/1212071501" TargetMode="External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hyperlink" Target="https://creativecommons.org/licenses/by-nc-sa/2.0/?ref=ccsearch&amp;atype=rich" TargetMode="External"/><Relationship Id="rId4" Type="http://schemas.openxmlformats.org/officeDocument/2006/relationships/hyperlink" Target="https://www.flickr.com/photos/39916636@N00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hyperlink" Target="https://commons.wikimedia.org/wiki/File:Washikusa_I-002.png" TargetMode="Externa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-sa/3.0/deed.en" TargetMode="External"/><Relationship Id="rId5" Type="http://schemas.openxmlformats.org/officeDocument/2006/relationships/hyperlink" Target="https://commons.wikimedia.org/wiki/File:Stiff_obi,Kaku-obi,Katori-city,Japan.jpg" TargetMode="External"/><Relationship Id="rId4" Type="http://schemas.openxmlformats.org/officeDocument/2006/relationships/hyperlink" Target="https://creativecommons.org/licenses/by/3.0" TargetMode="External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sa/2.0/?ref=ccsearch&amp;atype=rich" TargetMode="External"/><Relationship Id="rId3" Type="http://schemas.openxmlformats.org/officeDocument/2006/relationships/hyperlink" Target="https://www.flickr.com/photos/15145384@N04/2065727107" TargetMode="External"/><Relationship Id="rId7" Type="http://schemas.openxmlformats.org/officeDocument/2006/relationships/hyperlink" Target="https://www.flickr.com/photos/14224905@N08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lickr.com/photos/14224905@N08/5953841849" TargetMode="External"/><Relationship Id="rId11" Type="http://schemas.openxmlformats.org/officeDocument/2006/relationships/image" Target="../media/image19.jpg"/><Relationship Id="rId5" Type="http://schemas.openxmlformats.org/officeDocument/2006/relationships/hyperlink" Target="https://creativecommons.org/licenses/by/2.0/?ref=ccsearch&amp;atype=rich" TargetMode="External"/><Relationship Id="rId10" Type="http://schemas.openxmlformats.org/officeDocument/2006/relationships/image" Target="../media/image18.jpg"/><Relationship Id="rId4" Type="http://schemas.openxmlformats.org/officeDocument/2006/relationships/hyperlink" Target="https://www.flickr.com/photos/15145384@N04" TargetMode="External"/><Relationship Id="rId9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46319764@N07/5177418032" TargetMode="External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hyperlink" Target="https://creativecommons.org/licenses/by-nc-nd/2.0/?ref=ccsearch&amp;atype=rich" TargetMode="External"/><Relationship Id="rId4" Type="http://schemas.openxmlformats.org/officeDocument/2006/relationships/hyperlink" Target="https://www.flickr.com/photos/46319764@N07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5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-sa/3.0/deed.en" TargetMode="External"/><Relationship Id="rId5" Type="http://schemas.openxmlformats.org/officeDocument/2006/relationships/hyperlink" Target="https://commons.wikimedia.org/wiki/User:Spaceaero2" TargetMode="External"/><Relationship Id="rId4" Type="http://schemas.openxmlformats.org/officeDocument/2006/relationships/hyperlink" Target="https://commons.wikimedia.org/wiki/File:Grus_japonensis_in_flight_at_Akan_International_Crane_Center.jpg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7.jpeg"/><Relationship Id="rId7" Type="http://schemas.openxmlformats.org/officeDocument/2006/relationships/hyperlink" Target="https://commons.wikimedia.org/wiki/File:Thousand_Paper_Cranes_(7115811393).jpg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-nc-sa/2.0/?ref=ccsearch&amp;atype=rich" TargetMode="External"/><Relationship Id="rId5" Type="http://schemas.openxmlformats.org/officeDocument/2006/relationships/hyperlink" Target="https://www.flickr.com/photos/35034357529@N01" TargetMode="External"/><Relationship Id="rId4" Type="http://schemas.openxmlformats.org/officeDocument/2006/relationships/hyperlink" Target="https://www.flickr.com/photos/35034357529@N01/6066434315" TargetMode="External"/><Relationship Id="rId9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hyperlink" Target="https://www.flickr.com/photos/92379654@N02" TargetMode="Externa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-sa/2.0/?ref=ccsearch&amp;atype=rich" TargetMode="External"/><Relationship Id="rId5" Type="http://schemas.openxmlformats.org/officeDocument/2006/relationships/hyperlink" Target="https://www.flickr.com/photos/53771866@N05" TargetMode="External"/><Relationship Id="rId4" Type="http://schemas.openxmlformats.org/officeDocument/2006/relationships/hyperlink" Target="https://www.flickr.com/photos/53771866@N05/6263406402" TargetMode="External"/><Relationship Id="rId9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60435173@N00/235124513" TargetMode="External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hyperlink" Target="https://creativecommons.org/licenses/by-nc-nd/2.0/?ref=ccsearch&amp;atype=rich" TargetMode="External"/><Relationship Id="rId4" Type="http://schemas.openxmlformats.org/officeDocument/2006/relationships/hyperlink" Target="https://www.flickr.com/photos/60435173@N0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Japanese_socks,shiro-tabi,gyoda-city,japan.JPGing%20obi%20from%20age%207.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5.jpeg"/><Relationship Id="rId4" Type="http://schemas.openxmlformats.org/officeDocument/2006/relationships/hyperlink" Target="https://creativecommons.org/licenses/by-sa/3.0/deed.e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25" y="345745"/>
            <a:ext cx="1233488" cy="123348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368782"/>
            <a:ext cx="9144000" cy="48921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©The 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Japan Society</a:t>
            </a: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067944" y="5313224"/>
            <a:ext cx="4860032" cy="76944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7-5-3 Festival</a:t>
            </a:r>
            <a:endParaRPr lang="en-GB" sz="4400" b="1" dirty="0">
              <a:solidFill>
                <a:srgbClr val="FF0000"/>
              </a:solidFill>
              <a:latin typeface="Kristen ITC" panose="03050502040202030202" pitchFamily="66" charset="0"/>
              <a:ea typeface="Kozuka Gothic Pro B" pitchFamily="34" charset="-128"/>
            </a:endParaRPr>
          </a:p>
        </p:txBody>
      </p:sp>
      <p:pic>
        <p:nvPicPr>
          <p:cNvPr id="10" name="Picture 9" descr="E:\イラスト・カット５０００\カラー\01 12カ月\11 11月\01-241A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113" y="1049507"/>
            <a:ext cx="3695079" cy="3747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07888"/>
            <a:ext cx="1972512" cy="19725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415" y="2204864"/>
            <a:ext cx="1680214" cy="16802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55575" y="555099"/>
            <a:ext cx="1223321" cy="122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9752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286324"/>
            <a:ext cx="6372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chemeClr val="bg1"/>
                </a:solidFill>
                <a:latin typeface="Kristen ITC" panose="03050502040202030202" pitchFamily="66" charset="0"/>
                <a:ea typeface="Kozuka Gothic Pro B" pitchFamily="34" charset="-128"/>
              </a:rPr>
              <a:t>Festival Clothes</a:t>
            </a:r>
            <a:endParaRPr lang="en-GB" sz="4800" b="1" dirty="0">
              <a:solidFill>
                <a:schemeClr val="bg1"/>
              </a:solidFill>
              <a:latin typeface="Kristen ITC" panose="03050502040202030202" pitchFamily="66" charset="0"/>
              <a:ea typeface="Kozuka Gothic Pro B" pitchFamily="34" charset="-128"/>
            </a:endParaRPr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©</a:t>
            </a:r>
            <a:r>
              <a:rPr lang="en-GB" dirty="0">
                <a:solidFill>
                  <a:schemeClr val="bg1"/>
                </a:solidFill>
                <a:hlinkClick r:id="rId3"/>
              </a:rPr>
              <a:t>"</a:t>
            </a:r>
            <a:r>
              <a:rPr lang="en-GB" dirty="0" err="1">
                <a:solidFill>
                  <a:schemeClr val="bg1"/>
                </a:solidFill>
                <a:hlinkClick r:id="rId3"/>
              </a:rPr>
              <a:t>zori</a:t>
            </a:r>
            <a:r>
              <a:rPr lang="en-GB" dirty="0">
                <a:solidFill>
                  <a:schemeClr val="bg1"/>
                </a:solidFill>
                <a:hlinkClick r:id="rId3"/>
              </a:rPr>
              <a:t>"</a:t>
            </a:r>
            <a:r>
              <a:rPr lang="en-GB" dirty="0">
                <a:solidFill>
                  <a:schemeClr val="bg1"/>
                </a:solidFill>
              </a:rPr>
              <a:t> by </a:t>
            </a:r>
            <a:r>
              <a:rPr lang="en-GB" dirty="0" err="1">
                <a:solidFill>
                  <a:schemeClr val="bg1"/>
                </a:solidFill>
                <a:hlinkClick r:id="rId4"/>
              </a:rPr>
              <a:t>vfowler</a:t>
            </a:r>
            <a:r>
              <a:rPr lang="en-GB" dirty="0">
                <a:solidFill>
                  <a:schemeClr val="bg1"/>
                </a:solidFill>
              </a:rPr>
              <a:t> is licensed under </a:t>
            </a:r>
            <a:r>
              <a:rPr lang="en-GB" dirty="0">
                <a:solidFill>
                  <a:schemeClr val="bg1"/>
                </a:solidFill>
                <a:hlinkClick r:id="rId5"/>
              </a:rPr>
              <a:t>CC BY-NC-SA 2.0</a:t>
            </a:r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076" y="266421"/>
            <a:ext cx="850900" cy="8509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1520" y="286324"/>
            <a:ext cx="6372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Festival Clothes</a:t>
            </a:r>
            <a:endParaRPr lang="en-GB" sz="4800" b="1" dirty="0">
              <a:solidFill>
                <a:srgbClr val="FF0000"/>
              </a:solidFill>
              <a:latin typeface="Kristen ITC" panose="03050502040202030202" pitchFamily="66" charset="0"/>
              <a:ea typeface="Kozuka Gothic Pro B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4" t="43896" r="6133" b="12208"/>
          <a:stretch/>
        </p:blipFill>
        <p:spPr>
          <a:xfrm>
            <a:off x="2209022" y="1514638"/>
            <a:ext cx="4725955" cy="40067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44362" y="5636103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>
                <a:latin typeface="Kozuka Gothic Pro B" pitchFamily="34" charset="-128"/>
                <a:ea typeface="Kozuka Gothic Pro B" pitchFamily="34" charset="-128"/>
              </a:rPr>
              <a:t>z</a:t>
            </a:r>
            <a:r>
              <a:rPr lang="en-GB" sz="2800" dirty="0" err="1" smtClean="0">
                <a:latin typeface="Kozuka Gothic Pro B" pitchFamily="34" charset="-128"/>
                <a:ea typeface="Kozuka Gothic Pro B" pitchFamily="34" charset="-128"/>
              </a:rPr>
              <a:t>ori</a:t>
            </a:r>
            <a:r>
              <a:rPr lang="en-GB" sz="2800" dirty="0" smtClean="0">
                <a:latin typeface="Kozuka Gothic Pro B" pitchFamily="34" charset="-128"/>
                <a:ea typeface="Kozuka Gothic Pro B" pitchFamily="34" charset="-128"/>
              </a:rPr>
              <a:t> and </a:t>
            </a:r>
            <a:r>
              <a:rPr lang="en-GB" sz="2800" dirty="0" err="1" smtClean="0">
                <a:latin typeface="Kozuka Gothic Pro B" pitchFamily="34" charset="-128"/>
                <a:ea typeface="Kozuka Gothic Pro B" pitchFamily="34" charset="-128"/>
              </a:rPr>
              <a:t>tabi</a:t>
            </a:r>
            <a:r>
              <a:rPr lang="en-GB" sz="2800" dirty="0" smtClean="0">
                <a:latin typeface="Kozuka Gothic Pro B" pitchFamily="34" charset="-128"/>
                <a:ea typeface="Kozuka Gothic Pro B" pitchFamily="34" charset="-128"/>
              </a:rPr>
              <a:t> </a:t>
            </a:r>
            <a:endParaRPr lang="en-GB" sz="2800" dirty="0">
              <a:latin typeface="Kozuka Gothic Pro B" pitchFamily="34" charset="-128"/>
              <a:ea typeface="Kozuka Gothic Pro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64827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371615" y="404664"/>
            <a:ext cx="6372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Festival Clothes</a:t>
            </a:r>
            <a:endParaRPr lang="en-GB" sz="4800" b="1" dirty="0">
              <a:solidFill>
                <a:srgbClr val="FF0000"/>
              </a:solidFill>
              <a:latin typeface="Kristen ITC" panose="03050502040202030202" pitchFamily="66" charset="0"/>
              <a:ea typeface="Kozuka Gothic Pro B" pitchFamily="34" charset="-128"/>
            </a:endParaRPr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©</a:t>
            </a:r>
            <a:r>
              <a:rPr lang="en-GB" dirty="0" err="1" smtClean="0">
                <a:hlinkClick r:id="rId3"/>
              </a:rPr>
              <a:t>washikusa</a:t>
            </a:r>
            <a:r>
              <a:rPr lang="en-GB" dirty="0" smtClean="0">
                <a:solidFill>
                  <a:schemeClr val="bg1"/>
                </a:solidFill>
              </a:rPr>
              <a:t> by </a:t>
            </a:r>
            <a:r>
              <a:rPr lang="en-GB" dirty="0" err="1" smtClean="0">
                <a:solidFill>
                  <a:schemeClr val="bg1"/>
                </a:solidFill>
              </a:rPr>
              <a:t>Pitke</a:t>
            </a:r>
            <a:r>
              <a:rPr lang="en-GB" dirty="0" smtClean="0">
                <a:solidFill>
                  <a:schemeClr val="bg1"/>
                </a:solidFill>
              </a:rPr>
              <a:t>, </a:t>
            </a:r>
            <a:r>
              <a:rPr lang="en-GB" dirty="0">
                <a:hlinkClick r:id="rId4"/>
              </a:rPr>
              <a:t>CC BY </a:t>
            </a:r>
            <a:r>
              <a:rPr lang="en-GB" dirty="0" smtClean="0">
                <a:hlinkClick r:id="rId4"/>
              </a:rPr>
              <a:t>3.0</a:t>
            </a:r>
            <a:r>
              <a:rPr lang="en-GB" dirty="0" smtClean="0"/>
              <a:t> </a:t>
            </a:r>
            <a:r>
              <a:rPr lang="en-GB" dirty="0" smtClean="0">
                <a:solidFill>
                  <a:schemeClr val="bg1"/>
                </a:solidFill>
              </a:rPr>
              <a:t>via </a:t>
            </a:r>
            <a:r>
              <a:rPr lang="en-GB" dirty="0">
                <a:solidFill>
                  <a:schemeClr val="bg1"/>
                </a:solidFill>
              </a:rPr>
              <a:t>Wikimedia Commons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© </a:t>
            </a:r>
            <a:r>
              <a:rPr lang="en-GB" dirty="0" smtClean="0">
                <a:hlinkClick r:id="rId5"/>
              </a:rPr>
              <a:t>Stiff obi</a:t>
            </a:r>
            <a:r>
              <a:rPr lang="en-GB" dirty="0" smtClean="0"/>
              <a:t> </a:t>
            </a:r>
            <a:r>
              <a:rPr lang="it-IT" dirty="0" smtClean="0">
                <a:solidFill>
                  <a:schemeClr val="bg1"/>
                </a:solidFill>
              </a:rPr>
              <a:t>by katorisi</a:t>
            </a:r>
            <a:r>
              <a:rPr lang="it-IT" dirty="0">
                <a:solidFill>
                  <a:schemeClr val="bg1"/>
                </a:solidFill>
              </a:rPr>
              <a:t>, </a:t>
            </a:r>
            <a:r>
              <a:rPr lang="en-GB" dirty="0">
                <a:hlinkClick r:id="rId6"/>
              </a:rPr>
              <a:t>CC BY-SA </a:t>
            </a:r>
            <a:r>
              <a:rPr lang="en-GB" dirty="0" smtClean="0">
                <a:hlinkClick r:id="rId6"/>
              </a:rPr>
              <a:t>3.0</a:t>
            </a:r>
            <a:r>
              <a:rPr lang="en-GB" dirty="0" smtClean="0"/>
              <a:t> </a:t>
            </a:r>
            <a:r>
              <a:rPr lang="it-IT" dirty="0" smtClean="0">
                <a:solidFill>
                  <a:schemeClr val="bg1"/>
                </a:solidFill>
              </a:rPr>
              <a:t>via </a:t>
            </a:r>
            <a:r>
              <a:rPr lang="it-IT" dirty="0">
                <a:solidFill>
                  <a:schemeClr val="bg1"/>
                </a:solidFill>
              </a:rPr>
              <a:t>Wikimedia Commons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076" y="266421"/>
            <a:ext cx="850900" cy="8509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89788" y="5229200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Kozuka Gothic Pro B" pitchFamily="34" charset="-128"/>
                <a:ea typeface="Kozuka Gothic Pro B" pitchFamily="34" charset="-128"/>
              </a:rPr>
              <a:t>obi</a:t>
            </a:r>
            <a:endParaRPr lang="en-GB" sz="2800" dirty="0">
              <a:latin typeface="Kozuka Gothic Pro B" pitchFamily="34" charset="-128"/>
              <a:ea typeface="Kozuka Gothic Pro B" pitchFamily="34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8" b="4457"/>
          <a:stretch/>
        </p:blipFill>
        <p:spPr>
          <a:xfrm>
            <a:off x="4759231" y="1700808"/>
            <a:ext cx="4064625" cy="32841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16" y="1700808"/>
            <a:ext cx="4378897" cy="328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7305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371615" y="404664"/>
            <a:ext cx="6372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Festival Clothes</a:t>
            </a:r>
            <a:endParaRPr lang="en-GB" sz="4800" b="1" dirty="0">
              <a:solidFill>
                <a:srgbClr val="FF0000"/>
              </a:solidFill>
              <a:latin typeface="Kristen ITC" panose="03050502040202030202" pitchFamily="66" charset="0"/>
              <a:ea typeface="Kozuka Gothic Pro B" pitchFamily="34" charset="-128"/>
            </a:endParaRPr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Metropolitan </a:t>
            </a:r>
            <a:r>
              <a:rPr lang="en-GB" dirty="0">
                <a:solidFill>
                  <a:schemeClr val="bg1"/>
                </a:solidFill>
              </a:rPr>
              <a:t>Museum of Art, CC0, via Wikimedia Commons</a:t>
            </a: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076" y="266421"/>
            <a:ext cx="850900" cy="8509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75756" y="5531552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 smtClean="0">
                <a:latin typeface="Kozuka Gothic Pro B" pitchFamily="34" charset="-128"/>
                <a:ea typeface="Kozuka Gothic Pro B" pitchFamily="34" charset="-128"/>
              </a:rPr>
              <a:t>haori</a:t>
            </a:r>
            <a:endParaRPr lang="en-GB" sz="2800" dirty="0">
              <a:latin typeface="Kozuka Gothic Pro B" pitchFamily="34" charset="-128"/>
              <a:ea typeface="Kozuka Gothic Pro B" pitchFamily="34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13" b="19936"/>
          <a:stretch/>
        </p:blipFill>
        <p:spPr>
          <a:xfrm>
            <a:off x="1997736" y="1365662"/>
            <a:ext cx="5148528" cy="412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9806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371615" y="404664"/>
            <a:ext cx="6372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Festival Clothes</a:t>
            </a:r>
            <a:endParaRPr lang="en-GB" sz="4800" b="1" dirty="0">
              <a:solidFill>
                <a:srgbClr val="FF0000"/>
              </a:solidFill>
              <a:latin typeface="Kristen ITC" panose="03050502040202030202" pitchFamily="66" charset="0"/>
              <a:ea typeface="Kozuka Gothic Pro B" pitchFamily="34" charset="-128"/>
            </a:endParaRPr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© </a:t>
            </a:r>
            <a:r>
              <a:rPr lang="en-GB" dirty="0" smtClean="0">
                <a:solidFill>
                  <a:schemeClr val="bg1"/>
                </a:solidFill>
                <a:hlinkClick r:id="rId3"/>
              </a:rPr>
              <a:t>"</a:t>
            </a:r>
            <a:r>
              <a:rPr lang="en-GB" dirty="0">
                <a:solidFill>
                  <a:schemeClr val="bg1"/>
                </a:solidFill>
                <a:hlinkClick r:id="rId3"/>
              </a:rPr>
              <a:t>boy in </a:t>
            </a:r>
            <a:r>
              <a:rPr lang="en-GB" dirty="0" err="1">
                <a:solidFill>
                  <a:schemeClr val="bg1"/>
                </a:solidFill>
                <a:hlinkClick r:id="rId3"/>
              </a:rPr>
              <a:t>hakama</a:t>
            </a:r>
            <a:r>
              <a:rPr lang="en-GB" dirty="0">
                <a:solidFill>
                  <a:schemeClr val="bg1"/>
                </a:solidFill>
                <a:hlinkClick r:id="rId3"/>
              </a:rPr>
              <a:t> rear view"</a:t>
            </a:r>
            <a:r>
              <a:rPr lang="en-GB" dirty="0">
                <a:solidFill>
                  <a:schemeClr val="bg1"/>
                </a:solidFill>
              </a:rPr>
              <a:t> by </a:t>
            </a:r>
            <a:r>
              <a:rPr lang="en-GB" dirty="0" err="1">
                <a:solidFill>
                  <a:schemeClr val="bg1"/>
                </a:solidFill>
                <a:hlinkClick r:id="rId4"/>
              </a:rPr>
              <a:t>msdonnalee</a:t>
            </a:r>
            <a:r>
              <a:rPr lang="en-GB" dirty="0">
                <a:solidFill>
                  <a:schemeClr val="bg1"/>
                </a:solidFill>
              </a:rPr>
              <a:t> is licensed under </a:t>
            </a:r>
            <a:r>
              <a:rPr lang="en-GB" dirty="0">
                <a:solidFill>
                  <a:schemeClr val="bg1"/>
                </a:solidFill>
                <a:hlinkClick r:id="rId5"/>
              </a:rPr>
              <a:t>CC BY </a:t>
            </a:r>
            <a:r>
              <a:rPr lang="en-GB" dirty="0" smtClean="0">
                <a:solidFill>
                  <a:schemeClr val="bg1"/>
                </a:solidFill>
                <a:hlinkClick r:id="rId5"/>
              </a:rPr>
              <a:t>2.0</a:t>
            </a:r>
            <a:r>
              <a:rPr lang="en-GB" dirty="0" smtClean="0">
                <a:solidFill>
                  <a:schemeClr val="bg1"/>
                </a:solidFill>
              </a:rPr>
              <a:t> (cropped)</a:t>
            </a:r>
          </a:p>
          <a:p>
            <a:r>
              <a:rPr lang="en-GB" dirty="0">
                <a:solidFill>
                  <a:schemeClr val="bg1"/>
                </a:solidFill>
              </a:rPr>
              <a:t>© </a:t>
            </a:r>
            <a:r>
              <a:rPr lang="en-GB" dirty="0" smtClean="0">
                <a:solidFill>
                  <a:schemeClr val="bg1"/>
                </a:solidFill>
                <a:hlinkClick r:id="rId6"/>
              </a:rPr>
              <a:t>"</a:t>
            </a:r>
            <a:r>
              <a:rPr lang="en-GB" dirty="0" err="1" smtClean="0">
                <a:solidFill>
                  <a:schemeClr val="bg1"/>
                </a:solidFill>
                <a:hlinkClick r:id="rId6"/>
              </a:rPr>
              <a:t>Minatogawa</a:t>
            </a:r>
            <a:r>
              <a:rPr lang="en-GB" dirty="0" smtClean="0">
                <a:solidFill>
                  <a:schemeClr val="bg1"/>
                </a:solidFill>
                <a:hlinkClick r:id="rId6"/>
              </a:rPr>
              <a:t> </a:t>
            </a:r>
            <a:r>
              <a:rPr lang="en-GB" dirty="0" err="1">
                <a:solidFill>
                  <a:schemeClr val="bg1"/>
                </a:solidFill>
                <a:hlinkClick r:id="rId6"/>
              </a:rPr>
              <a:t>Jinja</a:t>
            </a:r>
            <a:r>
              <a:rPr lang="en-GB" dirty="0">
                <a:solidFill>
                  <a:schemeClr val="bg1"/>
                </a:solidFill>
                <a:hlinkClick r:id="rId6"/>
              </a:rPr>
              <a:t>, Kobe 2011-06-20"</a:t>
            </a:r>
            <a:r>
              <a:rPr lang="en-GB" dirty="0">
                <a:solidFill>
                  <a:schemeClr val="bg1"/>
                </a:solidFill>
              </a:rPr>
              <a:t> by </a:t>
            </a:r>
            <a:r>
              <a:rPr lang="en-GB" dirty="0" err="1">
                <a:solidFill>
                  <a:schemeClr val="bg1"/>
                </a:solidFill>
                <a:hlinkClick r:id="rId7"/>
              </a:rPr>
              <a:t>paazio</a:t>
            </a:r>
            <a:r>
              <a:rPr lang="en-GB" dirty="0">
                <a:solidFill>
                  <a:schemeClr val="bg1"/>
                </a:solidFill>
              </a:rPr>
              <a:t> is licensed under </a:t>
            </a:r>
            <a:r>
              <a:rPr lang="en-GB" dirty="0">
                <a:solidFill>
                  <a:schemeClr val="bg1"/>
                </a:solidFill>
                <a:hlinkClick r:id="rId8"/>
              </a:rPr>
              <a:t>CC BY-NC-SA 2.0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076" y="266421"/>
            <a:ext cx="850900" cy="8509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75756" y="5531552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 smtClean="0">
                <a:latin typeface="Kozuka Gothic Pro B" pitchFamily="34" charset="-128"/>
                <a:ea typeface="Kozuka Gothic Pro B" pitchFamily="34" charset="-128"/>
              </a:rPr>
              <a:t>hakama</a:t>
            </a:r>
            <a:endParaRPr lang="en-GB" sz="2800" dirty="0">
              <a:latin typeface="Kozuka Gothic Pro B" pitchFamily="34" charset="-128"/>
              <a:ea typeface="Kozuka Gothic Pro B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3" t="52280" r="47086" b="5096"/>
          <a:stretch/>
        </p:blipFill>
        <p:spPr>
          <a:xfrm>
            <a:off x="1547664" y="1411093"/>
            <a:ext cx="2467527" cy="38687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0" t="2194" r="9312" b="4145"/>
          <a:stretch/>
        </p:blipFill>
        <p:spPr>
          <a:xfrm>
            <a:off x="5131939" y="1151490"/>
            <a:ext cx="2322936" cy="423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4009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37101"/>
            <a:ext cx="9033728" cy="365125"/>
          </a:xfrm>
        </p:spPr>
        <p:txBody>
          <a:bodyPr/>
          <a:lstStyle/>
          <a:p>
            <a:endParaRPr lang="en-GB" dirty="0" smtClean="0">
              <a:solidFill>
                <a:schemeClr val="bg1"/>
              </a:solidFill>
              <a:hlinkClick r:id="rId3"/>
            </a:endParaRPr>
          </a:p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© </a:t>
            </a:r>
            <a:r>
              <a:rPr lang="en-GB" dirty="0" smtClean="0">
                <a:solidFill>
                  <a:schemeClr val="bg1"/>
                </a:solidFill>
                <a:hlinkClick r:id="rId3"/>
              </a:rPr>
              <a:t>"</a:t>
            </a:r>
            <a:r>
              <a:rPr lang="en-GB" dirty="0">
                <a:solidFill>
                  <a:schemeClr val="bg1"/>
                </a:solidFill>
                <a:hlinkClick r:id="rId3"/>
              </a:rPr>
              <a:t>Receiving the blessing"</a:t>
            </a:r>
            <a:r>
              <a:rPr lang="en-GB" dirty="0">
                <a:solidFill>
                  <a:schemeClr val="bg1"/>
                </a:solidFill>
              </a:rPr>
              <a:t> by </a:t>
            </a:r>
            <a:r>
              <a:rPr lang="en-GB" dirty="0" err="1">
                <a:solidFill>
                  <a:schemeClr val="bg1"/>
                </a:solidFill>
                <a:hlinkClick r:id="rId4"/>
              </a:rPr>
              <a:t>calltheambulance</a:t>
            </a:r>
            <a:r>
              <a:rPr lang="en-GB" dirty="0">
                <a:solidFill>
                  <a:schemeClr val="bg1"/>
                </a:solidFill>
              </a:rPr>
              <a:t> is licensed under </a:t>
            </a:r>
            <a:r>
              <a:rPr lang="en-GB" cap="all" dirty="0">
                <a:solidFill>
                  <a:schemeClr val="bg1"/>
                </a:solidFill>
                <a:hlinkClick r:id="rId5"/>
              </a:rPr>
              <a:t>CC BY-NC-ND 2.0</a:t>
            </a:r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3" y="352559"/>
            <a:ext cx="6588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Receiving a blessing</a:t>
            </a:r>
            <a:endParaRPr lang="en-GB" sz="4800" b="1" dirty="0">
              <a:solidFill>
                <a:srgbClr val="FF0000"/>
              </a:solidFill>
              <a:latin typeface="Kristen ITC" panose="03050502040202030202" pitchFamily="66" charset="0"/>
              <a:ea typeface="Kozuka Gothic Pro B" pitchFamily="34" charset="-128"/>
            </a:endParaRPr>
          </a:p>
        </p:txBody>
      </p:sp>
      <p:pic>
        <p:nvPicPr>
          <p:cNvPr id="8" name="Picture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770" y="332656"/>
            <a:ext cx="850900" cy="8509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388" y="1484784"/>
            <a:ext cx="6876256" cy="460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1239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©The Japan Society</a:t>
            </a:r>
            <a:endParaRPr lang="en-GB" dirty="0" smtClean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618" y="449412"/>
            <a:ext cx="6876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Sweets</a:t>
            </a:r>
            <a:endParaRPr lang="en-GB" sz="4800" b="1" dirty="0">
              <a:solidFill>
                <a:srgbClr val="FF0000"/>
              </a:solidFill>
              <a:latin typeface="Kristen ITC" panose="03050502040202030202" pitchFamily="66" charset="0"/>
              <a:ea typeface="Kozuka Gothic Pro B" pitchFamily="34" charset="-128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770" y="404664"/>
            <a:ext cx="850900" cy="8509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63888" y="1916832"/>
            <a:ext cx="497041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dirty="0" smtClean="0">
                <a:latin typeface="Kozuka Gothic Pro R" pitchFamily="34" charset="-128"/>
                <a:ea typeface="Kozuka Gothic Pro R" pitchFamily="34" charset="-128"/>
              </a:rPr>
              <a:t>Children receive sweets during the festival</a:t>
            </a:r>
          </a:p>
          <a:p>
            <a:pPr algn="ctr"/>
            <a:endParaRPr lang="en-GB" sz="2600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lang="en-GB" sz="2600" dirty="0" smtClean="0">
                <a:latin typeface="Kozuka Gothic Pro R" pitchFamily="34" charset="-128"/>
                <a:ea typeface="Kozuka Gothic Pro R" pitchFamily="34" charset="-128"/>
              </a:rPr>
              <a:t>They are </a:t>
            </a:r>
            <a:r>
              <a:rPr lang="en-GB" sz="2600" dirty="0" smtClean="0">
                <a:solidFill>
                  <a:srgbClr val="FF0000"/>
                </a:solidFill>
                <a:latin typeface="Kozuka Gothic Pro B" pitchFamily="34" charset="-128"/>
                <a:ea typeface="Kozuka Gothic Pro B" pitchFamily="34" charset="-128"/>
              </a:rPr>
              <a:t>red</a:t>
            </a:r>
            <a:r>
              <a:rPr lang="en-GB" sz="2600" dirty="0" smtClean="0">
                <a:latin typeface="Kozuka Gothic Pro R" pitchFamily="34" charset="-128"/>
                <a:ea typeface="Kozuka Gothic Pro R" pitchFamily="34" charset="-128"/>
              </a:rPr>
              <a:t> and </a:t>
            </a:r>
            <a:r>
              <a:rPr lang="en-GB" sz="260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Gothic Pro B" pitchFamily="34" charset="-128"/>
                <a:ea typeface="Kozuka Gothic Pro B" pitchFamily="34" charset="-128"/>
              </a:rPr>
              <a:t>white</a:t>
            </a:r>
          </a:p>
          <a:p>
            <a:pPr algn="ctr"/>
            <a:r>
              <a:rPr lang="en-GB" sz="2600" dirty="0">
                <a:latin typeface="Kozuka Gothic Pro R" pitchFamily="34" charset="-128"/>
                <a:ea typeface="Kozuka Gothic Pro R" pitchFamily="34" charset="-128"/>
              </a:rPr>
              <a:t>w</a:t>
            </a:r>
            <a:r>
              <a:rPr lang="en-GB" sz="2600" dirty="0" smtClean="0">
                <a:latin typeface="Kozuka Gothic Pro R" pitchFamily="34" charset="-128"/>
                <a:ea typeface="Kozuka Gothic Pro R" pitchFamily="34" charset="-128"/>
              </a:rPr>
              <a:t>hich are lucky colours in Japan</a:t>
            </a:r>
          </a:p>
          <a:p>
            <a:pPr algn="ctr"/>
            <a:endParaRPr lang="en-GB" sz="2600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lang="en-GB" sz="2600" dirty="0" smtClean="0">
                <a:latin typeface="Kozuka Gothic Pro R" pitchFamily="34" charset="-128"/>
                <a:ea typeface="Kozuka Gothic Pro R" pitchFamily="34" charset="-128"/>
              </a:rPr>
              <a:t>The shape represents a wish for a long life</a:t>
            </a:r>
          </a:p>
          <a:p>
            <a:endParaRPr lang="en-US" sz="2000" dirty="0">
              <a:latin typeface="Kozuka Gothic Pro R" pitchFamily="34" charset="-128"/>
              <a:ea typeface="Kozuka Gothic Pro R" pitchFamily="34" charset="-128"/>
            </a:endParaRPr>
          </a:p>
          <a:p>
            <a:endParaRPr lang="en-GB" sz="2000" dirty="0" smtClean="0">
              <a:latin typeface="Kozuka Gothic Pro R" pitchFamily="34" charset="-128"/>
              <a:ea typeface="Kozuka Gothic Pro R" pitchFamily="34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2" t="14372" r="9827"/>
          <a:stretch/>
        </p:blipFill>
        <p:spPr>
          <a:xfrm>
            <a:off x="547278" y="1751666"/>
            <a:ext cx="2620530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2230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Image is ©Miyuki Kubo</a:t>
            </a:r>
            <a:endParaRPr lang="en-GB" dirty="0" smtClean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618" y="449412"/>
            <a:ext cx="6876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Sweets</a:t>
            </a:r>
            <a:endParaRPr lang="en-GB" sz="4800" b="1" dirty="0">
              <a:solidFill>
                <a:srgbClr val="FF0000"/>
              </a:solidFill>
              <a:latin typeface="Kristen ITC" panose="03050502040202030202" pitchFamily="66" charset="0"/>
              <a:ea typeface="Kozuka Gothic Pro B" pitchFamily="34" charset="-128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770" y="404664"/>
            <a:ext cx="850900" cy="850900"/>
          </a:xfrm>
          <a:prstGeom prst="rect">
            <a:avLst/>
          </a:prstGeom>
        </p:spPr>
      </p:pic>
      <p:pic>
        <p:nvPicPr>
          <p:cNvPr id="12" name="Picture 11" descr="E:\イラスト・カット５０００\カラー\01 12カ月\11 11月\01-244A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06983"/>
            <a:ext cx="2376264" cy="33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067944" y="1376748"/>
            <a:ext cx="4660726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600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lang="en-GB" sz="2600" dirty="0" smtClean="0">
                <a:latin typeface="Kozuka Gothic Pro R" pitchFamily="34" charset="-128"/>
                <a:ea typeface="Kozuka Gothic Pro R" pitchFamily="34" charset="-128"/>
              </a:rPr>
              <a:t>The sweets are called </a:t>
            </a:r>
          </a:p>
          <a:p>
            <a:pPr algn="ctr"/>
            <a:r>
              <a:rPr lang="en-GB" sz="2600" dirty="0" err="1" smtClean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</a:rPr>
              <a:t>chitose</a:t>
            </a:r>
            <a:r>
              <a:rPr lang="en-GB" sz="2600" dirty="0" smtClean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</a:rPr>
              <a:t> </a:t>
            </a:r>
            <a:r>
              <a:rPr lang="en-GB" sz="2600" dirty="0" err="1" smtClean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</a:rPr>
              <a:t>ame</a:t>
            </a:r>
            <a:r>
              <a:rPr lang="en-GB" sz="2600" dirty="0" smtClean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</a:rPr>
              <a:t> </a:t>
            </a:r>
          </a:p>
          <a:p>
            <a:pPr algn="ctr"/>
            <a:endParaRPr lang="en-GB" sz="2600" dirty="0">
              <a:solidFill>
                <a:srgbClr val="339933"/>
              </a:solidFill>
              <a:latin typeface="Kozuka Gothic Pro B" pitchFamily="34" charset="-128"/>
              <a:ea typeface="Kozuka Gothic Pro B" pitchFamily="34" charset="-128"/>
            </a:endParaRPr>
          </a:p>
          <a:p>
            <a:pPr algn="ctr"/>
            <a:r>
              <a:rPr lang="en-GB" sz="2600" dirty="0" smtClean="0">
                <a:latin typeface="Kozuka Gothic Pro R" pitchFamily="34" charset="-128"/>
                <a:ea typeface="Kozuka Gothic Pro R" pitchFamily="34" charset="-128"/>
              </a:rPr>
              <a:t>That means</a:t>
            </a:r>
          </a:p>
          <a:p>
            <a:pPr algn="ctr"/>
            <a:r>
              <a:rPr lang="en-GB" sz="2600" dirty="0" smtClean="0">
                <a:latin typeface="Kozuka Gothic Pro R" pitchFamily="34" charset="-128"/>
                <a:ea typeface="Kozuka Gothic Pro R" pitchFamily="34" charset="-128"/>
              </a:rPr>
              <a:t>“One Thousand Year </a:t>
            </a:r>
            <a:r>
              <a:rPr lang="en-GB" sz="2600" dirty="0">
                <a:latin typeface="Kozuka Gothic Pro R" pitchFamily="34" charset="-128"/>
                <a:ea typeface="Kozuka Gothic Pro R" pitchFamily="34" charset="-128"/>
              </a:rPr>
              <a:t>S</a:t>
            </a:r>
            <a:r>
              <a:rPr lang="en-GB" sz="2600" dirty="0" smtClean="0">
                <a:latin typeface="Kozuka Gothic Pro R" pitchFamily="34" charset="-128"/>
                <a:ea typeface="Kozuka Gothic Pro R" pitchFamily="34" charset="-128"/>
              </a:rPr>
              <a:t>weets”</a:t>
            </a:r>
          </a:p>
          <a:p>
            <a:endParaRPr lang="en-GB" sz="2600" dirty="0" smtClean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lang="en-GB" sz="2600" dirty="0" smtClean="0">
                <a:latin typeface="Kozuka Gothic Pro R" pitchFamily="34" charset="-128"/>
                <a:ea typeface="Kozuka Gothic Pro R" pitchFamily="34" charset="-128"/>
              </a:rPr>
              <a:t>They come in a long decorated bag</a:t>
            </a:r>
          </a:p>
          <a:p>
            <a:pPr algn="ctr"/>
            <a:endParaRPr lang="en-GB" sz="2600" dirty="0" smtClean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endParaRPr lang="en-GB" sz="2600" dirty="0">
              <a:latin typeface="Kozuka Gothic Pro R" pitchFamily="34" charset="-128"/>
              <a:ea typeface="Kozuka Gothic Pro R" pitchFamily="34" charset="-128"/>
            </a:endParaRPr>
          </a:p>
          <a:p>
            <a:endParaRPr lang="en-US" sz="2000" dirty="0">
              <a:latin typeface="Kozuka Gothic Pro R" pitchFamily="34" charset="-128"/>
              <a:ea typeface="Kozuka Gothic Pro R" pitchFamily="34" charset="-128"/>
            </a:endParaRPr>
          </a:p>
          <a:p>
            <a:endParaRPr lang="en-GB" sz="2000" dirty="0" smtClean="0">
              <a:latin typeface="Kozuka Gothic Pro R" pitchFamily="34" charset="-128"/>
              <a:ea typeface="Kozuka Gothic Pro R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7" b="5997"/>
          <a:stretch/>
        </p:blipFill>
        <p:spPr>
          <a:xfrm>
            <a:off x="570109" y="1237917"/>
            <a:ext cx="3515501" cy="464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6000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Image is ©Miyuki Kubo</a:t>
            </a:r>
            <a:endParaRPr lang="en-GB" dirty="0" smtClean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618" y="449412"/>
            <a:ext cx="6876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Sweets</a:t>
            </a:r>
            <a:endParaRPr lang="en-GB" sz="4800" b="1" dirty="0">
              <a:solidFill>
                <a:srgbClr val="FF0000"/>
              </a:solidFill>
              <a:latin typeface="Kristen ITC" panose="03050502040202030202" pitchFamily="66" charset="0"/>
              <a:ea typeface="Kozuka Gothic Pro B" pitchFamily="34" charset="-128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770" y="404664"/>
            <a:ext cx="850900" cy="8509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9512" y="1988840"/>
            <a:ext cx="538080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dirty="0" smtClean="0">
                <a:latin typeface="Kozuka Gothic Pro R" pitchFamily="34" charset="-128"/>
                <a:ea typeface="Kozuka Gothic Pro R" pitchFamily="34" charset="-128"/>
              </a:rPr>
              <a:t>Take a closer look at the bag.</a:t>
            </a:r>
          </a:p>
          <a:p>
            <a:pPr algn="ctr"/>
            <a:endParaRPr lang="en-GB" sz="2600" dirty="0" smtClean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endParaRPr lang="en-GB" sz="2600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lang="en-GB" sz="4000" b="1" dirty="0" smtClean="0">
                <a:solidFill>
                  <a:srgbClr val="339933"/>
                </a:solidFill>
                <a:latin typeface="Kristen ITC" panose="03050502040202030202" pitchFamily="66" charset="0"/>
                <a:ea typeface="Kozuka Gothic Pro R" pitchFamily="34" charset="-128"/>
              </a:rPr>
              <a:t>What animals </a:t>
            </a:r>
          </a:p>
          <a:p>
            <a:pPr algn="ctr"/>
            <a:r>
              <a:rPr lang="en-GB" sz="4000" b="1" dirty="0" smtClean="0">
                <a:solidFill>
                  <a:srgbClr val="339933"/>
                </a:solidFill>
                <a:latin typeface="Kristen ITC" panose="03050502040202030202" pitchFamily="66" charset="0"/>
                <a:ea typeface="Kozuka Gothic Pro R" pitchFamily="34" charset="-128"/>
              </a:rPr>
              <a:t>can you see? </a:t>
            </a:r>
            <a:endParaRPr lang="en-GB" sz="4000" b="1" dirty="0">
              <a:solidFill>
                <a:srgbClr val="339933"/>
              </a:solidFill>
              <a:latin typeface="Kristen ITC" panose="03050502040202030202" pitchFamily="66" charset="0"/>
              <a:ea typeface="Kozuka Gothic Pro R" pitchFamily="34" charset="-128"/>
            </a:endParaRPr>
          </a:p>
          <a:p>
            <a:endParaRPr lang="en-US" sz="2000" dirty="0">
              <a:latin typeface="Kozuka Gothic Pro R" pitchFamily="34" charset="-128"/>
              <a:ea typeface="Kozuka Gothic Pro R" pitchFamily="34" charset="-128"/>
            </a:endParaRPr>
          </a:p>
          <a:p>
            <a:endParaRPr lang="en-GB" sz="2000" dirty="0" smtClean="0">
              <a:latin typeface="Kozuka Gothic Pro R" pitchFamily="34" charset="-128"/>
              <a:ea typeface="Kozuka Gothic Pro R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7" t="18492" r="22145" b="14936"/>
          <a:stretch/>
        </p:blipFill>
        <p:spPr>
          <a:xfrm>
            <a:off x="5724128" y="401704"/>
            <a:ext cx="3004542" cy="547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1056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592783"/>
            <a:ext cx="6588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Animal Symbols</a:t>
            </a:r>
            <a:endParaRPr lang="en-GB" sz="4800" b="1" dirty="0">
              <a:solidFill>
                <a:srgbClr val="FF0000"/>
              </a:solidFill>
              <a:latin typeface="Kristen ITC" panose="03050502040202030202" pitchFamily="66" charset="0"/>
              <a:ea typeface="Kozuka Gothic Pro B" pitchFamily="34" charset="-128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48680"/>
            <a:ext cx="850900" cy="850900"/>
          </a:xfrm>
          <a:prstGeom prst="rect">
            <a:avLst/>
          </a:prstGeom>
        </p:spPr>
      </p:pic>
      <p:sp>
        <p:nvSpPr>
          <p:cNvPr id="10" name="Footer Placeholder 7"/>
          <p:cNvSpPr txBox="1">
            <a:spLocks/>
          </p:cNvSpPr>
          <p:nvPr/>
        </p:nvSpPr>
        <p:spPr>
          <a:xfrm>
            <a:off x="1" y="6408143"/>
            <a:ext cx="9143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© </a:t>
            </a:r>
            <a:r>
              <a:rPr lang="en-GB" dirty="0" smtClean="0">
                <a:solidFill>
                  <a:schemeClr val="bg1"/>
                </a:solidFill>
                <a:hlinkClick r:id="rId4"/>
              </a:rPr>
              <a:t>Grus </a:t>
            </a:r>
            <a:r>
              <a:rPr lang="en-GB" dirty="0" err="1">
                <a:solidFill>
                  <a:schemeClr val="bg1"/>
                </a:solidFill>
                <a:hlinkClick r:id="rId4"/>
              </a:rPr>
              <a:t>japonensis</a:t>
            </a:r>
            <a:r>
              <a:rPr lang="en-GB" dirty="0">
                <a:solidFill>
                  <a:schemeClr val="bg1"/>
                </a:solidFill>
                <a:hlinkClick r:id="rId4"/>
              </a:rPr>
              <a:t> flight at Akan International Crane </a:t>
            </a:r>
            <a:r>
              <a:rPr lang="en-GB" dirty="0" err="1">
                <a:solidFill>
                  <a:schemeClr val="bg1"/>
                </a:solidFill>
                <a:hlinkClick r:id="rId4"/>
              </a:rPr>
              <a:t>Center</a:t>
            </a:r>
            <a:r>
              <a:rPr lang="en-GB" dirty="0">
                <a:solidFill>
                  <a:schemeClr val="bg1"/>
                </a:solidFill>
                <a:hlinkClick r:id="rId4"/>
              </a:rPr>
              <a:t> </a:t>
            </a:r>
            <a:r>
              <a:rPr lang="en-GB" dirty="0" smtClean="0">
                <a:solidFill>
                  <a:schemeClr val="bg1"/>
                </a:solidFill>
              </a:rPr>
              <a:t>authored by </a:t>
            </a:r>
            <a:r>
              <a:rPr lang="en-GB" dirty="0" smtClean="0">
                <a:solidFill>
                  <a:schemeClr val="bg1"/>
                </a:solidFill>
                <a:hlinkClick r:id="rId5" tooltip="User:Spaceaero2"/>
              </a:rPr>
              <a:t>Spaceaero2</a:t>
            </a:r>
            <a:r>
              <a:rPr lang="en-GB" dirty="0" smtClean="0">
                <a:solidFill>
                  <a:schemeClr val="bg1"/>
                </a:solidFill>
              </a:rPr>
              <a:t>  is licensed</a:t>
            </a:r>
            <a:r>
              <a:rPr lang="en-GB" dirty="0">
                <a:solidFill>
                  <a:schemeClr val="bg1"/>
                </a:solidFill>
              </a:rPr>
              <a:t> </a:t>
            </a:r>
            <a:r>
              <a:rPr lang="en-GB" dirty="0" smtClean="0">
                <a:solidFill>
                  <a:schemeClr val="bg1"/>
                </a:solidFill>
              </a:rPr>
              <a:t>under </a:t>
            </a:r>
            <a:r>
              <a:rPr lang="en-GB" dirty="0" smtClean="0">
                <a:solidFill>
                  <a:schemeClr val="bg1"/>
                </a:solidFill>
                <a:hlinkClick r:id="rId6"/>
              </a:rPr>
              <a:t>CC BY-SA 3.0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904" y="1567432"/>
            <a:ext cx="2871331" cy="430699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7544" y="2103271"/>
            <a:ext cx="46085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One is a type of bird called </a:t>
            </a:r>
          </a:p>
          <a:p>
            <a:pPr algn="ctr"/>
            <a:r>
              <a:rPr lang="en-GB" sz="2400" dirty="0" smtClean="0">
                <a:solidFill>
                  <a:srgbClr val="330000"/>
                </a:solidFill>
                <a:latin typeface="Kozuka Gothic Pro R" pitchFamily="34" charset="-128"/>
                <a:ea typeface="Kozuka Gothic Pro R" pitchFamily="34" charset="-128"/>
              </a:rPr>
              <a:t>a</a:t>
            </a:r>
            <a:r>
              <a:rPr lang="en-GB" sz="2400" dirty="0" smtClean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</a:rPr>
              <a:t> crane</a:t>
            </a:r>
          </a:p>
          <a:p>
            <a:pPr algn="ctr"/>
            <a:endParaRPr lang="en-GB" sz="2400" dirty="0" smtClean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Cranes </a:t>
            </a:r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are symbols of luck, </a:t>
            </a:r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happiness </a:t>
            </a:r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and long life in </a:t>
            </a:r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Japan</a:t>
            </a:r>
          </a:p>
          <a:p>
            <a:pPr algn="ctr"/>
            <a:endParaRPr lang="en-GB" sz="2400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lang="en-GB" sz="2400" dirty="0" smtClean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</a:rPr>
              <a:t>Turtles</a:t>
            </a:r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 are also a symbol of long life in Japan</a:t>
            </a:r>
            <a:endParaRPr lang="en-GB" sz="2400" dirty="0">
              <a:latin typeface="Kozuka Gothic Pro R" pitchFamily="34" charset="-128"/>
              <a:ea typeface="Kozuka Gothic Pro R" pitchFamily="34" charset="-128"/>
            </a:endParaRPr>
          </a:p>
        </p:txBody>
      </p:sp>
      <p:pic>
        <p:nvPicPr>
          <p:cNvPr id="2050" name="Picture 2" descr="鶴と亀のイラスト「縁起物」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070" y="2115968"/>
            <a:ext cx="3810000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5502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731744"/>
            <a:ext cx="3659212" cy="36592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397482"/>
            <a:ext cx="9033728" cy="365125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© </a:t>
            </a:r>
            <a:r>
              <a:rPr lang="en-GB" dirty="0" smtClean="0">
                <a:solidFill>
                  <a:schemeClr val="bg1"/>
                </a:solidFill>
                <a:hlinkClick r:id="rId4"/>
              </a:rPr>
              <a:t>"</a:t>
            </a:r>
            <a:r>
              <a:rPr lang="en-GB" dirty="0">
                <a:solidFill>
                  <a:schemeClr val="bg1"/>
                </a:solidFill>
                <a:hlinkClick r:id="rId4"/>
              </a:rPr>
              <a:t>Paper Cranes"</a:t>
            </a:r>
            <a:r>
              <a:rPr lang="en-GB" dirty="0">
                <a:solidFill>
                  <a:schemeClr val="bg1"/>
                </a:solidFill>
              </a:rPr>
              <a:t> by </a:t>
            </a:r>
            <a:r>
              <a:rPr lang="en-GB" dirty="0">
                <a:solidFill>
                  <a:schemeClr val="bg1"/>
                </a:solidFill>
                <a:hlinkClick r:id="rId5"/>
              </a:rPr>
              <a:t>Photo Mojo Mike</a:t>
            </a:r>
            <a:r>
              <a:rPr lang="en-GB" dirty="0">
                <a:solidFill>
                  <a:schemeClr val="bg1"/>
                </a:solidFill>
              </a:rPr>
              <a:t> is licensed under </a:t>
            </a:r>
            <a:r>
              <a:rPr lang="en-GB" dirty="0">
                <a:solidFill>
                  <a:schemeClr val="bg1"/>
                </a:solidFill>
                <a:hlinkClick r:id="rId6"/>
              </a:rPr>
              <a:t>CC BY-NC-SA 2.0</a:t>
            </a:r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©</a:t>
            </a:r>
            <a:r>
              <a:rPr lang="en-GB" dirty="0">
                <a:hlinkClick r:id="rId7"/>
              </a:rPr>
              <a:t>Thousand paper </a:t>
            </a:r>
            <a:r>
              <a:rPr lang="en-GB" dirty="0" smtClean="0">
                <a:solidFill>
                  <a:schemeClr val="bg1"/>
                </a:solidFill>
                <a:hlinkClick r:id="rId7"/>
              </a:rPr>
              <a:t>cranes</a:t>
            </a:r>
            <a:r>
              <a:rPr lang="en-GB" dirty="0" smtClean="0">
                <a:solidFill>
                  <a:schemeClr val="bg1"/>
                </a:solidFill>
              </a:rPr>
              <a:t> by Michael </a:t>
            </a:r>
            <a:r>
              <a:rPr lang="en-GB" dirty="0">
                <a:solidFill>
                  <a:schemeClr val="bg1"/>
                </a:solidFill>
              </a:rPr>
              <a:t>Day, CC BY </a:t>
            </a:r>
            <a:r>
              <a:rPr lang="en-GB" dirty="0" smtClean="0">
                <a:solidFill>
                  <a:schemeClr val="bg1"/>
                </a:solidFill>
              </a:rPr>
              <a:t>2.0, via </a:t>
            </a:r>
            <a:r>
              <a:rPr lang="en-GB" dirty="0">
                <a:solidFill>
                  <a:schemeClr val="bg1"/>
                </a:solidFill>
              </a:rPr>
              <a:t>Wikimedia Commons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6354" y="546990"/>
            <a:ext cx="6588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The crane</a:t>
            </a:r>
            <a:endParaRPr lang="en-GB" sz="4800" b="1" dirty="0">
              <a:solidFill>
                <a:srgbClr val="FF0000"/>
              </a:solidFill>
              <a:latin typeface="Kristen ITC" panose="03050502040202030202" pitchFamily="66" charset="0"/>
              <a:ea typeface="Kozuka Gothic Pro B" pitchFamily="34" charset="-128"/>
            </a:endParaRPr>
          </a:p>
        </p:txBody>
      </p:sp>
      <p:pic>
        <p:nvPicPr>
          <p:cNvPr id="8" name="Picture 7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436692"/>
            <a:ext cx="850900" cy="8509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520" y="2037856"/>
            <a:ext cx="465580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It’s possible to make an </a:t>
            </a:r>
            <a:r>
              <a:rPr lang="en-GB" sz="2400" i="1" dirty="0" smtClean="0">
                <a:latin typeface="Kozuka Gothic Pro R" pitchFamily="34" charset="-128"/>
                <a:ea typeface="Kozuka Gothic Pro R" pitchFamily="34" charset="-128"/>
              </a:rPr>
              <a:t>origami </a:t>
            </a:r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crane by folding paper</a:t>
            </a:r>
          </a:p>
          <a:p>
            <a:pPr algn="ctr"/>
            <a:endParaRPr lang="en-GB" sz="2400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P</a:t>
            </a:r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eople </a:t>
            </a:r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sometimes make 1000 </a:t>
            </a:r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paper cranes </a:t>
            </a:r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as a wish for good luck </a:t>
            </a:r>
          </a:p>
          <a:p>
            <a:pPr algn="ctr"/>
            <a:endParaRPr lang="en-GB" sz="2400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This is called </a:t>
            </a:r>
            <a:r>
              <a:rPr lang="en-GB" sz="2400" b="1" dirty="0" err="1" smtClean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</a:rPr>
              <a:t>senbazuru</a:t>
            </a:r>
            <a:endParaRPr lang="en-GB" sz="2400" dirty="0" smtClean="0">
              <a:latin typeface="Kozuka Gothic Pro R" pitchFamily="34" charset="-128"/>
              <a:ea typeface="Kozuka Gothic Pro R" pitchFamily="34" charset="-12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42" y="546990"/>
            <a:ext cx="8439708" cy="562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7659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434485" y="352559"/>
            <a:ext cx="6588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About 7-5-3 </a:t>
            </a:r>
            <a:endParaRPr lang="en-GB" sz="4800" b="1" dirty="0">
              <a:solidFill>
                <a:srgbClr val="FF0000"/>
              </a:solidFill>
              <a:latin typeface="Kristen ITC" panose="03050502040202030202" pitchFamily="66" charset="0"/>
              <a:ea typeface="Kozuka Gothic Pro B" pitchFamily="34" charset="-128"/>
            </a:endParaRPr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©The 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Japan Society</a:t>
            </a: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770" y="332656"/>
            <a:ext cx="850900" cy="850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4485" y="1844824"/>
            <a:ext cx="84324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The 7-5-3 Festival celebrates the health of young children</a:t>
            </a:r>
          </a:p>
          <a:p>
            <a:pPr algn="ctr"/>
            <a:endParaRPr lang="en-GB" sz="2400" dirty="0" smtClean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It is celebrated on </a:t>
            </a:r>
            <a:r>
              <a:rPr lang="en-GB" sz="2400" dirty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</a:rPr>
              <a:t>15 </a:t>
            </a:r>
            <a:r>
              <a:rPr lang="en-GB" sz="2400" dirty="0" smtClean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</a:rPr>
              <a:t>November</a:t>
            </a:r>
          </a:p>
          <a:p>
            <a:pPr algn="ctr"/>
            <a:endParaRPr lang="en-GB" sz="2400" dirty="0" smtClean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Parents take their children to a shrine </a:t>
            </a:r>
          </a:p>
          <a:p>
            <a:pPr algn="ctr"/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to pray for their health and happiness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8" b="14002"/>
          <a:stretch/>
        </p:blipFill>
        <p:spPr>
          <a:xfrm>
            <a:off x="3558782" y="4705222"/>
            <a:ext cx="2026436" cy="150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7782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©The 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Japan Society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968234"/>
              </p:ext>
            </p:extLst>
          </p:nvPr>
        </p:nvGraphicFramePr>
        <p:xfrm>
          <a:off x="611560" y="1583666"/>
          <a:ext cx="6408712" cy="424768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565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87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2400" dirty="0">
                          <a:solidFill>
                            <a:schemeClr val="bg1"/>
                          </a:solidFill>
                          <a:effectLst/>
                          <a:latin typeface="Kozuka Gothic Pro R" pitchFamily="34" charset="-128"/>
                          <a:ea typeface="Kozuka Gothic Pro R" pitchFamily="34" charset="-128"/>
                        </a:rPr>
                        <a:t> </a:t>
                      </a:r>
                      <a:r>
                        <a:rPr lang="en-GB" sz="2400" dirty="0" smtClean="0">
                          <a:solidFill>
                            <a:schemeClr val="bg1"/>
                          </a:solidFill>
                          <a:effectLst/>
                          <a:latin typeface="Kozuka Gothic Pro R" pitchFamily="34" charset="-128"/>
                          <a:ea typeface="Kozuka Gothic Pro R" pitchFamily="34" charset="-128"/>
                        </a:rPr>
                        <a:t>The</a:t>
                      </a:r>
                      <a:r>
                        <a:rPr lang="en-GB" sz="2400" baseline="0" dirty="0" smtClean="0">
                          <a:solidFill>
                            <a:schemeClr val="bg1"/>
                          </a:solidFill>
                          <a:effectLst/>
                          <a:latin typeface="Kozuka Gothic Pro R" pitchFamily="34" charset="-128"/>
                          <a:ea typeface="Kozuka Gothic Pro R" pitchFamily="34" charset="-128"/>
                        </a:rPr>
                        <a:t> festival is for girls only</a:t>
                      </a:r>
                      <a:endParaRPr lang="en-GB" sz="2400" dirty="0">
                        <a:solidFill>
                          <a:schemeClr val="bg1"/>
                        </a:solidFill>
                        <a:effectLst/>
                        <a:latin typeface="Kozuka Gothic Pro R" pitchFamily="34" charset="-128"/>
                        <a:ea typeface="Kozuka Gothic Pro R" pitchFamily="34" charset="-128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7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  <a:effectLst/>
                          <a:latin typeface="Kozuka Gothic Pro R" pitchFamily="34" charset="-128"/>
                          <a:ea typeface="Kozuka Gothic Pro R" pitchFamily="34" charset="-128"/>
                          <a:cs typeface="+mn-cs"/>
                        </a:rPr>
                        <a:t>It</a:t>
                      </a:r>
                      <a:r>
                        <a:rPr lang="en-GB" sz="2400" baseline="0" dirty="0" smtClean="0">
                          <a:solidFill>
                            <a:schemeClr val="tx1"/>
                          </a:solidFill>
                          <a:effectLst/>
                          <a:latin typeface="Kozuka Gothic Pro R" pitchFamily="34" charset="-128"/>
                          <a:ea typeface="Kozuka Gothic Pro R" pitchFamily="34" charset="-128"/>
                          <a:cs typeface="+mn-cs"/>
                        </a:rPr>
                        <a:t> is celebrated in November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Kozuka Gothic Pro R" pitchFamily="34" charset="-128"/>
                        <a:ea typeface="Kozuka Gothic Pro R" pitchFamily="34" charset="-128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7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2400" dirty="0" smtClean="0">
                          <a:solidFill>
                            <a:schemeClr val="bg1"/>
                          </a:solidFill>
                          <a:effectLst/>
                          <a:latin typeface="Kozuka Gothic Pro R" pitchFamily="34" charset="-128"/>
                          <a:ea typeface="Kozuka Gothic Pro R" pitchFamily="34" charset="-128"/>
                          <a:cs typeface="+mn-cs"/>
                        </a:rPr>
                        <a:t>The</a:t>
                      </a:r>
                      <a:r>
                        <a:rPr lang="en-GB" sz="2400" baseline="0" dirty="0" smtClean="0">
                          <a:solidFill>
                            <a:schemeClr val="bg1"/>
                          </a:solidFill>
                          <a:effectLst/>
                          <a:latin typeface="Kozuka Gothic Pro R" pitchFamily="34" charset="-128"/>
                          <a:ea typeface="Kozuka Gothic Pro R" pitchFamily="34" charset="-128"/>
                          <a:cs typeface="+mn-cs"/>
                        </a:rPr>
                        <a:t> crane is a symbol of long life</a:t>
                      </a:r>
                      <a:endParaRPr lang="en-GB" sz="2400" dirty="0" smtClean="0">
                        <a:solidFill>
                          <a:schemeClr val="bg1"/>
                        </a:solidFill>
                        <a:effectLst/>
                        <a:latin typeface="Kozuka Gothic Pro R" pitchFamily="34" charset="-128"/>
                        <a:ea typeface="Kozuka Gothic Pro R" pitchFamily="34" charset="-128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3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87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2400" dirty="0" err="1" smtClean="0">
                          <a:solidFill>
                            <a:schemeClr val="tx1"/>
                          </a:solidFill>
                          <a:effectLst/>
                          <a:latin typeface="Kozuka Gothic Pro R" pitchFamily="34" charset="-128"/>
                          <a:ea typeface="Kozuka Gothic Pro R" pitchFamily="34" charset="-128"/>
                          <a:cs typeface="+mn-cs"/>
                        </a:rPr>
                        <a:t>Chitose</a:t>
                      </a:r>
                      <a:r>
                        <a:rPr lang="en-GB" sz="2400" baseline="0" dirty="0" smtClean="0">
                          <a:solidFill>
                            <a:schemeClr val="tx1"/>
                          </a:solidFill>
                          <a:effectLst/>
                          <a:latin typeface="Kozuka Gothic Pro R" pitchFamily="34" charset="-128"/>
                          <a:ea typeface="Kozuka Gothic Pro R" pitchFamily="34" charset="-128"/>
                          <a:cs typeface="+mn-cs"/>
                        </a:rPr>
                        <a:t> </a:t>
                      </a:r>
                      <a:r>
                        <a:rPr lang="en-GB" sz="2400" baseline="0" dirty="0" err="1" smtClean="0">
                          <a:solidFill>
                            <a:schemeClr val="tx1"/>
                          </a:solidFill>
                          <a:effectLst/>
                          <a:latin typeface="Kozuka Gothic Pro R" pitchFamily="34" charset="-128"/>
                          <a:ea typeface="Kozuka Gothic Pro R" pitchFamily="34" charset="-128"/>
                          <a:cs typeface="+mn-cs"/>
                        </a:rPr>
                        <a:t>ame</a:t>
                      </a:r>
                      <a:r>
                        <a:rPr lang="en-GB" sz="2400" baseline="0" dirty="0" smtClean="0">
                          <a:solidFill>
                            <a:schemeClr val="tx1"/>
                          </a:solidFill>
                          <a:effectLst/>
                          <a:latin typeface="Kozuka Gothic Pro R" pitchFamily="34" charset="-128"/>
                          <a:ea typeface="Kozuka Gothic Pro R" pitchFamily="34" charset="-128"/>
                          <a:cs typeface="+mn-cs"/>
                        </a:rPr>
                        <a:t> means “one hundred year sweets”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Kozuka Gothic Pro R" pitchFamily="34" charset="-128"/>
                        <a:ea typeface="Kozuka Gothic Pro R" pitchFamily="34" charset="-128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87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2400" baseline="0" dirty="0" smtClean="0">
                          <a:solidFill>
                            <a:schemeClr val="bg1"/>
                          </a:solidFill>
                          <a:effectLst/>
                          <a:latin typeface="Kozuka Gothic Pro R" pitchFamily="34" charset="-128"/>
                          <a:ea typeface="Kozuka Gothic Pro R" pitchFamily="34" charset="-128"/>
                          <a:cs typeface="+mn-cs"/>
                        </a:rPr>
                        <a:t>Blue and white are lucky colours</a:t>
                      </a:r>
                      <a:endParaRPr lang="en-GB" sz="2400" dirty="0">
                        <a:solidFill>
                          <a:schemeClr val="bg1"/>
                        </a:solidFill>
                        <a:effectLst/>
                        <a:latin typeface="Kozuka Gothic Pro R" pitchFamily="34" charset="-128"/>
                        <a:ea typeface="Kozuka Gothic Pro R" pitchFamily="34" charset="-128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3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67543" y="400554"/>
            <a:ext cx="6588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7-5-3 </a:t>
            </a:r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Quiz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2268760" y="1196752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Kozuka Gothic Pro B" pitchFamily="34" charset="-128"/>
                <a:ea typeface="Kozuka Gothic Pro B" pitchFamily="34" charset="-128"/>
              </a:rPr>
              <a:t>True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2196752" y="1633728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Kozuka Gothic Pro B" pitchFamily="34" charset="-128"/>
                <a:ea typeface="Kozuka Gothic Pro B" pitchFamily="34" charset="-128"/>
              </a:rPr>
              <a:t>True</a:t>
            </a:r>
            <a:endParaRPr lang="en-GB" b="1" dirty="0">
              <a:solidFill>
                <a:schemeClr val="tx2">
                  <a:lumMod val="60000"/>
                  <a:lumOff val="40000"/>
                </a:schemeClr>
              </a:solidFill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196752" y="200306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Kozuka Gothic Pro B" pitchFamily="34" charset="-128"/>
                <a:ea typeface="Kozuka Gothic Pro B" pitchFamily="34" charset="-128"/>
              </a:rPr>
              <a:t>False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2196752" y="237675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Kozuka Gothic Pro B" pitchFamily="34" charset="-128"/>
                <a:ea typeface="Kozuka Gothic Pro B" pitchFamily="34" charset="-128"/>
              </a:rPr>
              <a:t>False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-2155960" y="273235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Kozuka Gothic Pro B" pitchFamily="34" charset="-128"/>
                <a:ea typeface="Kozuka Gothic Pro B" pitchFamily="34" charset="-128"/>
              </a:rPr>
              <a:t>False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55764" y="1613411"/>
            <a:ext cx="18367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Kozuka Gothic Pro B" pitchFamily="34" charset="-128"/>
                <a:ea typeface="Kozuka Gothic Pro B" pitchFamily="34" charset="-128"/>
              </a:rPr>
              <a:t>Answer:</a:t>
            </a:r>
          </a:p>
          <a:p>
            <a:r>
              <a:rPr lang="en-GB" b="1" dirty="0" smtClean="0">
                <a:solidFill>
                  <a:srgbClr val="FF0000"/>
                </a:solidFill>
                <a:latin typeface="Kozuka Gothic Pro B" pitchFamily="34" charset="-128"/>
                <a:ea typeface="Kozuka Gothic Pro B" pitchFamily="34" charset="-128"/>
              </a:rPr>
              <a:t>It’s for girls and boys</a:t>
            </a:r>
            <a:endParaRPr lang="en-GB" b="1" dirty="0">
              <a:solidFill>
                <a:srgbClr val="FF0000"/>
              </a:solidFill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60652" y="4076206"/>
            <a:ext cx="18367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Kozuka Gothic Pro B" pitchFamily="34" charset="-128"/>
                <a:ea typeface="Kozuka Gothic Pro B" pitchFamily="34" charset="-128"/>
              </a:rPr>
              <a:t>Answer:</a:t>
            </a:r>
          </a:p>
          <a:p>
            <a:r>
              <a:rPr lang="en-GB" b="1" dirty="0" smtClean="0">
                <a:solidFill>
                  <a:srgbClr val="FF0000"/>
                </a:solidFill>
                <a:latin typeface="Kozuka Gothic Pro B" pitchFamily="34" charset="-128"/>
                <a:ea typeface="Kozuka Gothic Pro B" pitchFamily="34" charset="-128"/>
              </a:rPr>
              <a:t>It means ’1000 year sweets’</a:t>
            </a:r>
            <a:endParaRPr lang="en-GB" b="1" dirty="0">
              <a:solidFill>
                <a:srgbClr val="FF0000"/>
              </a:solidFill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87518" y="5157192"/>
            <a:ext cx="1836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Kozuka Gothic Pro B" pitchFamily="34" charset="-128"/>
                <a:ea typeface="Kozuka Gothic Pro B" pitchFamily="34" charset="-128"/>
              </a:rPr>
              <a:t>Answer:</a:t>
            </a:r>
          </a:p>
          <a:p>
            <a:r>
              <a:rPr lang="en-GB" b="1" dirty="0" smtClean="0">
                <a:solidFill>
                  <a:srgbClr val="FF0000"/>
                </a:solidFill>
                <a:latin typeface="Kozuka Gothic Pro B" pitchFamily="34" charset="-128"/>
                <a:ea typeface="Kozuka Gothic Pro B" pitchFamily="34" charset="-128"/>
              </a:rPr>
              <a:t>Red and white</a:t>
            </a:r>
            <a:endParaRPr lang="en-GB" b="1" dirty="0">
              <a:solidFill>
                <a:srgbClr val="FF0000"/>
              </a:solidFill>
              <a:latin typeface="Kozuka Gothic Pro B" pitchFamily="34" charset="-128"/>
              <a:ea typeface="Kozuka Gothic Pro B" pitchFamily="34" charset="-128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705" y="345745"/>
            <a:ext cx="851007" cy="85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93380"/>
      </p:ext>
    </p:extLst>
  </p:cSld>
  <p:clrMapOvr>
    <a:masterClrMapping/>
  </p:clrMapOvr>
  <p:transition spd="slow" advClick="0" advTm="2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3.59852E-6 L 0.31893 -0.0289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55" y="-14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3.78353E-6 L 0.31893 0.1274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55" y="63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73636E-6 L 0.32674 0.3170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37" y="158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4.22757E-6 L 0.31893 0.2629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55" y="13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88714E-6 L 0.31441 0.35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29" y="1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/>
      <p:bldP spid="16" grpId="0"/>
      <p:bldP spid="17" grpId="0"/>
      <p:bldP spid="8" grpId="0"/>
      <p:bldP spid="19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25" y="345745"/>
            <a:ext cx="1233488" cy="12334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41603" y="2060848"/>
            <a:ext cx="6120929" cy="19389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 lang="en-GB" dirty="0">
              <a:solidFill>
                <a:srgbClr val="FF0000"/>
              </a:solidFill>
              <a:latin typeface="Kozuka Gothic Pro R" pitchFamily="34" charset="-128"/>
              <a:ea typeface="Kozuka Gothic Pro R" pitchFamily="34" charset="-128"/>
            </a:endParaRPr>
          </a:p>
          <a:p>
            <a:r>
              <a:rPr lang="en-GB" dirty="0">
                <a:solidFill>
                  <a:srgbClr val="FF0000"/>
                </a:solidFill>
                <a:latin typeface="Kozuka Gothic Pro B" pitchFamily="34" charset="-128"/>
                <a:ea typeface="Kozuka Gothic Pro B" pitchFamily="34" charset="-128"/>
              </a:rPr>
              <a:t>The Japan Society</a:t>
            </a:r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/>
            </a:r>
            <a:br>
              <a:rPr lang="en-GB" dirty="0">
                <a:latin typeface="Kozuka Gothic Pro R" pitchFamily="34" charset="-128"/>
                <a:ea typeface="Kozuka Gothic Pro R" pitchFamily="34" charset="-128"/>
              </a:rPr>
            </a:br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13/14 Cornwall Terrace, London NW1 4QP</a:t>
            </a:r>
          </a:p>
          <a:p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Tel: 020 7935 0475   </a:t>
            </a:r>
          </a:p>
          <a:p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Email: education@japansociety.org.uk    </a:t>
            </a:r>
          </a:p>
          <a:p>
            <a:endParaRPr lang="en-GB" dirty="0">
              <a:latin typeface="Kozuka Gothic Pro R" pitchFamily="34" charset="-128"/>
              <a:ea typeface="Kozuka Gothic Pro R" pitchFamily="34" charset="-128"/>
            </a:endParaRPr>
          </a:p>
          <a:p>
            <a:r>
              <a:rPr lang="en-GB" dirty="0">
                <a:latin typeface="Kozuka Gothic Pro B" pitchFamily="34" charset="-128"/>
                <a:ea typeface="Kozuka Gothic Pro B" pitchFamily="34" charset="-128"/>
              </a:rPr>
              <a:t>www.japansociety.org.uk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824662" y="5099473"/>
            <a:ext cx="316097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solidFill>
                  <a:srgbClr val="808080"/>
                </a:solidFill>
                <a:latin typeface="Kozuka Gothic Pro B" pitchFamily="34" charset="-128"/>
                <a:ea typeface="Kozuka Gothic Pro B" pitchFamily="34" charset="-128"/>
              </a:rPr>
              <a:t>Follow us </a:t>
            </a:r>
            <a:r>
              <a:rPr lang="en-GB" dirty="0" smtClean="0">
                <a:solidFill>
                  <a:srgbClr val="808080"/>
                </a:solidFill>
                <a:latin typeface="Kozuka Gothic Pro B" pitchFamily="34" charset="-128"/>
                <a:ea typeface="Kozuka Gothic Pro B" pitchFamily="34" charset="-128"/>
              </a:rPr>
              <a:t>on</a:t>
            </a:r>
            <a:r>
              <a:rPr lang="en-GB" dirty="0">
                <a:solidFill>
                  <a:srgbClr val="808080"/>
                </a:solidFill>
                <a:latin typeface="Kozuka Gothic Pro B" pitchFamily="34" charset="-128"/>
                <a:ea typeface="Kozuka Gothic Pro B" pitchFamily="34" charset="-128"/>
              </a:rPr>
              <a:t>:</a:t>
            </a:r>
            <a:endParaRPr lang="en-GB" dirty="0">
              <a:latin typeface="Kozuka Gothic Pro B" pitchFamily="34" charset="-128"/>
              <a:ea typeface="Kozuka Gothic Pro B" pitchFamily="34" charset="-128"/>
            </a:endParaRPr>
          </a:p>
        </p:txBody>
      </p:sp>
      <p:pic>
        <p:nvPicPr>
          <p:cNvPr id="14" name="Picture 13"/>
          <p:cNvPicPr preferRelativeResize="0"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" t="15930" r="83462" b="15411"/>
          <a:stretch/>
        </p:blipFill>
        <p:spPr>
          <a:xfrm>
            <a:off x="2844747" y="5445143"/>
            <a:ext cx="360000" cy="3600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275856" y="5502033"/>
            <a:ext cx="27369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dirty="0">
                <a:latin typeface="Kozuka Gothic Pro B" pitchFamily="34" charset="-128"/>
                <a:ea typeface="Kozuka Gothic Pro B" pitchFamily="34" charset="-128"/>
              </a:rPr>
              <a:t>@</a:t>
            </a:r>
            <a:r>
              <a:rPr lang="en-GB" sz="1600" dirty="0" err="1">
                <a:latin typeface="Kozuka Gothic Pro B" pitchFamily="34" charset="-128"/>
                <a:ea typeface="Kozuka Gothic Pro B" pitchFamily="34" charset="-128"/>
              </a:rPr>
              <a:t>japansocietylon</a:t>
            </a:r>
            <a:endParaRPr lang="en-GB" sz="1600" dirty="0">
              <a:latin typeface="Kozuka Gothic Pro B" pitchFamily="34" charset="-128"/>
              <a:ea typeface="Kozuka Gothic Pro B" pitchFamily="34" charset="-128"/>
            </a:endParaRPr>
          </a:p>
        </p:txBody>
      </p:sp>
      <p:pic>
        <p:nvPicPr>
          <p:cNvPr id="10" name="Picture 9"/>
          <p:cNvPicPr preferRelativeResize="0"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05" r="83495" b="10463"/>
          <a:stretch/>
        </p:blipFill>
        <p:spPr>
          <a:xfrm>
            <a:off x="5442068" y="5445143"/>
            <a:ext cx="360000" cy="3600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5868144" y="5502033"/>
            <a:ext cx="27369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dirty="0">
                <a:latin typeface="Kozuka Gothic Pro B" pitchFamily="34" charset="-128"/>
                <a:ea typeface="Kozuka Gothic Pro B" pitchFamily="34" charset="-128"/>
              </a:rPr>
              <a:t>@</a:t>
            </a:r>
            <a:r>
              <a:rPr lang="en-GB" sz="1600" dirty="0" err="1">
                <a:latin typeface="Kozuka Gothic Pro B" pitchFamily="34" charset="-128"/>
                <a:ea typeface="Kozuka Gothic Pro B" pitchFamily="34" charset="-128"/>
              </a:rPr>
              <a:t>JapanSocietyLondon</a:t>
            </a:r>
            <a:endParaRPr lang="en-GB" sz="1600" dirty="0">
              <a:latin typeface="Kozuka Gothic Pro B" pitchFamily="34" charset="-128"/>
              <a:ea typeface="Kozuka Gothic Pro B" pitchFamily="34" charset="-128"/>
            </a:endParaRPr>
          </a:p>
        </p:txBody>
      </p:sp>
      <p:pic>
        <p:nvPicPr>
          <p:cNvPr id="1026" name="Picture 2" descr="\\js_sql\data\former long term staff\William\Booklet design\Japan_Society_Illustration\Characters\characters_jpg\character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77043"/>
            <a:ext cx="2418075" cy="415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10"/>
          <a:stretch/>
        </p:blipFill>
        <p:spPr>
          <a:xfrm rot="5400000">
            <a:off x="894640" y="-886930"/>
            <a:ext cx="1796876" cy="357301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31640" y="6356350"/>
            <a:ext cx="6552728" cy="365125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©The </a:t>
            </a:r>
            <a:r>
              <a:rPr lang="en-GB" dirty="0">
                <a:solidFill>
                  <a:schemeClr val="bg1"/>
                </a:solidFill>
              </a:rPr>
              <a:t>Japan Society</a:t>
            </a:r>
          </a:p>
        </p:txBody>
      </p:sp>
    </p:spTree>
    <p:extLst>
      <p:ext uri="{BB962C8B-B14F-4D97-AF65-F5344CB8AC3E}">
        <p14:creationId xmlns:p14="http://schemas.microsoft.com/office/powerpoint/2010/main" val="42579625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Image is ©Miyuki Kubo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770" y="332656"/>
            <a:ext cx="850900" cy="850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32656"/>
            <a:ext cx="4223873" cy="563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9137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6520082" y="3737994"/>
            <a:ext cx="1723549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0" dirty="0" smtClean="0">
                <a:latin typeface="KaiTi" panose="02010609060101010101" pitchFamily="49" charset="-122"/>
                <a:ea typeface="KaiTi" panose="02010609060101010101" pitchFamily="49" charset="-122"/>
              </a:rPr>
              <a:t>三</a:t>
            </a:r>
            <a:endParaRPr lang="en-GB" sz="120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35896" y="3707160"/>
            <a:ext cx="1723549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0" dirty="0" smtClean="0">
                <a:latin typeface="KaiTi" panose="02010609060101010101" pitchFamily="49" charset="-122"/>
                <a:ea typeface="KaiTi" panose="02010609060101010101" pitchFamily="49" charset="-122"/>
              </a:rPr>
              <a:t>五</a:t>
            </a:r>
            <a:endParaRPr lang="en-GB" sz="120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434485" y="352559"/>
            <a:ext cx="6588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About 7-5-3 </a:t>
            </a:r>
            <a:endParaRPr lang="en-GB" sz="4800" b="1" dirty="0">
              <a:solidFill>
                <a:srgbClr val="FF0000"/>
              </a:solidFill>
              <a:latin typeface="Kristen ITC" panose="03050502040202030202" pitchFamily="66" charset="0"/>
              <a:ea typeface="Kozuka Gothic Pro B" pitchFamily="34" charset="-128"/>
            </a:endParaRPr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©The 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Japan Society</a:t>
            </a: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770" y="332656"/>
            <a:ext cx="850900" cy="850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4485" y="1685693"/>
            <a:ext cx="84324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But not everyone celebrates the festival...</a:t>
            </a:r>
          </a:p>
          <a:p>
            <a:pPr algn="ctr"/>
            <a:endParaRPr lang="en-GB" sz="2400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It is only for children who are 3, 5, or 7 years old!</a:t>
            </a:r>
          </a:p>
          <a:p>
            <a:pPr algn="ctr"/>
            <a:endParaRPr lang="en-GB" sz="2400" dirty="0" smtClean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So in Japanese the festival is called </a:t>
            </a:r>
            <a:r>
              <a:rPr lang="en-GB" sz="2400" dirty="0" err="1" smtClean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</a:rPr>
              <a:t>Shichi</a:t>
            </a:r>
            <a:r>
              <a:rPr lang="en-GB" sz="2400" dirty="0" smtClean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</a:rPr>
              <a:t>-Go-San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5576" y="3634131"/>
            <a:ext cx="1872208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12000" dirty="0" smtClean="0">
                <a:latin typeface="KaiTi" panose="02010609060101010101" pitchFamily="49" charset="-122"/>
                <a:ea typeface="KaiTi" panose="02010609060101010101" pitchFamily="49" charset="-122"/>
              </a:rPr>
              <a:t>七</a:t>
            </a:r>
            <a:endParaRPr lang="en-GB" sz="120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28595" y="3942979"/>
            <a:ext cx="1721889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9600" dirty="0" smtClean="0">
                <a:solidFill>
                  <a:srgbClr val="339933"/>
                </a:solidFill>
                <a:latin typeface="Kristen ITC" panose="03050502040202030202" pitchFamily="66" charset="0"/>
                <a:ea typeface="Kozuka Gothic Pro R" pitchFamily="34" charset="-128"/>
              </a:rPr>
              <a:t> 5</a:t>
            </a:r>
            <a:endParaRPr lang="en-GB" sz="9600" dirty="0">
              <a:solidFill>
                <a:srgbClr val="339933"/>
              </a:solidFill>
              <a:latin typeface="Kristen ITC" panose="03050502040202030202" pitchFamily="66" charset="0"/>
              <a:ea typeface="Kozuka Gothic Pro R" pitchFamily="34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24885" y="3941907"/>
            <a:ext cx="2078335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9600" dirty="0" smtClean="0">
                <a:solidFill>
                  <a:srgbClr val="339933"/>
                </a:solidFill>
                <a:latin typeface="Kristen ITC" panose="03050502040202030202" pitchFamily="66" charset="0"/>
                <a:ea typeface="Kozuka Gothic Pro R" pitchFamily="34" charset="-128"/>
              </a:rPr>
              <a:t>  3</a:t>
            </a:r>
            <a:endParaRPr lang="en-GB" sz="9600" dirty="0">
              <a:solidFill>
                <a:srgbClr val="339933"/>
              </a:solidFill>
              <a:latin typeface="Kristen ITC" panose="03050502040202030202" pitchFamily="66" charset="0"/>
              <a:ea typeface="Kozuka Gothic Pro R" pitchFamily="34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3886" y="3891882"/>
            <a:ext cx="2016224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altLang="ja-JP" sz="9600" dirty="0" smtClean="0">
                <a:solidFill>
                  <a:srgbClr val="339933"/>
                </a:solidFill>
                <a:latin typeface="Kristen ITC" panose="03050502040202030202" pitchFamily="66" charset="0"/>
                <a:ea typeface="Kozuka Gothic Pro R" pitchFamily="34" charset="-128"/>
              </a:rPr>
              <a:t> 7</a:t>
            </a:r>
            <a:endParaRPr lang="en-GB" sz="9600" dirty="0">
              <a:solidFill>
                <a:srgbClr val="339933"/>
              </a:solidFill>
              <a:latin typeface="Kristen ITC" panose="03050502040202030202" pitchFamily="66" charset="0"/>
              <a:ea typeface="Kozuka Gothic Pro R" pitchFamily="34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71600" y="5574195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latin typeface="Kozuka Gothic Pro B" pitchFamily="34" charset="-128"/>
                <a:ea typeface="Kozuka Gothic Pro B" pitchFamily="34" charset="-128"/>
              </a:rPr>
              <a:t>shichi</a:t>
            </a:r>
            <a:endParaRPr lang="en-GB" sz="2400" dirty="0"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58248" y="5523098"/>
            <a:ext cx="678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Kozuka Gothic Pro B" pitchFamily="34" charset="-128"/>
                <a:ea typeface="Kozuka Gothic Pro B" pitchFamily="34" charset="-128"/>
              </a:rPr>
              <a:t>go</a:t>
            </a:r>
            <a:endParaRPr lang="en-GB" sz="2400" dirty="0"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18130" y="5573123"/>
            <a:ext cx="855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Kozuka Gothic Pro B" pitchFamily="34" charset="-128"/>
                <a:ea typeface="Kozuka Gothic Pro B" pitchFamily="34" charset="-128"/>
              </a:rPr>
              <a:t>san</a:t>
            </a:r>
            <a:endParaRPr lang="en-GB" sz="2400" dirty="0">
              <a:latin typeface="Kozuka Gothic Pro B" pitchFamily="34" charset="-128"/>
              <a:ea typeface="Kozuka Gothic Pro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29078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544" y="1352080"/>
            <a:ext cx="6725840" cy="461350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434486" y="352559"/>
            <a:ext cx="6588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7-5-3 Festival</a:t>
            </a:r>
            <a:endParaRPr lang="en-GB" sz="4800" b="1" dirty="0">
              <a:solidFill>
                <a:srgbClr val="FF0000"/>
              </a:solidFill>
              <a:latin typeface="Kristen ITC" panose="03050502040202030202" pitchFamily="66" charset="0"/>
              <a:ea typeface="Kozuka Gothic Pro B" pitchFamily="34" charset="-128"/>
            </a:endParaRPr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©JNTO </a:t>
            </a:r>
            <a:r>
              <a:rPr lang="en-GB" dirty="0" err="1">
                <a:solidFill>
                  <a:schemeClr val="bg1"/>
                </a:solidFill>
              </a:rPr>
              <a:t>Shichigosan</a:t>
            </a:r>
            <a:r>
              <a:rPr lang="en-GB" dirty="0">
                <a:solidFill>
                  <a:schemeClr val="bg1"/>
                </a:solidFill>
              </a:rPr>
              <a:t> (The Seven-Five-Three Festival)</a:t>
            </a:r>
          </a:p>
          <a:p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770" y="332656"/>
            <a:ext cx="8509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7424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424892" y="287364"/>
            <a:ext cx="6372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Festival Clothes</a:t>
            </a:r>
            <a:endParaRPr lang="en-GB" sz="4800" b="1" dirty="0">
              <a:solidFill>
                <a:srgbClr val="FF0000"/>
              </a:solidFill>
              <a:latin typeface="Kristen ITC" panose="03050502040202030202" pitchFamily="66" charset="0"/>
              <a:ea typeface="Kozuka Gothic Pro B" pitchFamily="34" charset="-128"/>
            </a:endParaRPr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1st image ©</a:t>
            </a:r>
            <a:r>
              <a:rPr lang="en-GB" dirty="0"/>
              <a:t> </a:t>
            </a:r>
            <a:r>
              <a:rPr lang="en-GB" dirty="0">
                <a:hlinkClick r:id="rId3"/>
              </a:rPr>
              <a:t>Vintage </a:t>
            </a:r>
            <a:r>
              <a:rPr lang="en-GB" dirty="0">
                <a:solidFill>
                  <a:schemeClr val="bg1"/>
                </a:solidFill>
                <a:hlinkClick r:id="rId3"/>
              </a:rPr>
              <a:t>Japan-</a:t>
            </a:r>
            <a:r>
              <a:rPr lang="en-GB" dirty="0" err="1">
                <a:solidFill>
                  <a:schemeClr val="bg1"/>
                </a:solidFill>
                <a:hlinkClick r:id="rId3"/>
              </a:rPr>
              <a:t>esque</a:t>
            </a:r>
            <a:r>
              <a:rPr lang="en-GB" dirty="0">
                <a:solidFill>
                  <a:schemeClr val="bg1"/>
                </a:solidFill>
              </a:rPr>
              <a:t> Young Boy in Kimono, Vintage Japan</a:t>
            </a:r>
          </a:p>
          <a:p>
            <a:r>
              <a:rPr lang="en-GB" dirty="0">
                <a:solidFill>
                  <a:schemeClr val="bg1"/>
                </a:solidFill>
              </a:rPr>
              <a:t>2nd image </a:t>
            </a:r>
            <a:r>
              <a:rPr lang="en-GB" dirty="0">
                <a:solidFill>
                  <a:schemeClr val="bg1"/>
                </a:solidFill>
              </a:rPr>
              <a:t>© </a:t>
            </a:r>
            <a:r>
              <a:rPr lang="en-GB" dirty="0" smtClean="0">
                <a:solidFill>
                  <a:schemeClr val="bg1"/>
                </a:solidFill>
                <a:hlinkClick r:id="rId4"/>
              </a:rPr>
              <a:t>"</a:t>
            </a:r>
            <a:r>
              <a:rPr lang="en-GB" dirty="0">
                <a:solidFill>
                  <a:schemeClr val="bg1"/>
                </a:solidFill>
                <a:hlinkClick r:id="rId4"/>
              </a:rPr>
              <a:t>Japanese Culture - </a:t>
            </a:r>
            <a:r>
              <a:rPr lang="en-GB" dirty="0" err="1">
                <a:solidFill>
                  <a:schemeClr val="bg1"/>
                </a:solidFill>
                <a:hlinkClick r:id="rId4"/>
              </a:rPr>
              <a:t>Shichi</a:t>
            </a:r>
            <a:r>
              <a:rPr lang="en-GB" dirty="0">
                <a:solidFill>
                  <a:schemeClr val="bg1"/>
                </a:solidFill>
                <a:hlinkClick r:id="rId4"/>
              </a:rPr>
              <a:t>, Go, San - Yuki"</a:t>
            </a:r>
            <a:r>
              <a:rPr lang="en-GB" dirty="0">
                <a:solidFill>
                  <a:schemeClr val="bg1"/>
                </a:solidFill>
              </a:rPr>
              <a:t> by </a:t>
            </a:r>
            <a:r>
              <a:rPr lang="en-GB" dirty="0">
                <a:solidFill>
                  <a:schemeClr val="bg1"/>
                </a:solidFill>
                <a:hlinkClick r:id="rId5"/>
              </a:rPr>
              <a:t>nist6ss</a:t>
            </a:r>
            <a:r>
              <a:rPr lang="en-GB" dirty="0">
                <a:solidFill>
                  <a:schemeClr val="bg1"/>
                </a:solidFill>
              </a:rPr>
              <a:t> is licensed under </a:t>
            </a:r>
            <a:r>
              <a:rPr lang="en-GB" cap="all" dirty="0">
                <a:solidFill>
                  <a:schemeClr val="bg1"/>
                </a:solidFill>
                <a:hlinkClick r:id="rId6"/>
              </a:rPr>
              <a:t>CC BY-SA 2.0</a:t>
            </a:r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076" y="266421"/>
            <a:ext cx="850900" cy="850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7444" y="1725175"/>
            <a:ext cx="561662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>
              <a:solidFill>
                <a:srgbClr val="339933"/>
              </a:solidFill>
              <a:latin typeface="Kozuka Gothic Pro B" pitchFamily="34" charset="-128"/>
              <a:ea typeface="Kozuka Gothic Pro B" pitchFamily="34" charset="-128"/>
            </a:endParaRPr>
          </a:p>
          <a:p>
            <a:r>
              <a:rPr lang="en-GB" sz="2600" dirty="0" smtClean="0">
                <a:latin typeface="Kozuka Gothic Pro R" pitchFamily="34" charset="-128"/>
                <a:ea typeface="Kozuka Gothic Pro R" pitchFamily="34" charset="-128"/>
              </a:rPr>
              <a:t>Boys </a:t>
            </a:r>
            <a:r>
              <a:rPr lang="en-GB" sz="2600" dirty="0">
                <a:latin typeface="Kozuka Gothic Pro R" pitchFamily="34" charset="-128"/>
                <a:ea typeface="Kozuka Gothic Pro R" pitchFamily="34" charset="-128"/>
              </a:rPr>
              <a:t>who are 3 or 5 </a:t>
            </a:r>
            <a:r>
              <a:rPr lang="en-GB" sz="2600" dirty="0" smtClean="0">
                <a:latin typeface="Kozuka Gothic Pro R" pitchFamily="34" charset="-128"/>
                <a:ea typeface="Kozuka Gothic Pro R" pitchFamily="34" charset="-128"/>
              </a:rPr>
              <a:t>years old can celebrate the festival </a:t>
            </a:r>
            <a:endParaRPr lang="en-GB" sz="2600" dirty="0">
              <a:latin typeface="Kozuka Gothic Pro R" pitchFamily="34" charset="-128"/>
              <a:ea typeface="Kozuka Gothic Pro R" pitchFamily="34" charset="-128"/>
            </a:endParaRPr>
          </a:p>
          <a:p>
            <a:endParaRPr lang="en-GB" sz="2600" dirty="0">
              <a:latin typeface="Kozuka Gothic Pro R" pitchFamily="34" charset="-128"/>
              <a:ea typeface="Kozuka Gothic Pro R" pitchFamily="34" charset="-128"/>
            </a:endParaRPr>
          </a:p>
          <a:p>
            <a:r>
              <a:rPr lang="en-GB" sz="2600" dirty="0" smtClean="0">
                <a:latin typeface="Kozuka Gothic Pro R" pitchFamily="34" charset="-128"/>
                <a:ea typeface="Kozuka Gothic Pro R" pitchFamily="34" charset="-128"/>
              </a:rPr>
              <a:t>In the past, boys wore these trousers, called </a:t>
            </a:r>
            <a:r>
              <a:rPr lang="en-GB" sz="2600" dirty="0" err="1" smtClean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</a:rPr>
              <a:t>hakama</a:t>
            </a:r>
            <a:r>
              <a:rPr lang="en-GB" sz="2600" dirty="0" smtClean="0">
                <a:latin typeface="Kozuka Gothic Pro R" pitchFamily="34" charset="-128"/>
                <a:ea typeface="Kozuka Gothic Pro R" pitchFamily="34" charset="-128"/>
              </a:rPr>
              <a:t>, from age 5</a:t>
            </a:r>
            <a:endParaRPr lang="en-GB" sz="2600" dirty="0" smtClean="0">
              <a:solidFill>
                <a:srgbClr val="339933"/>
              </a:solidFill>
              <a:latin typeface="Kozuka Gothic Pro B" pitchFamily="34" charset="-128"/>
              <a:ea typeface="Kozuka Gothic Pro B" pitchFamily="34" charset="-128"/>
            </a:endParaRPr>
          </a:p>
          <a:p>
            <a:endParaRPr lang="en-GB" sz="2600" b="1" dirty="0">
              <a:solidFill>
                <a:srgbClr val="339933"/>
              </a:solidFill>
              <a:latin typeface="Kozuka Gothic Pro R" pitchFamily="34" charset="-128"/>
              <a:ea typeface="Kozuka Gothic Pro R" pitchFamily="34" charset="-128"/>
            </a:endParaRPr>
          </a:p>
          <a:p>
            <a:r>
              <a:rPr lang="en-GB" sz="2600" dirty="0" smtClean="0">
                <a:latin typeface="Kozuka Gothic Pro R" pitchFamily="34" charset="-128"/>
                <a:ea typeface="Kozuka Gothic Pro R" pitchFamily="34" charset="-128"/>
              </a:rPr>
              <a:t>The jacket is called a </a:t>
            </a:r>
            <a:r>
              <a:rPr lang="en-GB" sz="2600" dirty="0" err="1" smtClean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</a:rPr>
              <a:t>haori</a:t>
            </a:r>
            <a:endParaRPr lang="en-GB" sz="2600" dirty="0">
              <a:solidFill>
                <a:srgbClr val="339933"/>
              </a:solidFill>
              <a:latin typeface="Kozuka Gothic Pro B" pitchFamily="34" charset="-128"/>
              <a:ea typeface="Kozuka Gothic Pro B" pitchFamily="34" charset="-128"/>
            </a:endParaRPr>
          </a:p>
          <a:p>
            <a:endParaRPr lang="en-GB" sz="2400" b="1" dirty="0">
              <a:solidFill>
                <a:srgbClr val="339933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4" t="10088" r="26618" b="4712"/>
          <a:stretch/>
        </p:blipFill>
        <p:spPr>
          <a:xfrm>
            <a:off x="6517415" y="1496886"/>
            <a:ext cx="2037144" cy="42579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92" b="6976"/>
          <a:stretch/>
        </p:blipFill>
        <p:spPr>
          <a:xfrm>
            <a:off x="1347876" y="1394471"/>
            <a:ext cx="3815760" cy="446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8964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539552" y="286324"/>
            <a:ext cx="6372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Festival Clothes</a:t>
            </a:r>
            <a:endParaRPr lang="en-GB" sz="4800" b="1" dirty="0">
              <a:solidFill>
                <a:srgbClr val="FF0000"/>
              </a:solidFill>
              <a:latin typeface="Kristen ITC" panose="03050502040202030202" pitchFamily="66" charset="0"/>
              <a:ea typeface="Kozuka Gothic Pro B" pitchFamily="34" charset="-128"/>
            </a:endParaRPr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©JNTO The Seven-Five-Three Festival (Girl)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  <a:p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076" y="266421"/>
            <a:ext cx="850900" cy="850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56" t="8565" r="24346" b="4819"/>
          <a:stretch/>
        </p:blipFill>
        <p:spPr>
          <a:xfrm>
            <a:off x="6560113" y="1435681"/>
            <a:ext cx="1784413" cy="42579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5727" y="1671835"/>
            <a:ext cx="541752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Girls who are 3 or </a:t>
            </a:r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7 can celebrate the festival</a:t>
            </a:r>
            <a:endParaRPr lang="en-GB" sz="2400" dirty="0">
              <a:latin typeface="Kozuka Gothic Pro R" pitchFamily="34" charset="-128"/>
              <a:ea typeface="Kozuka Gothic Pro R" pitchFamily="34" charset="-128"/>
            </a:endParaRPr>
          </a:p>
          <a:p>
            <a:endParaRPr lang="en-GB" sz="2400" dirty="0">
              <a:latin typeface="Kozuka Gothic Pro R" pitchFamily="34" charset="-128"/>
              <a:ea typeface="Kozuka Gothic Pro R" pitchFamily="34" charset="-128"/>
            </a:endParaRPr>
          </a:p>
          <a:p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This girl is also wearing a </a:t>
            </a:r>
            <a:r>
              <a:rPr lang="en-GB" sz="2400" dirty="0" smtClean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</a:rPr>
              <a:t>kimono</a:t>
            </a:r>
            <a:endParaRPr lang="en-GB" sz="2400" dirty="0">
              <a:solidFill>
                <a:srgbClr val="339933"/>
              </a:solidFill>
              <a:latin typeface="Kozuka Gothic Pro R" pitchFamily="34" charset="-128"/>
              <a:ea typeface="Kozuka Gothic Pro R" pitchFamily="34" charset="-128"/>
            </a:endParaRPr>
          </a:p>
          <a:p>
            <a:endParaRPr lang="en-GB" sz="2400" dirty="0">
              <a:latin typeface="Kozuka Gothic Pro R" pitchFamily="34" charset="-128"/>
              <a:ea typeface="Kozuka Gothic Pro R" pitchFamily="34" charset="-128"/>
            </a:endParaRPr>
          </a:p>
          <a:p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It is tied around the waist with an </a:t>
            </a:r>
            <a:r>
              <a:rPr lang="en-GB" sz="2400" dirty="0" smtClean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</a:rPr>
              <a:t>obi</a:t>
            </a:r>
          </a:p>
          <a:p>
            <a:endParaRPr lang="en-GB" sz="2400" dirty="0">
              <a:solidFill>
                <a:srgbClr val="339933"/>
              </a:solidFill>
              <a:latin typeface="Kozuka Gothic Pro B" pitchFamily="34" charset="-128"/>
              <a:ea typeface="Kozuka Gothic Pro B" pitchFamily="34" charset="-128"/>
            </a:endParaRPr>
          </a:p>
          <a:p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In the past, girls would have started wearing obi from age </a:t>
            </a:r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7</a:t>
            </a:r>
            <a:endParaRPr lang="en-GB" sz="2400" dirty="0">
              <a:latin typeface="Kozuka Gothic Pro R" pitchFamily="34" charset="-128"/>
              <a:ea typeface="Kozuka Gothic Pro R" pitchFamily="34" charset="-128"/>
            </a:endParaRPr>
          </a:p>
          <a:p>
            <a:endParaRPr lang="en-GB" sz="2400" dirty="0" smtClean="0">
              <a:solidFill>
                <a:srgbClr val="339933"/>
              </a:solidFill>
              <a:latin typeface="Kozuka Gothic Pro B" pitchFamily="34" charset="-128"/>
              <a:ea typeface="Kozuka Gothic Pro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53752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286324"/>
            <a:ext cx="6372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chemeClr val="bg1"/>
                </a:solidFill>
                <a:latin typeface="Kristen ITC" panose="03050502040202030202" pitchFamily="66" charset="0"/>
                <a:ea typeface="Kozuka Gothic Pro B" pitchFamily="34" charset="-128"/>
              </a:rPr>
              <a:t>Festival Clothes</a:t>
            </a:r>
            <a:endParaRPr lang="en-GB" sz="4800" b="1" dirty="0">
              <a:solidFill>
                <a:schemeClr val="bg1"/>
              </a:solidFill>
              <a:latin typeface="Kristen ITC" panose="03050502040202030202" pitchFamily="66" charset="0"/>
              <a:ea typeface="Kozuka Gothic Pro B" pitchFamily="34" charset="-128"/>
            </a:endParaRPr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©</a:t>
            </a:r>
            <a:r>
              <a:rPr lang="en-GB" dirty="0">
                <a:solidFill>
                  <a:schemeClr val="bg1"/>
                </a:solidFill>
                <a:hlinkClick r:id="rId3"/>
              </a:rPr>
              <a:t>"</a:t>
            </a:r>
            <a:r>
              <a:rPr lang="en-GB" dirty="0" err="1">
                <a:solidFill>
                  <a:schemeClr val="bg1"/>
                </a:solidFill>
                <a:hlinkClick r:id="rId3"/>
              </a:rPr>
              <a:t>Zori</a:t>
            </a:r>
            <a:r>
              <a:rPr lang="en-GB" dirty="0">
                <a:solidFill>
                  <a:schemeClr val="bg1"/>
                </a:solidFill>
                <a:hlinkClick r:id="rId3"/>
              </a:rPr>
              <a:t>"</a:t>
            </a:r>
            <a:r>
              <a:rPr lang="en-GB" dirty="0">
                <a:solidFill>
                  <a:schemeClr val="bg1"/>
                </a:solidFill>
              </a:rPr>
              <a:t> by </a:t>
            </a:r>
            <a:r>
              <a:rPr lang="en-GB" dirty="0" err="1">
                <a:solidFill>
                  <a:schemeClr val="bg1"/>
                </a:solidFill>
                <a:hlinkClick r:id="rId4"/>
              </a:rPr>
              <a:t>florathexplora</a:t>
            </a:r>
            <a:r>
              <a:rPr lang="en-GB" dirty="0">
                <a:solidFill>
                  <a:schemeClr val="bg1"/>
                </a:solidFill>
              </a:rPr>
              <a:t> is licensed under </a:t>
            </a:r>
            <a:r>
              <a:rPr lang="en-GB" dirty="0">
                <a:solidFill>
                  <a:schemeClr val="bg1"/>
                </a:solidFill>
                <a:hlinkClick r:id="rId5"/>
              </a:rPr>
              <a:t>CC BY-NC-ND 2.0</a:t>
            </a:r>
            <a:endParaRPr lang="en-GB" dirty="0" smtClean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076" y="266421"/>
            <a:ext cx="850900" cy="850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7" t="19568" r="16624" b="16536"/>
          <a:stretch/>
        </p:blipFill>
        <p:spPr>
          <a:xfrm>
            <a:off x="1886599" y="1484784"/>
            <a:ext cx="5400601" cy="367002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68023" y="264544"/>
            <a:ext cx="6372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Festival Clothes</a:t>
            </a:r>
            <a:endParaRPr lang="en-GB" sz="4800" b="1" dirty="0">
              <a:solidFill>
                <a:srgbClr val="FF0000"/>
              </a:solidFill>
              <a:latin typeface="Kristen ITC" panose="03050502040202030202" pitchFamily="66" charset="0"/>
              <a:ea typeface="Kozuka Gothic Pro B" pitchFamily="3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11760" y="5445224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>
                <a:latin typeface="Kozuka Gothic Pro B" pitchFamily="34" charset="-128"/>
                <a:ea typeface="Kozuka Gothic Pro B" pitchFamily="34" charset="-128"/>
              </a:rPr>
              <a:t>z</a:t>
            </a:r>
            <a:r>
              <a:rPr lang="en-GB" sz="2800" dirty="0" err="1" smtClean="0">
                <a:latin typeface="Kozuka Gothic Pro B" pitchFamily="34" charset="-128"/>
                <a:ea typeface="Kozuka Gothic Pro B" pitchFamily="34" charset="-128"/>
              </a:rPr>
              <a:t>ori</a:t>
            </a:r>
            <a:r>
              <a:rPr lang="en-GB" sz="2800" dirty="0" smtClean="0">
                <a:latin typeface="Kozuka Gothic Pro B" pitchFamily="34" charset="-128"/>
                <a:ea typeface="Kozuka Gothic Pro B" pitchFamily="34" charset="-128"/>
              </a:rPr>
              <a:t> </a:t>
            </a:r>
            <a:endParaRPr lang="en-GB" sz="2800" dirty="0">
              <a:latin typeface="Kozuka Gothic Pro B" pitchFamily="34" charset="-128"/>
              <a:ea typeface="Kozuka Gothic Pro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09915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286324"/>
            <a:ext cx="6372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chemeClr val="bg1"/>
                </a:solidFill>
                <a:latin typeface="Kristen ITC" panose="03050502040202030202" pitchFamily="66" charset="0"/>
                <a:ea typeface="Kozuka Gothic Pro B" pitchFamily="34" charset="-128"/>
              </a:rPr>
              <a:t>Festival Clothes</a:t>
            </a:r>
            <a:endParaRPr lang="en-GB" sz="4800" b="1" dirty="0">
              <a:solidFill>
                <a:schemeClr val="bg1"/>
              </a:solidFill>
              <a:latin typeface="Kristen ITC" panose="03050502040202030202" pitchFamily="66" charset="0"/>
              <a:ea typeface="Kozuka Gothic Pro B" pitchFamily="34" charset="-128"/>
            </a:endParaRPr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©</a:t>
            </a:r>
            <a:r>
              <a:rPr lang="en-GB" dirty="0">
                <a:solidFill>
                  <a:schemeClr val="bg1"/>
                </a:solidFill>
                <a:hlinkClick r:id="rId3"/>
              </a:rPr>
              <a:t>Japanese Socks</a:t>
            </a:r>
            <a:r>
              <a:rPr lang="en-GB" dirty="0">
                <a:solidFill>
                  <a:schemeClr val="bg1"/>
                </a:solidFill>
              </a:rPr>
              <a:t> by </a:t>
            </a:r>
            <a:r>
              <a:rPr lang="en-GB" dirty="0" err="1">
                <a:solidFill>
                  <a:schemeClr val="bg1"/>
                </a:solidFill>
              </a:rPr>
              <a:t>Katorisi</a:t>
            </a:r>
            <a:r>
              <a:rPr lang="en-GB" dirty="0" smtClean="0">
                <a:solidFill>
                  <a:schemeClr val="bg1"/>
                </a:solidFill>
              </a:rPr>
              <a:t>,</a:t>
            </a:r>
            <a:r>
              <a:rPr lang="en-GB" dirty="0">
                <a:solidFill>
                  <a:schemeClr val="bg1"/>
                </a:solidFill>
              </a:rPr>
              <a:t> </a:t>
            </a:r>
            <a:r>
              <a:rPr lang="en-GB" u="sng" dirty="0">
                <a:solidFill>
                  <a:schemeClr val="bg1"/>
                </a:solidFill>
                <a:hlinkClick r:id="rId4"/>
              </a:rPr>
              <a:t>CC BY-SA 3.0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smtClean="0">
                <a:solidFill>
                  <a:schemeClr val="bg1"/>
                </a:solidFill>
              </a:rPr>
              <a:t>via Wikimedia Commons </a:t>
            </a:r>
            <a:endParaRPr lang="en-GB" dirty="0">
              <a:solidFill>
                <a:schemeClr val="bg1"/>
              </a:solidFill>
            </a:endParaRPr>
          </a:p>
          <a:p>
            <a:endParaRPr lang="en-GB" dirty="0" smtClean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076" y="266421"/>
            <a:ext cx="850900" cy="850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9" r="8078" b="3887"/>
          <a:stretch/>
        </p:blipFill>
        <p:spPr>
          <a:xfrm>
            <a:off x="2205649" y="1311506"/>
            <a:ext cx="4717440" cy="393795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3528" y="297261"/>
            <a:ext cx="6372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Festival Clothes</a:t>
            </a:r>
            <a:endParaRPr lang="en-GB" sz="4800" b="1" dirty="0">
              <a:solidFill>
                <a:srgbClr val="FF0000"/>
              </a:solidFill>
              <a:latin typeface="Kristen ITC" panose="03050502040202030202" pitchFamily="66" charset="0"/>
              <a:ea typeface="Kozuka Gothic Pro B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11760" y="5445224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 smtClean="0">
                <a:latin typeface="Kozuka Gothic Pro B" pitchFamily="34" charset="-128"/>
                <a:ea typeface="Kozuka Gothic Pro B" pitchFamily="34" charset="-128"/>
              </a:rPr>
              <a:t>tabi</a:t>
            </a:r>
            <a:r>
              <a:rPr lang="en-GB" sz="2800" dirty="0" smtClean="0">
                <a:latin typeface="Kozuka Gothic Pro B" pitchFamily="34" charset="-128"/>
                <a:ea typeface="Kozuka Gothic Pro B" pitchFamily="34" charset="-128"/>
              </a:rPr>
              <a:t> </a:t>
            </a:r>
            <a:endParaRPr lang="en-GB" sz="2800" dirty="0">
              <a:latin typeface="Kozuka Gothic Pro B" pitchFamily="34" charset="-128"/>
              <a:ea typeface="Kozuka Gothic Pro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85740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3236</TotalTime>
  <Words>1388</Words>
  <Application>Microsoft Office PowerPoint</Application>
  <PresentationFormat>On-screen Show (4:3)</PresentationFormat>
  <Paragraphs>246</Paragraphs>
  <Slides>21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 Japan Society</dc:creator>
  <cp:lastModifiedBy>Alys Turner</cp:lastModifiedBy>
  <cp:revision>166</cp:revision>
  <dcterms:created xsi:type="dcterms:W3CDTF">2017-05-31T10:45:44Z</dcterms:created>
  <dcterms:modified xsi:type="dcterms:W3CDTF">2020-11-19T08:43:53Z</dcterms:modified>
</cp:coreProperties>
</file>