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5" r:id="rId3"/>
    <p:sldId id="271" r:id="rId4"/>
    <p:sldId id="276" r:id="rId5"/>
    <p:sldId id="269" r:id="rId6"/>
    <p:sldId id="266" r:id="rId7"/>
    <p:sldId id="280" r:id="rId8"/>
    <p:sldId id="281" r:id="rId9"/>
    <p:sldId id="279" r:id="rId10"/>
    <p:sldId id="274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8704" autoAdjust="0"/>
  </p:normalViewPr>
  <p:slideViewPr>
    <p:cSldViewPr>
      <p:cViewPr varScale="1">
        <p:scale>
          <a:sx n="76" d="100"/>
          <a:sy n="76" d="100"/>
        </p:scale>
        <p:origin x="2384" y="200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VjUMFnE88&amp;list=PLYZ-El4wKCobhBi7gzV9Fqsgd_Sw3edcg&amp;index=29&amp;t=0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HRmcKqVmqg&amp;t=3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  <a:latin typeface="Kristen ITC" panose="03050502040202030202" pitchFamily="66" charset="0"/>
              </a:rPr>
              <a:t>Theme: Exploring the idea of mindfulness by noticing the beauty of nature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Kristen ITC" panose="03050502040202030202" pitchFamily="66" charset="0"/>
              </a:rPr>
              <a:t>Ask Students: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anyone know what this is?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seen anything like this before?</a:t>
            </a:r>
            <a:endParaRPr lang="en-GB" sz="1200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Answers may focus on: appreciating the moment, not worrying about the past or future, being in the moment, enjoying what we have.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Emphasise the comparison</a:t>
            </a:r>
            <a:r>
              <a:rPr lang="en-GB" baseline="0" dirty="0"/>
              <a:t> with cherry blossom: that</a:t>
            </a:r>
            <a:r>
              <a:rPr lang="en-GB" dirty="0"/>
              <a:t> time goes quickly and we should appreciate the good things we have when we have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the relaxation activity linked to the cherry blossom choose some music and have it playing softly whilst students</a:t>
            </a:r>
            <a:r>
              <a:rPr lang="en-GB" baseline="0" dirty="0"/>
              <a:t> </a:t>
            </a:r>
            <a:r>
              <a:rPr lang="en-GB" dirty="0"/>
              <a:t>close their eyes and relax. Allow heads to rest on desks and for students to make themselves comfortable,</a:t>
            </a:r>
            <a:r>
              <a:rPr lang="en-GB" baseline="0" dirty="0"/>
              <a:t> then </a:t>
            </a:r>
            <a:r>
              <a:rPr lang="en-GB" dirty="0"/>
              <a:t>read the relaxation script.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4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0" dirty="0">
                <a:solidFill>
                  <a:srgbClr val="FF0000"/>
                </a:solidFill>
              </a:rPr>
              <a:t>Take feedback from the class about</a:t>
            </a:r>
            <a:r>
              <a:rPr lang="en-GB" b="0" baseline="0" dirty="0">
                <a:solidFill>
                  <a:srgbClr val="FF0000"/>
                </a:solidFill>
              </a:rPr>
              <a:t> </a:t>
            </a:r>
            <a:r>
              <a:rPr lang="en-GB" b="0" dirty="0">
                <a:solidFill>
                  <a:srgbClr val="FF0000"/>
                </a:solidFill>
              </a:rPr>
              <a:t>the words they have chosen.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Tell</a:t>
            </a:r>
            <a:r>
              <a:rPr lang="en-GB" b="1" baseline="0" dirty="0"/>
              <a:t>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Explain that the cherry blossom is a symbol of spring</a:t>
            </a:r>
            <a:r>
              <a:rPr lang="en-GB" b="0" baseline="0" dirty="0"/>
              <a:t> and Japanese people look forward to seeing it after winter.</a:t>
            </a:r>
            <a:endParaRPr lang="en-GB" b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/>
              <a:t>Explain how Japanese people celebrate the cherry blossom in spring using the background notes or the video (click the image in the PPT): </a:t>
            </a:r>
            <a:r>
              <a:rPr lang="en-GB" dirty="0">
                <a:hlinkClick r:id="rId3"/>
              </a:rPr>
              <a:t>https://www.youtube.com/watch?v=pRVjUMFnE88&amp;list=PLYZ-El4wKCobhBi7gzV9Fqsgd_Sw3edcg&amp;index=29&amp;t=0s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9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Take feedback from the class, hopefully draw out some ideas of mindfulness, being present and taking notice.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Emphasise</a:t>
            </a:r>
            <a:r>
              <a:rPr lang="en-GB" baseline="0" dirty="0"/>
              <a:t> that w</a:t>
            </a:r>
            <a:r>
              <a:rPr lang="en-GB" dirty="0"/>
              <a:t>e need to appreciate the good things in each moment.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 further information on Haiku, you can watch How to Haiku: </a:t>
            </a:r>
            <a:r>
              <a:rPr lang="en-GB" dirty="0">
                <a:hlinkClick r:id="rId3"/>
              </a:rPr>
              <a:t>https://www.youtube.com/watch?v=-HRmcKqVmqg&amp;t=3s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Haiku</a:t>
            </a:r>
            <a:r>
              <a:rPr lang="en-GB" b="0" baseline="0" dirty="0"/>
              <a:t> are normally read out loud twice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If time, you might like to clap out the rhythms and say them as a class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8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Ask the</a:t>
            </a:r>
            <a:r>
              <a:rPr lang="en-GB" baseline="0" dirty="0"/>
              <a:t> </a:t>
            </a:r>
            <a:r>
              <a:rPr lang="en-GB" dirty="0"/>
              <a:t>students to discuss this in pairs, or to write down their individual ideas on a post-it.</a:t>
            </a:r>
            <a:r>
              <a:rPr lang="en-GB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Remind students that haiku are seasonal poems – ask them to think about their chosen topic in the current season.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Time permitting, ask children to share their ideas with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Teacher’s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tasks increase in difficulty. They can either be chosen by students or assigned as part of a differentiated task.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See lesson plan for tips on how</a:t>
            </a:r>
            <a:r>
              <a:rPr lang="en-GB" baseline="0" dirty="0"/>
              <a:t> to help students write their haiku.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Afterwards some students may wish to read their poems out. When sharing their poem, students</a:t>
            </a:r>
            <a:r>
              <a:rPr lang="en-GB" baseline="0" dirty="0"/>
              <a:t> should read it out twice.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0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820C-79D5-4E04-95E4-0C5C2674FEA8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D8B7-C1D7-4743-9470-4BD7F91F588B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479E-654D-4746-B582-36E39430CA9D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7622-BD42-47F9-9CA6-FD693E360096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E555-65CA-4646-9EFA-61B0A07002AF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6EB5-D9DC-43EC-B43F-F99BFB57390C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3A44-13BB-4959-BC55-580CB0D98D73}" type="datetime1">
              <a:rPr lang="en-GB" smtClean="0"/>
              <a:t>15/03/2021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53A-87A9-4662-A26A-87700B819D78}" type="datetime1">
              <a:rPr lang="en-GB" smtClean="0"/>
              <a:t>15/03/2021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B6E6-2075-4206-9DB9-C66C1CEE853F}" type="datetime1">
              <a:rPr lang="en-GB" smtClean="0"/>
              <a:t>15/03/2021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4AD8-CFF9-46C3-903E-9E7C140D6E90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BFC-D795-464A-B662-F2841F9B2316}" type="datetime1">
              <a:rPr lang="en-GB" smtClean="0"/>
              <a:t>15/03/2021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C668-4A9E-489F-A366-D484D38103FB}" type="datetime1">
              <a:rPr lang="en-GB" smtClean="0"/>
              <a:t>15/03/2021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pRVjUMFnE88&amp;list=PLYZ-El4wKCobhBi7gzV9Fqsgd_Sw3edcg&amp;index=29&amp;t=0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oji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0"/>
            <a:ext cx="9159736" cy="6465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382456"/>
            <a:ext cx="540085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Being Mindful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6685" y="6084049"/>
            <a:ext cx="1692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©</a:t>
            </a:r>
            <a:r>
              <a:rPr lang="en-GB" sz="1100" dirty="0" err="1"/>
              <a:t>Yasufumi</a:t>
            </a:r>
            <a:r>
              <a:rPr lang="en-GB" sz="1100" dirty="0"/>
              <a:t> Nishi/© JNTO</a:t>
            </a: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5903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Reflection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3" y="404664"/>
            <a:ext cx="850900" cy="850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474927-24B9-40A5-A197-5A11CE34E9EE}"/>
              </a:ext>
            </a:extLst>
          </p:cNvPr>
          <p:cNvSpPr txBox="1"/>
          <p:nvPr/>
        </p:nvSpPr>
        <p:spPr>
          <a:xfrm>
            <a:off x="239422" y="1484784"/>
            <a:ext cx="84772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Take notice is one of the 5 ways to wellbeing. 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How and why do you think this improves wellbeing?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Relaxation activity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004048" y="3295256"/>
            <a:ext cx="3800644" cy="29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747" y="1885055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designed by Kimberley Evans with the Japan Society.</a:t>
            </a:r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b="1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56084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286" y="427204"/>
            <a:ext cx="6696994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40609-56AC-4E6E-8C53-EC11C6B64C5D}"/>
              </a:ext>
            </a:extLst>
          </p:cNvPr>
          <p:cNvSpPr txBox="1"/>
          <p:nvPr/>
        </p:nvSpPr>
        <p:spPr>
          <a:xfrm>
            <a:off x="251520" y="1682659"/>
            <a:ext cx="6157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399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 can describe cherry blossom using a range of adjectives.</a:t>
            </a:r>
          </a:p>
          <a:p>
            <a:pPr marL="457200" indent="-457200">
              <a:buClr>
                <a:srgbClr val="339933"/>
              </a:buClr>
              <a:buFont typeface="Wingdings" panose="05000000000000000000" pitchFamily="2" charset="2"/>
              <a:buChar char="Ø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Clr>
                <a:srgbClr val="3399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 can explain why cherry blossom is so important in Japan.</a:t>
            </a:r>
          </a:p>
          <a:p>
            <a:pPr marL="457200" indent="-457200">
              <a:buClr>
                <a:srgbClr val="339933"/>
              </a:buClr>
              <a:buFont typeface="Wingdings" panose="05000000000000000000" pitchFamily="2" charset="2"/>
              <a:buChar char="Ø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Clr>
                <a:srgbClr val="3399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 can create a Haiku and take notice of the world around me. 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5745"/>
            <a:ext cx="8509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724128" y="3717032"/>
            <a:ext cx="326946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1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74" y="270790"/>
            <a:ext cx="850900" cy="850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85191-4480-4C4D-A335-BAE5823B4BFA}"/>
              </a:ext>
            </a:extLst>
          </p:cNvPr>
          <p:cNvSpPr txBox="1"/>
          <p:nvPr/>
        </p:nvSpPr>
        <p:spPr>
          <a:xfrm>
            <a:off x="319963" y="320621"/>
            <a:ext cx="776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2 minutes of taking notice…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9D71F-AB7A-403E-A3BE-AAF44D1629F8}"/>
              </a:ext>
            </a:extLst>
          </p:cNvPr>
          <p:cNvSpPr txBox="1"/>
          <p:nvPr/>
        </p:nvSpPr>
        <p:spPr>
          <a:xfrm>
            <a:off x="467544" y="170080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40781-E23E-442F-B570-93E35CF0F631}"/>
              </a:ext>
            </a:extLst>
          </p:cNvPr>
          <p:cNvSpPr txBox="1"/>
          <p:nvPr/>
        </p:nvSpPr>
        <p:spPr>
          <a:xfrm>
            <a:off x="3301562" y="5153155"/>
            <a:ext cx="60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Kristen ITC" panose="03050502040202030202" pitchFamily="66" charset="0"/>
                <a:ea typeface="Kozuka Gothic Pro R" pitchFamily="34" charset="-128"/>
              </a:rPr>
              <a:t>Write down as many adjectives </a:t>
            </a:r>
          </a:p>
          <a:p>
            <a:pPr algn="ctr"/>
            <a:r>
              <a:rPr lang="en-GB" sz="2200" b="1" dirty="0">
                <a:latin typeface="Kristen ITC" panose="03050502040202030202" pitchFamily="66" charset="0"/>
                <a:ea typeface="Kozuka Gothic Pro R" pitchFamily="34" charset="-128"/>
              </a:rPr>
              <a:t>as you can to describe the pictures</a:t>
            </a:r>
            <a:r>
              <a:rPr lang="en-GB" sz="2200" b="1" dirty="0">
                <a:latin typeface="Kristen ITC" panose="03050502040202030202" pitchFamily="66" charset="0"/>
              </a:rPr>
              <a:t>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88024" y="1192149"/>
            <a:ext cx="3795886" cy="3765954"/>
            <a:chOff x="5124237" y="1340768"/>
            <a:chExt cx="3939902" cy="3910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47" b="12413"/>
            <a:stretch/>
          </p:blipFill>
          <p:spPr>
            <a:xfrm>
              <a:off x="5124237" y="1340768"/>
              <a:ext cx="3939902" cy="39104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37175" y="1340768"/>
              <a:ext cx="142696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©Yasufumi Nishi/©JNTO</a:t>
              </a:r>
            </a:p>
            <a:p>
              <a:endParaRPr lang="en-GB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8420" y="4032460"/>
            <a:ext cx="3189486" cy="2106375"/>
            <a:chOff x="2699794" y="3550222"/>
            <a:chExt cx="3189486" cy="21063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230750" y="3026510"/>
              <a:ext cx="2099131" cy="31610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62316" y="3550222"/>
              <a:ext cx="142696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95000"/>
                    </a:schemeClr>
                  </a:solidFill>
                </a:rPr>
                <a:t>©Yasufumi Nishi/©JNTO</a:t>
              </a:r>
            </a:p>
            <a:p>
              <a:endParaRPr lang="en-GB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847" y="1163549"/>
            <a:ext cx="4135848" cy="2746462"/>
            <a:chOff x="247192" y="1196752"/>
            <a:chExt cx="4135848" cy="27464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92" y="1196752"/>
              <a:ext cx="4135848" cy="2746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7192" y="1225352"/>
              <a:ext cx="17281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©Matsumoto city/©JNTO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3793" y="31001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Cherry Blossom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0504" y="6437101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03" y="25069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8024A-E142-456A-9362-B69446285DFA}"/>
              </a:ext>
            </a:extLst>
          </p:cNvPr>
          <p:cNvSpPr txBox="1"/>
          <p:nvPr/>
        </p:nvSpPr>
        <p:spPr>
          <a:xfrm>
            <a:off x="609487" y="1141007"/>
            <a:ext cx="81369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9933"/>
              </a:buClr>
            </a:pPr>
            <a:endParaRPr lang="en-GB" sz="3200" dirty="0"/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An important national symbol in Japan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It does not last long so people hurry to enjoy it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Some people say this makes it even more beautiful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buClr>
                <a:srgbClr val="339933"/>
              </a:buClr>
            </a:pPr>
            <a:endParaRPr lang="en-GB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07" y="4221088"/>
            <a:ext cx="2093386" cy="20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326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6422" y="411807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Discussion task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850900" cy="85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FFF56-B86F-4556-993C-561C8CC905EB}"/>
              </a:ext>
            </a:extLst>
          </p:cNvPr>
          <p:cNvSpPr txBox="1"/>
          <p:nvPr/>
        </p:nvSpPr>
        <p:spPr>
          <a:xfrm>
            <a:off x="430424" y="1599136"/>
            <a:ext cx="819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risten ITC" panose="03050502040202030202" pitchFamily="66" charset="0"/>
              </a:rPr>
              <a:t>In pairs, discuss what lessons we can learn from the cherry blossom.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0709C-1E18-44D8-A712-054B68A1AA79}"/>
              </a:ext>
            </a:extLst>
          </p:cNvPr>
          <p:cNvSpPr txBox="1"/>
          <p:nvPr/>
        </p:nvSpPr>
        <p:spPr>
          <a:xfrm>
            <a:off x="430424" y="2852936"/>
            <a:ext cx="76222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Appreciating the good things in each moment </a:t>
            </a:r>
          </a:p>
          <a:p>
            <a:pPr marL="285750" indent="-28575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Taking notice of what is happening in everyday life </a:t>
            </a:r>
          </a:p>
          <a:p>
            <a:pPr marL="285750" indent="-28575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Being thankful </a:t>
            </a:r>
          </a:p>
          <a:p>
            <a:pPr marL="285750" indent="-285750">
              <a:buClr>
                <a:srgbClr val="339933"/>
              </a:buClr>
              <a:buFont typeface="Arial" panose="020B0604020202020204" pitchFamily="34" charset="0"/>
              <a:buChar char="•"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Clr>
                <a:srgbClr val="33993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Not worrying about the past, or the future...         living in the present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4365104"/>
            <a:ext cx="1737682" cy="16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121" y="568583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About Haiku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D738B-F197-4AB8-A617-4990E50F5CFC}"/>
              </a:ext>
            </a:extLst>
          </p:cNvPr>
          <p:cNvSpPr txBox="1"/>
          <p:nvPr/>
        </p:nvSpPr>
        <p:spPr>
          <a:xfrm>
            <a:off x="433408" y="2060848"/>
            <a:ext cx="8315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Haiku are Japanese poems with only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three lines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They often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describe the world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around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Haiku are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seasonal poems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which make us think about nature and a particular time of year</a:t>
            </a: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タンポポの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60" y="4704620"/>
            <a:ext cx="1657540" cy="16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Haiku 2 and 3 are ©Paul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Conneally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408" y="324676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Example Haiku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81020-7048-4BAD-869E-40923034458A}"/>
              </a:ext>
            </a:extLst>
          </p:cNvPr>
          <p:cNvSpPr txBox="1"/>
          <p:nvPr/>
        </p:nvSpPr>
        <p:spPr>
          <a:xfrm>
            <a:off x="179512" y="1511527"/>
            <a:ext cx="713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39933"/>
              </a:buCl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29340" y="1511527"/>
            <a:ext cx="3022980" cy="1938992"/>
          </a:xfrm>
          <a:prstGeom prst="rect">
            <a:avLst/>
          </a:prstGeom>
          <a:noFill/>
          <a:ln w="38100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2.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a bright breeze</a:t>
            </a:r>
            <a:b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dandelions just higher</a:t>
            </a:r>
            <a:b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than the grass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1443" y="3789040"/>
            <a:ext cx="2820181" cy="1908215"/>
          </a:xfrm>
          <a:prstGeom prst="rect">
            <a:avLst/>
          </a:prstGeom>
          <a:noFill/>
          <a:ln w="38100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3.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in the weeds</a:t>
            </a:r>
            <a:b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one hundred and one</a:t>
            </a:r>
            <a:b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</a:br>
            <a:r>
              <a:rPr lang="en-GB" sz="2000" dirty="0">
                <a:solidFill>
                  <a:srgbClr val="000000"/>
                </a:solidFill>
                <a:latin typeface="Kozuka Gothic Pro R" pitchFamily="34" charset="-128"/>
                <a:ea typeface="Kozuka Gothic Pro R" pitchFamily="34" charset="-128"/>
              </a:rPr>
              <a:t>striped caterpillars</a:t>
            </a: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19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445" y="1511527"/>
            <a:ext cx="3126413" cy="1938992"/>
          </a:xfrm>
          <a:prstGeom prst="rect">
            <a:avLst/>
          </a:prstGeom>
          <a:ln w="38100">
            <a:solidFill>
              <a:srgbClr val="339933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1. 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cherry blossoms bloom</a:t>
            </a: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 beautifully but soon</a:t>
            </a:r>
          </a:p>
          <a:p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will disappear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8" y="3719180"/>
            <a:ext cx="873586" cy="8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1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©Kimberley Evans in collaboration with The Japan Society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121" y="568583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 Haiku Activity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18" y="404664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D738B-F197-4AB8-A617-4990E50F5CFC}"/>
              </a:ext>
            </a:extLst>
          </p:cNvPr>
          <p:cNvSpPr txBox="1"/>
          <p:nvPr/>
        </p:nvSpPr>
        <p:spPr>
          <a:xfrm>
            <a:off x="577668" y="169288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Choose one of the following:</a:t>
            </a:r>
          </a:p>
          <a:p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      Home/ Your city/ Your journey to school</a:t>
            </a:r>
          </a:p>
          <a:p>
            <a:endParaRPr lang="en-GB" sz="2800" dirty="0">
              <a:solidFill>
                <a:srgbClr val="339933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2. What are the beautiful or good things about it? </a:t>
            </a:r>
          </a:p>
          <a:p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3. Imagine you are there now. </a:t>
            </a:r>
          </a:p>
          <a:p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    What can you 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see, smell, hear, taste, feel</a:t>
            </a:r>
            <a:r>
              <a:rPr lang="en-GB" sz="2800" dirty="0">
                <a:solidFill>
                  <a:srgbClr val="339933"/>
                </a:solidFill>
                <a:latin typeface="Kozuka Gothic Pro R" pitchFamily="34" charset="-128"/>
                <a:ea typeface="Kozuka Gothic Pro R" pitchFamily="34" charset="-128"/>
              </a:rPr>
              <a:t>? </a:t>
            </a:r>
          </a:p>
          <a:p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2050" name="Picture 2" descr="五感のマーク（視覚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3548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五感のマーク（嗅覚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58" y="516368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五感のマーク（聴覚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03" y="514483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五感のマーク（味覚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3548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五感のマーク（触角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06" y="510747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254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Emoji designed by 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OpenMoji</a:t>
            </a:r>
            <a:r>
              <a:rPr lang="en-GB" dirty="0">
                <a:solidFill>
                  <a:schemeClr val="bg1"/>
                </a:solidFill>
              </a:rPr>
              <a:t> – the open-source emoji and icon project. License: 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BY-SA 4.0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408" y="324676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Writing Haiku</a:t>
            </a: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42747"/>
            <a:ext cx="8509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D738B-F197-4AB8-A617-4990E50F5CFC}"/>
              </a:ext>
            </a:extLst>
          </p:cNvPr>
          <p:cNvSpPr txBox="1"/>
          <p:nvPr/>
        </p:nvSpPr>
        <p:spPr>
          <a:xfrm>
            <a:off x="433408" y="1221428"/>
            <a:ext cx="842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9933"/>
              </a:buClr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buClr>
                <a:srgbClr val="339933"/>
              </a:buClr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Write a Haiku about the world around you... </a:t>
            </a:r>
          </a:p>
          <a:p>
            <a:pPr>
              <a:buClr>
                <a:srgbClr val="339933"/>
              </a:buClr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buClr>
                <a:srgbClr val="339933"/>
              </a:buClr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Choose one of the following tasks:</a:t>
            </a:r>
          </a:p>
          <a:p>
            <a:pPr>
              <a:buClr>
                <a:srgbClr val="339933"/>
              </a:buClr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>
              <a:buClr>
                <a:srgbClr val="339933"/>
              </a:buClr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1. The cherry blossoms in the picture </a:t>
            </a:r>
          </a:p>
          <a:p>
            <a:pPr>
              <a:buClr>
                <a:srgbClr val="339933"/>
              </a:buClr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2. Something you like or find beautiful</a:t>
            </a:r>
          </a:p>
          <a:p>
            <a:pPr>
              <a:buClr>
                <a:srgbClr val="339933"/>
              </a:buClr>
            </a:pP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3. Something you think is ugly or boring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7580" r="9419" b="13045"/>
          <a:stretch/>
        </p:blipFill>
        <p:spPr>
          <a:xfrm>
            <a:off x="6855077" y="39433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16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956</Words>
  <Application>Microsoft Macintosh PowerPoint</Application>
  <PresentationFormat>On-screen Show (4:3)</PresentationFormat>
  <Paragraphs>142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Kozuka Gothic Pro B</vt:lpstr>
      <vt:lpstr>Kozuka Gothic Pro EL</vt:lpstr>
      <vt:lpstr>Kozuka Gothic Pro R</vt:lpstr>
      <vt:lpstr>Arial</vt:lpstr>
      <vt:lpstr>Calibri</vt:lpstr>
      <vt:lpstr>Kristen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Microsoft Office User</cp:lastModifiedBy>
  <cp:revision>148</cp:revision>
  <dcterms:created xsi:type="dcterms:W3CDTF">2017-05-31T10:45:44Z</dcterms:created>
  <dcterms:modified xsi:type="dcterms:W3CDTF">2021-03-15T11:19:17Z</dcterms:modified>
</cp:coreProperties>
</file>