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75" r:id="rId3"/>
    <p:sldId id="271" r:id="rId4"/>
    <p:sldId id="276" r:id="rId5"/>
    <p:sldId id="269" r:id="rId6"/>
    <p:sldId id="266" r:id="rId7"/>
    <p:sldId id="280" r:id="rId8"/>
    <p:sldId id="263" r:id="rId9"/>
    <p:sldId id="279" r:id="rId10"/>
    <p:sldId id="274" r:id="rId11"/>
    <p:sldId id="277" r:id="rId12"/>
    <p:sldId id="278"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CC0000"/>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76574" autoAdjust="0"/>
  </p:normalViewPr>
  <p:slideViewPr>
    <p:cSldViewPr>
      <p:cViewPr varScale="1">
        <p:scale>
          <a:sx n="64" d="100"/>
          <a:sy n="64" d="100"/>
        </p:scale>
        <p:origin x="2672" y="176"/>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15/03/2021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72782973@N00/466892103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search.creativecommons.org/photos/54d331e1-89e2-4263-a941-aedcc3b936a4" TargetMode="External"/><Relationship Id="rId4" Type="http://schemas.openxmlformats.org/officeDocument/2006/relationships/hyperlink" Target="https://www.flickr.com/photos/72782973@N0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Teacher’s Note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Lesson theme:</a:t>
            </a:r>
            <a:r>
              <a:rPr lang="en-GB" baseline="0" dirty="0"/>
              <a:t> </a:t>
            </a:r>
            <a:r>
              <a:rPr lang="en-GB" sz="1200" dirty="0">
                <a:solidFill>
                  <a:schemeClr val="bg1"/>
                </a:solidFill>
                <a:latin typeface="Kristen ITC" panose="03050502040202030202" pitchFamily="66" charset="0"/>
              </a:rPr>
              <a:t>An introduction to the concept of wellbeing and the country of Japan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Title image </a:t>
            </a:r>
            <a:r>
              <a:rPr lang="en-GB" u="none" dirty="0">
                <a:solidFill>
                  <a:schemeClr val="tx1"/>
                </a:solidFill>
              </a:rPr>
              <a:t>is</a:t>
            </a:r>
            <a:r>
              <a:rPr lang="en-GB" u="none" baseline="0" dirty="0">
                <a:solidFill>
                  <a:schemeClr val="tx1"/>
                </a:solidFill>
              </a:rPr>
              <a:t> </a:t>
            </a:r>
            <a:r>
              <a:rPr lang="en-GB" sz="1200" b="0" i="1" u="none" strike="noStrike" kern="1200" dirty="0">
                <a:solidFill>
                  <a:schemeClr val="tx1"/>
                </a:solidFill>
                <a:effectLst/>
                <a:latin typeface="+mn-lt"/>
                <a:ea typeface="+mn-ea"/>
                <a:cs typeface="+mn-cs"/>
                <a:hlinkClick r:id="rId3"/>
              </a:rPr>
              <a:t>"IMG_0549"</a:t>
            </a:r>
            <a:r>
              <a:rPr lang="en-GB" sz="1200" b="0" i="1" u="none" kern="1200" dirty="0">
                <a:solidFill>
                  <a:schemeClr val="tx1"/>
                </a:solidFill>
                <a:effectLst/>
                <a:latin typeface="+mn-lt"/>
                <a:ea typeface="+mn-ea"/>
                <a:cs typeface="+mn-cs"/>
              </a:rPr>
              <a:t> by </a:t>
            </a:r>
            <a:r>
              <a:rPr lang="en-GB" sz="1200" b="0" i="1" u="none" strike="noStrike" kern="1200" dirty="0" err="1">
                <a:solidFill>
                  <a:schemeClr val="tx1"/>
                </a:solidFill>
                <a:effectLst/>
                <a:latin typeface="+mn-lt"/>
                <a:ea typeface="+mn-ea"/>
                <a:cs typeface="+mn-cs"/>
                <a:hlinkClick r:id="rId4"/>
              </a:rPr>
              <a:t>hslo</a:t>
            </a:r>
            <a:r>
              <a:rPr lang="en-GB" dirty="0"/>
              <a:t>:</a:t>
            </a:r>
            <a:r>
              <a:rPr lang="en-GB" baseline="0" dirty="0"/>
              <a:t> </a:t>
            </a:r>
            <a:r>
              <a:rPr lang="en-GB" dirty="0">
                <a:hlinkClick r:id="rId5"/>
              </a:rPr>
              <a:t>https://search.creativecommons.org/photos/54d331e1-89e2-4263-a941-aedcc3b936a4</a:t>
            </a:r>
            <a:r>
              <a:rPr lang="en-GB" dirty="0"/>
              <a:t> </a:t>
            </a: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r>
              <a:rPr lang="en-GB" b="1" baseline="0" dirty="0"/>
              <a:t> Students </a:t>
            </a:r>
          </a:p>
          <a:p>
            <a:pPr marL="171450" indent="-171450">
              <a:buFont typeface="Arial" panose="020B0604020202020204" pitchFamily="34" charset="0"/>
              <a:buChar char="•"/>
            </a:pPr>
            <a:r>
              <a:rPr lang="en-GB" dirty="0"/>
              <a:t>Today we have talked about lots of things that make you happy/give you good wellbeing. </a:t>
            </a:r>
          </a:p>
          <a:p>
            <a:pPr marL="171450" indent="-171450">
              <a:buFont typeface="Arial" panose="020B0604020202020204" pitchFamily="34" charset="0"/>
              <a:buChar char="•"/>
            </a:pPr>
            <a:r>
              <a:rPr lang="en-GB" dirty="0"/>
              <a:t>Sometimes things happen that make us sad and that is ok. </a:t>
            </a:r>
          </a:p>
          <a:p>
            <a:pPr marL="171450" indent="-171450">
              <a:buFont typeface="Arial" panose="020B0604020202020204" pitchFamily="34" charset="0"/>
              <a:buChar char="•"/>
            </a:pPr>
            <a:r>
              <a:rPr lang="en-GB" dirty="0"/>
              <a:t>Just as the sun comes up and down over Mt. Fuji, so does our mood and the way we feel. </a:t>
            </a:r>
          </a:p>
          <a:p>
            <a:pPr marL="171450" indent="-171450">
              <a:buFont typeface="Arial" panose="020B0604020202020204" pitchFamily="34" charset="0"/>
              <a:buChar char="•"/>
            </a:pPr>
            <a:r>
              <a:rPr lang="en-GB" dirty="0"/>
              <a:t>Imagine wellbeing is a line and we are all at different points on the line every day depending what is happening for us. </a:t>
            </a:r>
          </a:p>
          <a:p>
            <a:pPr marL="171450" indent="-171450">
              <a:buFont typeface="Arial" panose="020B0604020202020204" pitchFamily="34" charset="0"/>
              <a:buChar char="•"/>
            </a:pPr>
            <a:r>
              <a:rPr lang="en-GB" dirty="0"/>
              <a:t>It is normal to have happy and sad moments as well as to feel somewhere in the middle. </a:t>
            </a:r>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r>
              <a:rPr lang="en-GB" b="1" baseline="0" dirty="0"/>
              <a:t> Students</a:t>
            </a:r>
          </a:p>
          <a:p>
            <a:pPr marL="171450" indent="-171450">
              <a:buFont typeface="Arial" panose="020B0604020202020204" pitchFamily="34" charset="0"/>
              <a:buChar char="•"/>
            </a:pPr>
            <a:r>
              <a:rPr lang="en-GB" dirty="0"/>
              <a:t>Over the next few lessons we will explore each one in more detail at the same time as learning more about Japan.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Watch the video produced by Rochdale Borough Council (‘1:21)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p>
          <a:p>
            <a:r>
              <a:rPr lang="en-GB" b="1" dirty="0"/>
              <a:t>The 5</a:t>
            </a:r>
            <a:r>
              <a:rPr lang="en-GB" b="1" baseline="0" dirty="0"/>
              <a:t> Ways to Wellbeing</a:t>
            </a:r>
            <a:endParaRPr lang="en-GB" b="1" dirty="0"/>
          </a:p>
          <a:p>
            <a:pPr marL="171450" indent="-171450">
              <a:buFont typeface="Arial" panose="020B0604020202020204" pitchFamily="34" charset="0"/>
              <a:buChar char="•"/>
            </a:pPr>
            <a:r>
              <a:rPr lang="en-GB" b="1" dirty="0"/>
              <a:t>Connect – </a:t>
            </a:r>
            <a:r>
              <a:rPr lang="en-GB" b="0" dirty="0"/>
              <a:t>this is about our positive relationships with other people</a:t>
            </a:r>
          </a:p>
          <a:p>
            <a:pPr marL="171450" indent="-171450">
              <a:buFont typeface="Arial" panose="020B0604020202020204" pitchFamily="34" charset="0"/>
              <a:buChar char="•"/>
            </a:pPr>
            <a:r>
              <a:rPr lang="en-GB" b="1" dirty="0"/>
              <a:t>Be active – </a:t>
            </a:r>
            <a:r>
              <a:rPr lang="en-GB" b="0" dirty="0"/>
              <a:t>exercise produces endorphins which make us feel good </a:t>
            </a:r>
          </a:p>
          <a:p>
            <a:pPr marL="171450" indent="-171450">
              <a:buFont typeface="Arial" panose="020B0604020202020204" pitchFamily="34" charset="0"/>
              <a:buChar char="•"/>
            </a:pPr>
            <a:r>
              <a:rPr lang="en-GB" b="1" dirty="0"/>
              <a:t>Keep learning- </a:t>
            </a:r>
            <a:r>
              <a:rPr lang="en-GB" b="0" dirty="0"/>
              <a:t>this is about challenging ourselves and feeling we can achieve i.e. new language, new hobby/skill</a:t>
            </a:r>
          </a:p>
          <a:p>
            <a:pPr marL="171450" indent="-171450">
              <a:buFont typeface="Arial" panose="020B0604020202020204" pitchFamily="34" charset="0"/>
              <a:buChar char="•"/>
            </a:pPr>
            <a:r>
              <a:rPr lang="en-GB" b="1" dirty="0"/>
              <a:t>Give – </a:t>
            </a:r>
            <a:r>
              <a:rPr lang="en-GB" b="0" dirty="0"/>
              <a:t>feeling good about doing something for another person</a:t>
            </a:r>
          </a:p>
          <a:p>
            <a:pPr marL="171450" indent="-171450">
              <a:buFont typeface="Arial" panose="020B0604020202020204" pitchFamily="34" charset="0"/>
              <a:buChar char="•"/>
            </a:pPr>
            <a:r>
              <a:rPr lang="en-GB" b="1" dirty="0"/>
              <a:t>Take notice – </a:t>
            </a:r>
            <a:r>
              <a:rPr lang="en-GB" b="0" dirty="0"/>
              <a:t>appreciating what we have and the world around us i.e. mindfulness, enjoying nature, observing changing seasons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https://www.nhs.uk/conditions/stress-anxiety-depression/improve-mental-wellbeing/ can give you more information. </a:t>
            </a:r>
          </a:p>
          <a:p>
            <a:endParaRPr lang="en-GB"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140674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32194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183474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r>
              <a:rPr lang="en-GB" dirty="0"/>
              <a:t>Paired discussion. Third question appears on click.  </a:t>
            </a:r>
            <a:endParaRPr lang="en-GB" b="1" dirty="0">
              <a:solidFill>
                <a:srgbClr val="FF0000"/>
              </a:solidFill>
            </a:endParaRPr>
          </a:p>
          <a:p>
            <a:r>
              <a:rPr lang="en-GB" b="0" dirty="0">
                <a:solidFill>
                  <a:srgbClr val="FF0000"/>
                </a:solidFill>
              </a:rPr>
              <a:t>May need to prompt students</a:t>
            </a:r>
            <a:r>
              <a:rPr lang="en-GB" b="0" baseline="0" dirty="0">
                <a:solidFill>
                  <a:srgbClr val="FF0000"/>
                </a:solidFill>
              </a:rPr>
              <a:t> </a:t>
            </a:r>
            <a:r>
              <a:rPr lang="en-GB" b="0" dirty="0">
                <a:solidFill>
                  <a:srgbClr val="FF0000"/>
                </a:solidFill>
              </a:rPr>
              <a:t>with different feelings i.e. relaxed, happy, excited etc. </a:t>
            </a: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r>
              <a:rPr lang="en-GB" b="1" baseline="0" dirty="0"/>
              <a:t> Students</a:t>
            </a:r>
          </a:p>
          <a:p>
            <a:r>
              <a:rPr lang="en-GB" dirty="0"/>
              <a:t>Mt. Fuji </a:t>
            </a:r>
            <a:r>
              <a:rPr lang="en-GB" baseline="0" dirty="0"/>
              <a:t>is the same height as</a:t>
            </a:r>
            <a:r>
              <a:rPr lang="en-GB" dirty="0"/>
              <a:t>: 824 double decker buses</a:t>
            </a:r>
            <a:r>
              <a:rPr lang="en-GB" baseline="0" dirty="0"/>
              <a:t> or</a:t>
            </a:r>
            <a:r>
              <a:rPr lang="en-GB" dirty="0"/>
              <a:t> 39</a:t>
            </a:r>
            <a:r>
              <a:rPr lang="en-GB" baseline="0" dirty="0"/>
              <a:t> Big Bens </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Ask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What symbols</a:t>
            </a:r>
            <a:r>
              <a:rPr lang="en-GB" baseline="0" dirty="0"/>
              <a:t> do other countries have? </a:t>
            </a:r>
            <a:r>
              <a:rPr lang="en-GB" dirty="0"/>
              <a:t>Answers fly in.</a:t>
            </a:r>
          </a:p>
          <a:p>
            <a:r>
              <a:rPr lang="en-GB" dirty="0"/>
              <a:t>Brief class discussion around symbols of other countries i.e. Big Ben, Eiffel Tower, Empire State Building etc. </a:t>
            </a:r>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98559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students</a:t>
            </a:r>
          </a:p>
          <a:p>
            <a:r>
              <a:rPr lang="en-GB" b="0" dirty="0"/>
              <a:t>What</a:t>
            </a:r>
            <a:r>
              <a:rPr lang="en-GB" b="0" baseline="0" dirty="0"/>
              <a:t> do you think it means to dream about Mt Fuji in Japan? Reveal answers</a:t>
            </a:r>
            <a:endParaRPr lang="en-GB" b="0" dirty="0"/>
          </a:p>
          <a:p>
            <a:r>
              <a:rPr lang="en-GB" b="1" dirty="0"/>
              <a:t>Teacher notes</a:t>
            </a:r>
          </a:p>
          <a:p>
            <a:pPr marL="171450" indent="-171450">
              <a:buFont typeface="Arial" panose="020B0604020202020204" pitchFamily="34" charset="0"/>
              <a:buChar char="•"/>
            </a:pPr>
            <a:r>
              <a:rPr lang="en-GB" b="0" dirty="0"/>
              <a:t>The</a:t>
            </a:r>
            <a:r>
              <a:rPr lang="en-GB" b="0" baseline="0" dirty="0"/>
              <a:t> first dream of the year is called ‘</a:t>
            </a:r>
            <a:r>
              <a:rPr lang="en-GB" b="0" baseline="0" dirty="0" err="1"/>
              <a:t>Hatsu-yume</a:t>
            </a:r>
            <a:r>
              <a:rPr lang="en-GB" b="0" baseline="0" dirty="0"/>
              <a:t>’ (</a:t>
            </a:r>
            <a:r>
              <a:rPr lang="en-GB" b="0" i="1" baseline="0" dirty="0"/>
              <a:t>hat-sue you-may</a:t>
            </a:r>
            <a:r>
              <a:rPr lang="en-GB" b="0" baseline="0" dirty="0"/>
              <a:t>)</a:t>
            </a:r>
          </a:p>
          <a:p>
            <a:pPr marL="171450" indent="-171450">
              <a:buFont typeface="Arial" panose="020B0604020202020204" pitchFamily="34" charset="0"/>
              <a:buChar char="•"/>
            </a:pPr>
            <a:r>
              <a:rPr lang="en-GB" b="0" baseline="0" dirty="0" err="1"/>
              <a:t>Hatsu</a:t>
            </a:r>
            <a:r>
              <a:rPr lang="en-GB" b="0" baseline="0" dirty="0"/>
              <a:t> means first and </a:t>
            </a:r>
            <a:r>
              <a:rPr lang="en-GB" b="0" baseline="0" dirty="0" err="1"/>
              <a:t>yume</a:t>
            </a:r>
            <a:r>
              <a:rPr lang="en-GB" b="0" baseline="0" dirty="0"/>
              <a:t> means dream. </a:t>
            </a:r>
          </a:p>
          <a:p>
            <a:pPr marL="171450" indent="-171450">
              <a:buFont typeface="Arial" panose="020B0604020202020204" pitchFamily="34" charset="0"/>
              <a:buChar char="•"/>
            </a:pPr>
            <a:r>
              <a:rPr lang="en-GB" b="0" baseline="0" dirty="0"/>
              <a:t>Traditionally this is said to be on 2 January, but some people consider 1 January to be </a:t>
            </a:r>
            <a:r>
              <a:rPr lang="en-GB" b="0" baseline="0" dirty="0" err="1"/>
              <a:t>hatsu-yume</a:t>
            </a:r>
            <a:r>
              <a:rPr lang="en-GB" b="0" baseline="0" dirty="0"/>
              <a:t> night. </a:t>
            </a: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solidFill>
                  <a:srgbClr val="FF0000"/>
                </a:solidFill>
              </a:rPr>
              <a:t>Teacher’s Note</a:t>
            </a:r>
          </a:p>
          <a:p>
            <a:r>
              <a:rPr lang="en-GB" b="0" baseline="0" dirty="0">
                <a:solidFill>
                  <a:srgbClr val="FF0000"/>
                </a:solidFill>
              </a:rPr>
              <a:t>Give students the first hint. Time depending, you may want to give more hints or play a game of 20 questions. </a:t>
            </a:r>
          </a:p>
          <a:p>
            <a:endParaRPr lang="en-GB" b="1" baseline="0" dirty="0">
              <a:solidFill>
                <a:srgbClr val="FF0000"/>
              </a:solidFill>
            </a:endParaRPr>
          </a:p>
          <a:p>
            <a:r>
              <a:rPr lang="en-GB" b="1" baseline="0" dirty="0">
                <a:solidFill>
                  <a:srgbClr val="FF0000"/>
                </a:solidFill>
              </a:rPr>
              <a:t>Answers: </a:t>
            </a:r>
            <a:r>
              <a:rPr lang="en-GB" b="0" baseline="0" dirty="0">
                <a:solidFill>
                  <a:srgbClr val="FF0000"/>
                </a:solidFill>
              </a:rPr>
              <a:t>A hawk and an aubergine! No one is quite sure why, there are many theories!</a:t>
            </a:r>
          </a:p>
          <a:p>
            <a:endParaRPr lang="en-GB" b="0" baseline="0" dirty="0">
              <a:solidFill>
                <a:srgbClr val="FF0000"/>
              </a:solidFill>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solidFill>
                  <a:srgbClr val="FF0000"/>
                </a:solidFill>
              </a:rPr>
              <a:t>If time, call on several students to talk about what they discussed.</a:t>
            </a:r>
          </a:p>
          <a:p>
            <a:endParaRPr lang="en-GB" b="0" baseline="0" dirty="0">
              <a:solidFill>
                <a:srgbClr val="FF0000"/>
              </a:solidFill>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latin typeface="Kozuka Gothic Pro B" pitchFamily="34" charset="-128"/>
                <a:ea typeface="Kozuka Gothic Pro B" pitchFamily="34" charset="-128"/>
              </a:rPr>
              <a:t>Teacher’s Note</a:t>
            </a:r>
          </a:p>
          <a:p>
            <a:r>
              <a:rPr lang="en-GB" dirty="0">
                <a:solidFill>
                  <a:srgbClr val="FF0000"/>
                </a:solidFill>
              </a:rPr>
              <a:t>Give out dream templates or differentiated templates and</a:t>
            </a:r>
            <a:r>
              <a:rPr lang="en-GB" baseline="0" dirty="0">
                <a:solidFill>
                  <a:srgbClr val="FF0000"/>
                </a:solidFill>
              </a:rPr>
              <a:t> refer to the teacher script if using.</a:t>
            </a:r>
          </a:p>
          <a:p>
            <a:pPr marL="171450" indent="-171450">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6907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15/03/2021</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15/03/2021</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15/03/2021</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15/03/2021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lickr.com/photos/72782973@N00" TargetMode="External"/><Relationship Id="rId5" Type="http://schemas.openxmlformats.org/officeDocument/2006/relationships/hyperlink" Target="https://www.flickr.com/photos/72782973@N00/466892103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penmoji.org/" TargetMode="External"/><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4.jpeg"/><Relationship Id="rId10" Type="http://schemas.openxmlformats.org/officeDocument/2006/relationships/image" Target="../media/image22.png"/><Relationship Id="rId4" Type="http://schemas.openxmlformats.org/officeDocument/2006/relationships/hyperlink" Target="https://creativecommons.org/licenses/by-sa/4.0/" TargetMode="Externa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s://www.youtube.com/watch?v=yF7Ou43Vj6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G_0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68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1</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a:solidFill>
                  <a:schemeClr val="bg1"/>
                </a:solidFill>
              </a:rPr>
              <a:t>Image is ©</a:t>
            </a:r>
            <a:r>
              <a:rPr lang="en-GB" i="1">
                <a:solidFill>
                  <a:schemeClr val="bg1"/>
                </a:solidFill>
                <a:hlinkClick r:id="rId5"/>
              </a:rPr>
              <a:t>"IMG_0549"</a:t>
            </a:r>
            <a:r>
              <a:rPr lang="en-GB" i="1">
                <a:solidFill>
                  <a:schemeClr val="bg1"/>
                </a:solidFill>
              </a:rPr>
              <a:t> by </a:t>
            </a:r>
            <a:r>
              <a:rPr lang="en-GB" i="1">
                <a:solidFill>
                  <a:schemeClr val="bg1"/>
                </a:solidFill>
                <a:hlinkClick r:id="rId6"/>
              </a:rPr>
              <a:t>hslo</a:t>
            </a:r>
            <a:r>
              <a:rPr lang="en-GB" i="1">
                <a:solidFill>
                  <a:schemeClr val="bg1"/>
                </a:solidFill>
              </a:rPr>
              <a:t> (no changes made)</a:t>
            </a:r>
            <a:endParaRPr lang="en-GB" dirty="0">
              <a:solidFill>
                <a:schemeClr val="bg1"/>
              </a:solidFill>
            </a:endParaRP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395286" y="345745"/>
            <a:ext cx="6696994" cy="1446550"/>
          </a:xfrm>
          <a:prstGeom prst="rect">
            <a:avLst/>
          </a:prstGeom>
          <a:solidFill>
            <a:schemeClr val="bg1"/>
          </a:solidFill>
          <a:ln w="38100">
            <a:solidFill>
              <a:schemeClr val="tx1"/>
            </a:solidFill>
          </a:ln>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Health and Happiness in Japan</a:t>
            </a:r>
          </a:p>
        </p:txBody>
      </p:sp>
    </p:spTree>
    <p:extLst>
      <p:ext uri="{BB962C8B-B14F-4D97-AF65-F5344CB8AC3E}">
        <p14:creationId xmlns:p14="http://schemas.microsoft.com/office/powerpoint/2010/main" val="9899752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2373581" y="2253330"/>
            <a:ext cx="963399" cy="820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627D4DA-CA93-4100-9923-91CA0C97AC6D}" type="slidenum">
              <a:rPr lang="en-GB" smtClean="0"/>
              <a:t>10</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911" y="6437101"/>
            <a:ext cx="9033728" cy="365125"/>
          </a:xfrm>
        </p:spPr>
        <p:txBody>
          <a:bodyPr/>
          <a:lstStyle/>
          <a:p>
            <a:r>
              <a:rPr lang="en-GB" dirty="0">
                <a:solidFill>
                  <a:schemeClr val="bg1"/>
                </a:solidFill>
              </a:rPr>
              <a:t>All </a:t>
            </a:r>
            <a:r>
              <a:rPr lang="en-GB" dirty="0" err="1">
                <a:solidFill>
                  <a:schemeClr val="bg1"/>
                </a:solidFill>
              </a:rPr>
              <a:t>emojis</a:t>
            </a:r>
            <a:r>
              <a:rPr lang="en-GB" dirty="0">
                <a:solidFill>
                  <a:schemeClr val="bg1"/>
                </a:solidFill>
              </a:rPr>
              <a:t> designed by </a:t>
            </a:r>
            <a:r>
              <a:rPr lang="en-GB" dirty="0" err="1">
                <a:solidFill>
                  <a:schemeClr val="bg1"/>
                </a:solidFill>
                <a:hlinkClick r:id="rId3"/>
              </a:rPr>
              <a:t>OpenMoji</a:t>
            </a:r>
            <a:r>
              <a:rPr lang="en-GB" dirty="0">
                <a:solidFill>
                  <a:schemeClr val="bg1"/>
                </a:solidFill>
              </a:rPr>
              <a:t>  under license: </a:t>
            </a:r>
            <a:r>
              <a:rPr lang="en-GB" dirty="0">
                <a:solidFill>
                  <a:schemeClr val="bg1"/>
                </a:solidFill>
                <a:hlinkClick r:id="rId4"/>
              </a:rPr>
              <a:t>CC BY-SA 4.0</a:t>
            </a:r>
            <a:endParaRPr lang="en-GB" dirty="0">
              <a:solidFill>
                <a:schemeClr val="bg1"/>
              </a:solidFill>
            </a:endParaRPr>
          </a:p>
          <a:p>
            <a:endParaRPr lang="en-GB" dirty="0">
              <a:solidFill>
                <a:schemeClr val="bg1"/>
              </a:solidFill>
            </a:endParaRPr>
          </a:p>
        </p:txBody>
      </p:sp>
      <p:sp>
        <p:nvSpPr>
          <p:cNvPr id="9" name="TextBox 8"/>
          <p:cNvSpPr txBox="1"/>
          <p:nvPr/>
        </p:nvSpPr>
        <p:spPr>
          <a:xfrm>
            <a:off x="611560"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Reflection</a:t>
            </a: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877770" y="332656"/>
            <a:ext cx="850900" cy="850900"/>
          </a:xfrm>
          <a:prstGeom prst="rect">
            <a:avLst/>
          </a:prstGeom>
        </p:spPr>
      </p:pic>
      <p:sp>
        <p:nvSpPr>
          <p:cNvPr id="13" name="TextBox 12">
            <a:extLst>
              <a:ext uri="{FF2B5EF4-FFF2-40B4-BE49-F238E27FC236}">
                <a16:creationId xmlns:a16="http://schemas.microsoft.com/office/drawing/2014/main" id="{7EB33F49-BA63-4168-90EF-AD609C42AF61}"/>
              </a:ext>
            </a:extLst>
          </p:cNvPr>
          <p:cNvSpPr txBox="1"/>
          <p:nvPr/>
        </p:nvSpPr>
        <p:spPr>
          <a:xfrm>
            <a:off x="260525" y="4581128"/>
            <a:ext cx="8784976" cy="1384995"/>
          </a:xfrm>
          <a:prstGeom prst="rect">
            <a:avLst/>
          </a:prstGeom>
          <a:noFill/>
        </p:spPr>
        <p:txBody>
          <a:bodyPr wrap="square" rtlCol="0">
            <a:spAutoFit/>
          </a:bodyPr>
          <a:lstStyle/>
          <a:p>
            <a:pPr algn="ctr"/>
            <a:r>
              <a:rPr lang="en-GB" sz="2800" dirty="0">
                <a:latin typeface="Kozuka Gothic Pro R" pitchFamily="34" charset="-128"/>
                <a:ea typeface="Kozuka Gothic Pro R" pitchFamily="34" charset="-128"/>
              </a:rPr>
              <a:t>Wellbeing goes up and down and that’s ok. </a:t>
            </a:r>
          </a:p>
          <a:p>
            <a:pPr algn="ctr"/>
            <a:endParaRPr lang="en-GB" sz="2800" dirty="0">
              <a:latin typeface="Kozuka Gothic Pro R" pitchFamily="34" charset="-128"/>
              <a:ea typeface="Kozuka Gothic Pro R" pitchFamily="34" charset="-128"/>
            </a:endParaRPr>
          </a:p>
          <a:p>
            <a:pPr algn="ctr"/>
            <a:r>
              <a:rPr lang="en-GB" sz="2800" dirty="0">
                <a:latin typeface="Kozuka Gothic Pro R" pitchFamily="34" charset="-128"/>
                <a:ea typeface="Kozuka Gothic Pro R" pitchFamily="34" charset="-128"/>
              </a:rPr>
              <a:t>Sometimes we feel happy and sometimes we feel sad. </a:t>
            </a:r>
          </a:p>
        </p:txBody>
      </p:sp>
      <p:sp>
        <p:nvSpPr>
          <p:cNvPr id="2" name="AutoShape 2" descr="unamused f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openmoji.org/data/color/svg/1F612.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063" name="Group 2062"/>
          <p:cNvGrpSpPr/>
          <p:nvPr/>
        </p:nvGrpSpPr>
        <p:grpSpPr>
          <a:xfrm>
            <a:off x="676054" y="1377987"/>
            <a:ext cx="7880058" cy="3036815"/>
            <a:chOff x="676054" y="1377987"/>
            <a:chExt cx="7880058" cy="3036815"/>
          </a:xfrm>
        </p:grpSpPr>
        <p:cxnSp>
          <p:nvCxnSpPr>
            <p:cNvPr id="53" name="Straight Connector 52"/>
            <p:cNvCxnSpPr/>
            <p:nvPr/>
          </p:nvCxnSpPr>
          <p:spPr>
            <a:xfrm flipV="1">
              <a:off x="6596452" y="1965887"/>
              <a:ext cx="1371760" cy="9609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281950" y="2926878"/>
              <a:ext cx="1314502" cy="917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90082" y="3239745"/>
              <a:ext cx="1489282"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257909" y="2223150"/>
              <a:ext cx="986798" cy="10038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5661" y="2663681"/>
              <a:ext cx="1152128" cy="115212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2951" y="1680724"/>
              <a:ext cx="1120121" cy="112012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054" y="2904953"/>
              <a:ext cx="1136021" cy="1136021"/>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50367" y="2380793"/>
              <a:ext cx="1092171" cy="1092171"/>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000" y="3274897"/>
              <a:ext cx="1139905" cy="1139905"/>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80312" y="1377987"/>
              <a:ext cx="1175800" cy="1175800"/>
            </a:xfrm>
            <a:prstGeom prst="rect">
              <a:avLst/>
            </a:prstGeom>
          </p:spPr>
        </p:pic>
      </p:grpSp>
    </p:spTree>
    <p:extLst>
      <p:ext uri="{BB962C8B-B14F-4D97-AF65-F5344CB8AC3E}">
        <p14:creationId xmlns:p14="http://schemas.microsoft.com/office/powerpoint/2010/main" val="291276599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11</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92875"/>
            <a:ext cx="9033728" cy="365125"/>
          </a:xfrm>
        </p:spPr>
        <p:txBody>
          <a:bodyPr/>
          <a:lstStyle/>
          <a:p>
            <a:r>
              <a:rPr lang="en-GB" dirty="0">
                <a:solidFill>
                  <a:schemeClr val="bg1">
                    <a:lumMod val="95000"/>
                  </a:schemeClr>
                </a:solidFill>
              </a:rPr>
              <a:t>©Kimberley Evans with The Japan Society</a:t>
            </a:r>
          </a:p>
          <a:p>
            <a:endParaRPr lang="en-GB" dirty="0">
              <a:solidFill>
                <a:schemeClr val="bg1"/>
              </a:solidFill>
            </a:endParaRPr>
          </a:p>
        </p:txBody>
      </p:sp>
      <p:sp>
        <p:nvSpPr>
          <p:cNvPr id="9" name="TextBox 8"/>
          <p:cNvSpPr txBox="1"/>
          <p:nvPr/>
        </p:nvSpPr>
        <p:spPr>
          <a:xfrm>
            <a:off x="467544"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5 Ways to Wellbeing</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35751" y="456595"/>
            <a:ext cx="850900" cy="850900"/>
          </a:xfrm>
          <a:prstGeom prst="rect">
            <a:avLst/>
          </a:prstGeom>
        </p:spPr>
      </p:pic>
      <p:sp>
        <p:nvSpPr>
          <p:cNvPr id="10" name="TextBox 9">
            <a:extLst>
              <a:ext uri="{FF2B5EF4-FFF2-40B4-BE49-F238E27FC236}">
                <a16:creationId xmlns:a16="http://schemas.microsoft.com/office/drawing/2014/main" id="{45CB0E07-F19F-4978-800C-DADA13F2178E}"/>
              </a:ext>
            </a:extLst>
          </p:cNvPr>
          <p:cNvSpPr txBox="1"/>
          <p:nvPr/>
        </p:nvSpPr>
        <p:spPr>
          <a:xfrm>
            <a:off x="467544" y="2420888"/>
            <a:ext cx="4320480" cy="1569660"/>
          </a:xfrm>
          <a:prstGeom prst="rect">
            <a:avLst/>
          </a:prstGeom>
          <a:noFill/>
        </p:spPr>
        <p:txBody>
          <a:bodyPr wrap="square" rtlCol="0">
            <a:spAutoFit/>
          </a:bodyPr>
          <a:lstStyle/>
          <a:p>
            <a:pPr algn="ctr"/>
            <a:r>
              <a:rPr lang="en-GB" sz="2400" dirty="0">
                <a:latin typeface="Kozuka Gothic Pro R" pitchFamily="34" charset="-128"/>
                <a:ea typeface="Kozuka Gothic Pro R" pitchFamily="34" charset="-128"/>
              </a:rPr>
              <a:t>If we look after our wellbeing  it can make sad moments easier to cope with.</a:t>
            </a:r>
          </a:p>
          <a:p>
            <a:pPr marL="457200" indent="-457200" algn="ctr">
              <a:buFont typeface="Arial" panose="020B0604020202020204" pitchFamily="34" charset="0"/>
              <a:buChar char="•"/>
            </a:pPr>
            <a:endParaRPr lang="en-GB" sz="2400" dirty="0">
              <a:latin typeface="Kristen ITC" panose="03050502040202030202" pitchFamily="66" charset="0"/>
              <a:ea typeface="Kozuka Gothic Pro R" pitchFamily="34" charset="-128"/>
            </a:endParaRPr>
          </a:p>
        </p:txBody>
      </p:sp>
      <p:sp>
        <p:nvSpPr>
          <p:cNvPr id="14" name="TextBox 13">
            <a:extLst>
              <a:ext uri="{FF2B5EF4-FFF2-40B4-BE49-F238E27FC236}">
                <a16:creationId xmlns:a16="http://schemas.microsoft.com/office/drawing/2014/main" id="{EEC52EE4-C6E7-4726-96D7-85BCA0FC55A1}"/>
              </a:ext>
            </a:extLst>
          </p:cNvPr>
          <p:cNvSpPr txBox="1"/>
          <p:nvPr/>
        </p:nvSpPr>
        <p:spPr>
          <a:xfrm>
            <a:off x="1926095" y="5801953"/>
            <a:ext cx="5760640" cy="400110"/>
          </a:xfrm>
          <a:prstGeom prst="rect">
            <a:avLst/>
          </a:prstGeom>
          <a:noFill/>
        </p:spPr>
        <p:txBody>
          <a:bodyPr wrap="square" rtlCol="0">
            <a:spAutoFit/>
          </a:bodyPr>
          <a:lstStyle/>
          <a:p>
            <a:r>
              <a:rPr lang="en-GB" sz="2000" dirty="0">
                <a:solidFill>
                  <a:srgbClr val="00B050"/>
                </a:solidFill>
                <a:hlinkClick r:id="rId4"/>
              </a:rPr>
              <a:t>https://www.youtube.com/watch?v=yF7Ou43Vj6c</a:t>
            </a:r>
            <a:endParaRPr lang="en-GB" sz="2000" dirty="0">
              <a:solidFill>
                <a:srgbClr val="00B050"/>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9481" b="15529"/>
          <a:stretch/>
        </p:blipFill>
        <p:spPr>
          <a:xfrm>
            <a:off x="4878086" y="1697445"/>
            <a:ext cx="3994107" cy="2880000"/>
          </a:xfrm>
          <a:prstGeom prst="rect">
            <a:avLst/>
          </a:prstGeom>
        </p:spPr>
      </p:pic>
      <p:sp>
        <p:nvSpPr>
          <p:cNvPr id="4" name="Rectangle 3"/>
          <p:cNvSpPr/>
          <p:nvPr/>
        </p:nvSpPr>
        <p:spPr>
          <a:xfrm>
            <a:off x="480796" y="4869160"/>
            <a:ext cx="8219107" cy="523220"/>
          </a:xfrm>
          <a:prstGeom prst="rect">
            <a:avLst/>
          </a:prstGeom>
        </p:spPr>
        <p:txBody>
          <a:bodyPr wrap="square">
            <a:spAutoFit/>
          </a:bodyPr>
          <a:lstStyle/>
          <a:p>
            <a:pPr algn="ctr"/>
            <a:r>
              <a:rPr lang="en-GB" sz="2800" dirty="0">
                <a:latin typeface="Kristen ITC" panose="03050502040202030202" pitchFamily="66" charset="0"/>
                <a:ea typeface="Kozuka Gothic Pro R" pitchFamily="34" charset="-128"/>
              </a:rPr>
              <a:t>What</a:t>
            </a:r>
            <a:r>
              <a:rPr lang="en-GB" sz="2800" dirty="0">
                <a:solidFill>
                  <a:srgbClr val="339933"/>
                </a:solidFill>
                <a:latin typeface="Kristen ITC" panose="03050502040202030202" pitchFamily="66" charset="0"/>
                <a:ea typeface="Kozuka Gothic Pro R" pitchFamily="34" charset="-128"/>
              </a:rPr>
              <a:t> </a:t>
            </a:r>
            <a:r>
              <a:rPr lang="en-GB" sz="2800" dirty="0">
                <a:latin typeface="Kristen ITC" panose="03050502040202030202" pitchFamily="66" charset="0"/>
                <a:ea typeface="Kozuka Gothic Pro R" pitchFamily="34" charset="-128"/>
              </a:rPr>
              <a:t>do you do to look after your wellbeing?</a:t>
            </a:r>
          </a:p>
        </p:txBody>
      </p:sp>
    </p:spTree>
    <p:extLst>
      <p:ext uri="{BB962C8B-B14F-4D97-AF65-F5344CB8AC3E}">
        <p14:creationId xmlns:p14="http://schemas.microsoft.com/office/powerpoint/2010/main" val="47758540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12</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25136"/>
            <a:ext cx="9033728" cy="365125"/>
          </a:xfrm>
        </p:spPr>
        <p:txBody>
          <a:bodyPr/>
          <a:lstStyle/>
          <a:p>
            <a:r>
              <a:rPr lang="en-GB" dirty="0">
                <a:solidFill>
                  <a:schemeClr val="bg1"/>
                </a:solidFill>
              </a:rPr>
              <a:t>©Kimberly Evans with The Japan Society</a:t>
            </a:r>
          </a:p>
        </p:txBody>
      </p:sp>
      <p:sp>
        <p:nvSpPr>
          <p:cNvPr id="9" name="TextBox 8"/>
          <p:cNvSpPr txBox="1"/>
          <p:nvPr/>
        </p:nvSpPr>
        <p:spPr>
          <a:xfrm>
            <a:off x="611560"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Wellbeing in school</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740352" y="450339"/>
            <a:ext cx="850900" cy="850900"/>
          </a:xfrm>
          <a:prstGeom prst="rect">
            <a:avLst/>
          </a:prstGeom>
        </p:spPr>
      </p:pic>
      <p:sp>
        <p:nvSpPr>
          <p:cNvPr id="4" name="TextBox 3">
            <a:extLst>
              <a:ext uri="{FF2B5EF4-FFF2-40B4-BE49-F238E27FC236}">
                <a16:creationId xmlns:a16="http://schemas.microsoft.com/office/drawing/2014/main" id="{E55B691F-09B2-4E61-8EDA-764793B6C8D4}"/>
              </a:ext>
            </a:extLst>
          </p:cNvPr>
          <p:cNvSpPr txBox="1"/>
          <p:nvPr/>
        </p:nvSpPr>
        <p:spPr>
          <a:xfrm>
            <a:off x="611560" y="1916832"/>
            <a:ext cx="7979692" cy="2185214"/>
          </a:xfrm>
          <a:prstGeom prst="rect">
            <a:avLst/>
          </a:prstGeom>
          <a:noFill/>
        </p:spPr>
        <p:txBody>
          <a:bodyPr wrap="square" rtlCol="0">
            <a:spAutoFit/>
          </a:bodyPr>
          <a:lstStyle/>
          <a:p>
            <a:r>
              <a:rPr lang="en-GB" sz="2000" i="1" dirty="0"/>
              <a:t>Teachers should use this slide to signpost to any provision they have in school i.e. school counsellor, worry box, teachers etc.</a:t>
            </a:r>
          </a:p>
          <a:p>
            <a:endParaRPr lang="en-GB" sz="2000" i="1" dirty="0"/>
          </a:p>
          <a:p>
            <a:r>
              <a:rPr lang="en-GB" sz="2000" i="1" dirty="0"/>
              <a:t>Whilst it is normal for us to have ups and down, if pupils are feeling sad and the feeling does not go away then they should talk to someone they trust. </a:t>
            </a:r>
          </a:p>
          <a:p>
            <a:endParaRPr lang="en-GB" dirty="0"/>
          </a:p>
          <a:p>
            <a:endParaRPr lang="en-GB" dirty="0"/>
          </a:p>
        </p:txBody>
      </p:sp>
    </p:spTree>
    <p:extLst>
      <p:ext uri="{BB962C8B-B14F-4D97-AF65-F5344CB8AC3E}">
        <p14:creationId xmlns:p14="http://schemas.microsoft.com/office/powerpoint/2010/main" val="23989012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2492990"/>
          </a:xfrm>
          <a:prstGeom prst="rect">
            <a:avLst/>
          </a:prstGeom>
        </p:spPr>
        <p:txBody>
          <a:bodyPr wrap="square" lIns="0" tIns="0" rIns="0" bIns="0">
            <a:spAutoFit/>
          </a:bodyPr>
          <a:lstStyle/>
          <a:p>
            <a:r>
              <a:rPr lang="en-GB" dirty="0">
                <a:latin typeface="Kozuka Gothic Pro B" pitchFamily="34" charset="-128"/>
                <a:ea typeface="Kozuka Gothic Pro B" pitchFamily="34" charset="-128"/>
              </a:rPr>
              <a:t>This resource was designed by Kimberley Evans with the Japan Society.</a:t>
            </a:r>
          </a:p>
          <a:p>
            <a:endParaRPr lang="en-GB" dirty="0">
              <a:solidFill>
                <a:srgbClr val="FF0000"/>
              </a:solidFill>
              <a:latin typeface="Kozuka Gothic Pro B" pitchFamily="34" charset="-128"/>
              <a:ea typeface="Kozuka Gothic Pro B"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a:t>
            </a:r>
            <a:endParaRPr lang="en-GB" sz="1600"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JapanSocietyLondon</a:t>
            </a:r>
            <a:endParaRPr lang="en-GB" sz="1600" dirty="0">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t>13</a:t>
            </a:fld>
            <a:endParaRPr lang="en-GB"/>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15" name="Footer Placeholder 5"/>
          <p:cNvSpPr>
            <a:spLocks noGrp="1"/>
          </p:cNvSpPr>
          <p:nvPr>
            <p:ph type="ftr" sz="quarter" idx="11"/>
          </p:nvPr>
        </p:nvSpPr>
        <p:spPr>
          <a:xfrm>
            <a:off x="0" y="6425136"/>
            <a:ext cx="9033728" cy="365125"/>
          </a:xfrm>
        </p:spPr>
        <p:txBody>
          <a:bodyPr/>
          <a:lstStyle/>
          <a:p>
            <a:r>
              <a:rPr lang="en-GB" dirty="0">
                <a:solidFill>
                  <a:schemeClr val="bg1"/>
                </a:solidFill>
              </a:rPr>
              <a:t>©Kimberly Evans with The Japan Society</a:t>
            </a:r>
          </a:p>
        </p:txBody>
      </p:sp>
    </p:spTree>
    <p:extLst>
      <p:ext uri="{BB962C8B-B14F-4D97-AF65-F5344CB8AC3E}">
        <p14:creationId xmlns:p14="http://schemas.microsoft.com/office/powerpoint/2010/main" val="42579625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友達のイラスト「肩を組む男性た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961" y="4755818"/>
            <a:ext cx="3184078" cy="2043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627D4DA-CA93-4100-9923-91CA0C97AC6D}" type="slidenum">
              <a:rPr lang="en-GB" smtClean="0"/>
              <a:t>2</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with The Japan Society</a:t>
            </a: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395286" y="345745"/>
            <a:ext cx="6696994" cy="769441"/>
          </a:xfrm>
          <a:prstGeom prst="rect">
            <a:avLst/>
          </a:prstGeom>
          <a:solidFill>
            <a:schemeClr val="bg1"/>
          </a:solidFill>
          <a:ln w="38100">
            <a:solidFill>
              <a:schemeClr val="tx1"/>
            </a:solidFill>
          </a:ln>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Learning Objectives</a:t>
            </a:r>
          </a:p>
        </p:txBody>
      </p:sp>
      <p:sp>
        <p:nvSpPr>
          <p:cNvPr id="3" name="TextBox 2">
            <a:extLst>
              <a:ext uri="{FF2B5EF4-FFF2-40B4-BE49-F238E27FC236}">
                <a16:creationId xmlns:a16="http://schemas.microsoft.com/office/drawing/2014/main" id="{F2D40609-56AC-4E6E-8C53-EC11C6B64C5D}"/>
              </a:ext>
            </a:extLst>
          </p:cNvPr>
          <p:cNvSpPr txBox="1"/>
          <p:nvPr/>
        </p:nvSpPr>
        <p:spPr>
          <a:xfrm>
            <a:off x="258147" y="1794576"/>
            <a:ext cx="7263705" cy="2246769"/>
          </a:xfrm>
          <a:prstGeom prst="rect">
            <a:avLst/>
          </a:prstGeom>
          <a:noFill/>
        </p:spPr>
        <p:txBody>
          <a:bodyPr wrap="square" rtlCol="0">
            <a:spAutoFit/>
          </a:bodyPr>
          <a:lstStyle/>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discuss how I feel</a:t>
            </a:r>
          </a:p>
          <a:p>
            <a:pPr marL="457200" indent="-457200">
              <a:buClr>
                <a:srgbClr val="339933"/>
              </a:buClr>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explain what wellbeing is</a:t>
            </a:r>
          </a:p>
          <a:p>
            <a:pPr marL="457200" indent="-457200">
              <a:buClr>
                <a:srgbClr val="339933"/>
              </a:buClr>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illustrate what makes me happy</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7884368" y="345745"/>
            <a:ext cx="850900" cy="850900"/>
          </a:xfrm>
          <a:prstGeom prst="rect">
            <a:avLst/>
          </a:prstGeom>
        </p:spPr>
      </p:pic>
    </p:spTree>
    <p:extLst>
      <p:ext uri="{BB962C8B-B14F-4D97-AF65-F5344CB8AC3E}">
        <p14:creationId xmlns:p14="http://schemas.microsoft.com/office/powerpoint/2010/main" val="3846910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3</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with The Japan Society</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68125" y="332656"/>
            <a:ext cx="850900" cy="850900"/>
          </a:xfrm>
          <a:prstGeom prst="rect">
            <a:avLst/>
          </a:prstGeom>
        </p:spPr>
      </p:pic>
      <p:sp>
        <p:nvSpPr>
          <p:cNvPr id="12" name="TextBox 11">
            <a:extLst>
              <a:ext uri="{FF2B5EF4-FFF2-40B4-BE49-F238E27FC236}">
                <a16:creationId xmlns:a16="http://schemas.microsoft.com/office/drawing/2014/main" id="{96E85191-4480-4C4D-A335-BAE5823B4BFA}"/>
              </a:ext>
            </a:extLst>
          </p:cNvPr>
          <p:cNvSpPr txBox="1"/>
          <p:nvPr/>
        </p:nvSpPr>
        <p:spPr>
          <a:xfrm>
            <a:off x="264716" y="193747"/>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Discuss…</a:t>
            </a:r>
          </a:p>
        </p:txBody>
      </p:sp>
      <p:sp>
        <p:nvSpPr>
          <p:cNvPr id="9" name="TextBox 8">
            <a:extLst>
              <a:ext uri="{FF2B5EF4-FFF2-40B4-BE49-F238E27FC236}">
                <a16:creationId xmlns:a16="http://schemas.microsoft.com/office/drawing/2014/main" id="{911BA7C6-C8E3-4E2D-A500-8DFA2FB7BFFF}"/>
              </a:ext>
            </a:extLst>
          </p:cNvPr>
          <p:cNvSpPr txBox="1"/>
          <p:nvPr/>
        </p:nvSpPr>
        <p:spPr>
          <a:xfrm>
            <a:off x="360958" y="1058129"/>
            <a:ext cx="8422084" cy="1384995"/>
          </a:xfrm>
          <a:prstGeom prst="rect">
            <a:avLst/>
          </a:prstGeom>
          <a:noFill/>
        </p:spPr>
        <p:txBody>
          <a:bodyPr wrap="square" rtlCol="0">
            <a:spAutoFit/>
          </a:bodyPr>
          <a:lstStyle/>
          <a:p>
            <a:pPr algn="ctr">
              <a:buClr>
                <a:srgbClr val="339933"/>
              </a:buClr>
            </a:pPr>
            <a:r>
              <a:rPr lang="en-GB" sz="2800" dirty="0">
                <a:latin typeface="Kozuka Gothic Pro R" pitchFamily="34" charset="-128"/>
                <a:ea typeface="Kozuka Gothic Pro R" pitchFamily="34" charset="-128"/>
              </a:rPr>
              <a:t>What is the picture showing? </a:t>
            </a:r>
          </a:p>
          <a:p>
            <a:pPr algn="ctr">
              <a:buClr>
                <a:srgbClr val="339933"/>
              </a:buClr>
            </a:pPr>
            <a:r>
              <a:rPr lang="en-GB" sz="2800" dirty="0">
                <a:latin typeface="Kozuka Gothic Pro R" pitchFamily="34" charset="-128"/>
                <a:ea typeface="Kozuka Gothic Pro R" pitchFamily="34" charset="-128"/>
              </a:rPr>
              <a:t>Where do you think it is?</a:t>
            </a:r>
          </a:p>
          <a:p>
            <a:pPr algn="ctr">
              <a:buClr>
                <a:srgbClr val="339933"/>
              </a:buClr>
            </a:pPr>
            <a:r>
              <a:rPr lang="en-GB" sz="2800" dirty="0">
                <a:latin typeface="Kozuka Gothic Pro R" pitchFamily="34" charset="-128"/>
                <a:ea typeface="Kozuka Gothic Pro R" pitchFamily="34" charset="-128"/>
              </a:rPr>
              <a:t>How would you feel watching this sunrise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4954"/>
          <a:stretch/>
        </p:blipFill>
        <p:spPr>
          <a:xfrm>
            <a:off x="1303806" y="2694620"/>
            <a:ext cx="6729514" cy="3365504"/>
          </a:xfrm>
          <a:prstGeom prst="rect">
            <a:avLst/>
          </a:prstGeom>
        </p:spPr>
      </p:pic>
      <p:sp>
        <p:nvSpPr>
          <p:cNvPr id="4" name="TextBox 3"/>
          <p:cNvSpPr txBox="1"/>
          <p:nvPr/>
        </p:nvSpPr>
        <p:spPr>
          <a:xfrm>
            <a:off x="6240360" y="5783125"/>
            <a:ext cx="1793602" cy="276999"/>
          </a:xfrm>
          <a:prstGeom prst="rect">
            <a:avLst/>
          </a:prstGeom>
          <a:noFill/>
        </p:spPr>
        <p:txBody>
          <a:bodyPr wrap="square" rtlCol="0">
            <a:spAutoFit/>
          </a:bodyPr>
          <a:lstStyle/>
          <a:p>
            <a:r>
              <a:rPr lang="en-GB" sz="1200" dirty="0">
                <a:solidFill>
                  <a:schemeClr val="bg1"/>
                </a:solidFill>
              </a:rPr>
              <a:t>©Yasufumi Nishi/©JNTO</a:t>
            </a:r>
          </a:p>
        </p:txBody>
      </p:sp>
    </p:spTree>
    <p:extLst>
      <p:ext uri="{BB962C8B-B14F-4D97-AF65-F5344CB8AC3E}">
        <p14:creationId xmlns:p14="http://schemas.microsoft.com/office/powerpoint/2010/main" val="532778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1" end="1"/>
                                            </p:txEl>
                                          </p:spTgt>
                                        </p:tgtEl>
                                      </p:cBhvr>
                                    </p:animEffect>
                                    <p:set>
                                      <p:cBhvr>
                                        <p:cTn id="10"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67544" y="568583"/>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Mount Fuji, Japan </a:t>
            </a:r>
          </a:p>
        </p:txBody>
      </p:sp>
      <p:sp>
        <p:nvSpPr>
          <p:cNvPr id="3" name="Slide Number Placeholder 2"/>
          <p:cNvSpPr>
            <a:spLocks noGrp="1"/>
          </p:cNvSpPr>
          <p:nvPr>
            <p:ph type="sldNum" sz="quarter" idx="12"/>
          </p:nvPr>
        </p:nvSpPr>
        <p:spPr/>
        <p:txBody>
          <a:bodyPr/>
          <a:lstStyle/>
          <a:p>
            <a:fld id="{7627D4DA-CA93-4100-9923-91CA0C97AC6D}" type="slidenum">
              <a:rPr lang="en-GB" smtClean="0"/>
              <a:t>4</a:t>
            </a:fld>
            <a:endParaRPr lang="en-GB"/>
          </a:p>
        </p:txBody>
      </p:sp>
      <p:sp>
        <p:nvSpPr>
          <p:cNvPr id="17" name="Footer Placeholder 7"/>
          <p:cNvSpPr>
            <a:spLocks noGrp="1"/>
          </p:cNvSpPr>
          <p:nvPr>
            <p:ph type="ftr" sz="quarter" idx="11"/>
          </p:nvPr>
        </p:nvSpPr>
        <p:spPr>
          <a:xfrm>
            <a:off x="0" y="6352271"/>
            <a:ext cx="9143999" cy="365125"/>
          </a:xfrm>
        </p:spPr>
        <p:txBody>
          <a:bodyPr/>
          <a:lstStyle/>
          <a:p>
            <a:r>
              <a:rPr lang="en-GB" dirty="0">
                <a:solidFill>
                  <a:schemeClr val="bg1">
                    <a:lumMod val="95000"/>
                  </a:schemeClr>
                </a:solidFill>
              </a:rPr>
              <a:t>©Kimberley Evans with The Japan Society</a:t>
            </a:r>
          </a:p>
          <a:p>
            <a:endParaRPr lang="en-GB" dirty="0">
              <a:solidFill>
                <a:schemeClr val="bg1">
                  <a:lumMod val="95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77770" y="404664"/>
            <a:ext cx="850900" cy="850900"/>
          </a:xfrm>
          <a:prstGeom prst="rect">
            <a:avLst/>
          </a:prstGeom>
        </p:spPr>
      </p:pic>
      <p:sp>
        <p:nvSpPr>
          <p:cNvPr id="4" name="TextBox 3">
            <a:extLst>
              <a:ext uri="{FF2B5EF4-FFF2-40B4-BE49-F238E27FC236}">
                <a16:creationId xmlns:a16="http://schemas.microsoft.com/office/drawing/2014/main" id="{FD78024A-E142-456A-9362-B69446285DFA}"/>
              </a:ext>
            </a:extLst>
          </p:cNvPr>
          <p:cNvSpPr txBox="1"/>
          <p:nvPr/>
        </p:nvSpPr>
        <p:spPr>
          <a:xfrm>
            <a:off x="281673" y="1590926"/>
            <a:ext cx="7901807" cy="3908762"/>
          </a:xfrm>
          <a:prstGeom prst="rect">
            <a:avLst/>
          </a:prstGeom>
          <a:noFill/>
        </p:spPr>
        <p:txBody>
          <a:bodyPr wrap="square" rtlCol="0">
            <a:spAutoFit/>
          </a:bodyPr>
          <a:lstStyle/>
          <a:p>
            <a:pPr marL="457200" indent="-457200">
              <a:buClr>
                <a:srgbClr val="339933"/>
              </a:buClr>
              <a:buFont typeface="Arial" panose="020B0604020202020204" pitchFamily="34" charset="0"/>
              <a:buChar char="•"/>
            </a:pPr>
            <a:r>
              <a:rPr lang="en-GB" sz="2600" dirty="0">
                <a:latin typeface="Kozuka Gothic Pro R" pitchFamily="34" charset="-128"/>
                <a:ea typeface="Kozuka Gothic Pro R" pitchFamily="34" charset="-128"/>
              </a:rPr>
              <a:t>Mount Fuji is an active volcano</a:t>
            </a:r>
          </a:p>
          <a:p>
            <a:pPr marL="457200" indent="-457200">
              <a:buClr>
                <a:srgbClr val="339933"/>
              </a:buClr>
              <a:buFont typeface="Arial" panose="020B0604020202020204" pitchFamily="34" charset="0"/>
              <a:buChar char="•"/>
            </a:pPr>
            <a:endParaRPr lang="en-GB" sz="26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600" dirty="0">
                <a:latin typeface="Kozuka Gothic Pro R" pitchFamily="34" charset="-128"/>
                <a:ea typeface="Kozuka Gothic Pro R" pitchFamily="34" charset="-128"/>
              </a:rPr>
              <a:t>3776.24 metres high (the highest in Japan!)</a:t>
            </a:r>
          </a:p>
          <a:p>
            <a:pPr marL="457200" indent="-457200">
              <a:buClr>
                <a:srgbClr val="339933"/>
              </a:buClr>
              <a:buFont typeface="Arial" panose="020B0604020202020204" pitchFamily="34" charset="0"/>
              <a:buChar char="•"/>
            </a:pPr>
            <a:endParaRPr lang="en-GB" sz="26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600" dirty="0">
                <a:latin typeface="Kozuka Gothic Pro R" pitchFamily="34" charset="-128"/>
                <a:ea typeface="Kozuka Gothic Pro R" pitchFamily="34" charset="-128"/>
              </a:rPr>
              <a:t>It last erupted more than 300 years ago</a:t>
            </a:r>
          </a:p>
          <a:p>
            <a:pPr marL="457200" indent="-457200">
              <a:buClr>
                <a:srgbClr val="339933"/>
              </a:buClr>
              <a:buFont typeface="Arial" panose="020B0604020202020204" pitchFamily="34" charset="0"/>
              <a:buChar char="•"/>
            </a:pPr>
            <a:endParaRPr lang="en-GB" sz="26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600" dirty="0">
                <a:latin typeface="Kozuka Gothic Pro R" pitchFamily="34" charset="-128"/>
                <a:ea typeface="Kozuka Gothic Pro R" pitchFamily="34" charset="-128"/>
              </a:rPr>
              <a:t>It is a very special and important symbol of Japan </a:t>
            </a:r>
          </a:p>
          <a:p>
            <a:pPr marL="285750" indent="-285750">
              <a:buClr>
                <a:srgbClr val="339933"/>
              </a:buClr>
              <a:buFont typeface="Wingdings" panose="05000000000000000000" pitchFamily="2" charset="2"/>
              <a:buChar char="Ø"/>
            </a:pPr>
            <a:endParaRPr lang="en-GB" sz="2400" dirty="0"/>
          </a:p>
          <a:p>
            <a:pPr>
              <a:buClr>
                <a:srgbClr val="339933"/>
              </a:buClr>
            </a:pPr>
            <a:endParaRPr lang="en-GB" sz="2400" dirty="0"/>
          </a:p>
          <a:p>
            <a:pPr>
              <a:buClr>
                <a:srgbClr val="339933"/>
              </a:buClr>
            </a:pPr>
            <a:endParaRPr lang="en-GB" dirty="0"/>
          </a:p>
        </p:txBody>
      </p:sp>
      <p:sp>
        <p:nvSpPr>
          <p:cNvPr id="6" name="TextBox 5">
            <a:extLst>
              <a:ext uri="{FF2B5EF4-FFF2-40B4-BE49-F238E27FC236}">
                <a16:creationId xmlns:a16="http://schemas.microsoft.com/office/drawing/2014/main" id="{4648B606-E9C8-43F1-8748-D59347B5A914}"/>
              </a:ext>
            </a:extLst>
          </p:cNvPr>
          <p:cNvSpPr txBox="1"/>
          <p:nvPr/>
        </p:nvSpPr>
        <p:spPr>
          <a:xfrm>
            <a:off x="8180" y="4807191"/>
            <a:ext cx="9143999" cy="1077218"/>
          </a:xfrm>
          <a:prstGeom prst="rect">
            <a:avLst/>
          </a:prstGeom>
          <a:noFill/>
        </p:spPr>
        <p:txBody>
          <a:bodyPr wrap="square" rtlCol="0">
            <a:spAutoFit/>
          </a:bodyPr>
          <a:lstStyle/>
          <a:p>
            <a:pPr algn="ctr"/>
            <a:r>
              <a:rPr lang="en-GB" sz="3200" b="1" dirty="0">
                <a:solidFill>
                  <a:srgbClr val="339933"/>
                </a:solidFill>
                <a:latin typeface="Kristen ITC" panose="03050502040202030202" pitchFamily="66" charset="0"/>
                <a:ea typeface="Kozuka Gothic Pro B" pitchFamily="34" charset="-128"/>
              </a:rPr>
              <a:t>What symbols do other</a:t>
            </a:r>
          </a:p>
          <a:p>
            <a:pPr algn="ctr"/>
            <a:r>
              <a:rPr lang="en-GB" sz="3200" b="1" dirty="0">
                <a:solidFill>
                  <a:srgbClr val="339933"/>
                </a:solidFill>
                <a:latin typeface="Kristen ITC" panose="03050502040202030202" pitchFamily="66" charset="0"/>
                <a:ea typeface="Kozuka Gothic Pro B" pitchFamily="34" charset="-128"/>
              </a:rPr>
              <a:t>countries have</a:t>
            </a:r>
            <a:r>
              <a:rPr lang="en-GB" sz="3200" dirty="0">
                <a:solidFill>
                  <a:srgbClr val="339933"/>
                </a:solidFill>
                <a:latin typeface="Kristen ITC" panose="03050502040202030202" pitchFamily="66" charset="0"/>
                <a:ea typeface="Kozuka Gothic Pro B" pitchFamily="34" charset="-128"/>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4597856"/>
            <a:ext cx="1462322" cy="1462322"/>
          </a:xfrm>
          <a:prstGeom prst="rect">
            <a:avLst/>
          </a:prstGeom>
        </p:spPr>
      </p:pic>
    </p:spTree>
    <p:extLst>
      <p:ext uri="{BB962C8B-B14F-4D97-AF65-F5344CB8AC3E}">
        <p14:creationId xmlns:p14="http://schemas.microsoft.com/office/powerpoint/2010/main" val="1098332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861" y="4920692"/>
            <a:ext cx="1358671" cy="1358671"/>
          </a:xfrm>
          <a:prstGeom prst="rect">
            <a:avLst/>
          </a:prstGeom>
        </p:spPr>
      </p:pic>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96728" y="362408"/>
            <a:ext cx="7471616"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Dreaming of Mt. Fuji…</a:t>
            </a:r>
          </a:p>
        </p:txBody>
      </p:sp>
      <p:sp>
        <p:nvSpPr>
          <p:cNvPr id="3" name="Slide Number Placeholder 2"/>
          <p:cNvSpPr>
            <a:spLocks noGrp="1"/>
          </p:cNvSpPr>
          <p:nvPr>
            <p:ph type="sldNum" sz="quarter" idx="12"/>
          </p:nvPr>
        </p:nvSpPr>
        <p:spPr/>
        <p:txBody>
          <a:bodyPr/>
          <a:lstStyle/>
          <a:p>
            <a:fld id="{7627D4DA-CA93-4100-9923-91CA0C97AC6D}" type="slidenum">
              <a:rPr lang="en-GB" smtClean="0"/>
              <a:t>5</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with The Japan Society</a:t>
            </a:r>
          </a:p>
          <a:p>
            <a:endParaRPr lang="en-GB" dirty="0">
              <a:solidFill>
                <a:schemeClr val="bg1">
                  <a:lumMod val="95000"/>
                </a:schemeClr>
              </a:solidFill>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46354" y="332656"/>
            <a:ext cx="850900" cy="850900"/>
          </a:xfrm>
          <a:prstGeom prst="rect">
            <a:avLst/>
          </a:prstGeom>
        </p:spPr>
      </p:pic>
      <p:sp>
        <p:nvSpPr>
          <p:cNvPr id="4" name="TextBox 3">
            <a:extLst>
              <a:ext uri="{FF2B5EF4-FFF2-40B4-BE49-F238E27FC236}">
                <a16:creationId xmlns:a16="http://schemas.microsoft.com/office/drawing/2014/main" id="{B778ED70-3DA4-4CF6-B795-7C4BCCB66CA5}"/>
              </a:ext>
            </a:extLst>
          </p:cNvPr>
          <p:cNvSpPr txBox="1"/>
          <p:nvPr/>
        </p:nvSpPr>
        <p:spPr>
          <a:xfrm>
            <a:off x="341743" y="1844824"/>
            <a:ext cx="8362656" cy="2492990"/>
          </a:xfrm>
          <a:prstGeom prst="rect">
            <a:avLst/>
          </a:prstGeom>
          <a:noFill/>
        </p:spPr>
        <p:txBody>
          <a:bodyPr wrap="square" rtlCol="0">
            <a:spAutoFit/>
          </a:bodyPr>
          <a:lstStyle/>
          <a:p>
            <a:pPr marL="457200" indent="-457200">
              <a:buClr>
                <a:srgbClr val="339933"/>
              </a:buClr>
              <a:buFont typeface="Arial" panose="020B0604020202020204" pitchFamily="34" charset="0"/>
              <a:buChar char="•"/>
            </a:pPr>
            <a:r>
              <a:rPr lang="en-GB" sz="2600" dirty="0">
                <a:latin typeface="Kozuka Gothic Pro R" pitchFamily="34" charset="-128"/>
                <a:ea typeface="Kozuka Gothic Pro R" pitchFamily="34" charset="-128"/>
              </a:rPr>
              <a:t>It is lucky to dream about Mount Fuji on 2</a:t>
            </a:r>
            <a:r>
              <a:rPr lang="en-GB" sz="2600" baseline="30000" dirty="0">
                <a:latin typeface="Kozuka Gothic Pro R" pitchFamily="34" charset="-128"/>
                <a:ea typeface="Kozuka Gothic Pro R" pitchFamily="34" charset="-128"/>
              </a:rPr>
              <a:t>nd</a:t>
            </a:r>
            <a:r>
              <a:rPr lang="en-GB" sz="2600" dirty="0">
                <a:latin typeface="Kozuka Gothic Pro R" pitchFamily="34" charset="-128"/>
                <a:ea typeface="Kozuka Gothic Pro R" pitchFamily="34" charset="-128"/>
              </a:rPr>
              <a:t> January. </a:t>
            </a:r>
          </a:p>
          <a:p>
            <a:pPr marL="457200" indent="-457200">
              <a:buClr>
                <a:srgbClr val="339933"/>
              </a:buClr>
              <a:buFont typeface="Arial" panose="020B0604020202020204" pitchFamily="34" charset="0"/>
              <a:buChar char="•"/>
            </a:pPr>
            <a:endParaRPr lang="en-GB" sz="26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600" dirty="0">
                <a:latin typeface="Kozuka Gothic Pro R" pitchFamily="34" charset="-128"/>
                <a:ea typeface="Kozuka Gothic Pro R" pitchFamily="34" charset="-128"/>
              </a:rPr>
              <a:t>People believe it means they will be happy and healthy for the whole year.</a:t>
            </a:r>
          </a:p>
          <a:p>
            <a:pPr marL="457200" indent="-457200">
              <a:buClr>
                <a:srgbClr val="339933"/>
              </a:buClr>
              <a:buFont typeface="Arial" panose="020B0604020202020204" pitchFamily="34" charset="0"/>
              <a:buChar char="•"/>
            </a:pPr>
            <a:endParaRPr lang="en-GB" sz="26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600" dirty="0">
                <a:latin typeface="Kozuka Gothic Pro R" pitchFamily="34" charset="-128"/>
                <a:ea typeface="Kozuka Gothic Pro R" pitchFamily="34" charset="-128"/>
              </a:rPr>
              <a:t>They will have good wellbeing. </a:t>
            </a:r>
          </a:p>
        </p:txBody>
      </p:sp>
      <p:sp>
        <p:nvSpPr>
          <p:cNvPr id="5" name="TextBox 4">
            <a:extLst>
              <a:ext uri="{FF2B5EF4-FFF2-40B4-BE49-F238E27FC236}">
                <a16:creationId xmlns:a16="http://schemas.microsoft.com/office/drawing/2014/main" id="{9278055E-C263-40A1-AA65-3118050B5456}"/>
              </a:ext>
            </a:extLst>
          </p:cNvPr>
          <p:cNvSpPr txBox="1"/>
          <p:nvPr/>
        </p:nvSpPr>
        <p:spPr>
          <a:xfrm>
            <a:off x="764150" y="4797152"/>
            <a:ext cx="7399608" cy="646331"/>
          </a:xfrm>
          <a:prstGeom prst="rect">
            <a:avLst/>
          </a:prstGeom>
          <a:noFill/>
        </p:spPr>
        <p:txBody>
          <a:bodyPr wrap="square" rtlCol="0">
            <a:spAutoFit/>
          </a:bodyPr>
          <a:lstStyle/>
          <a:p>
            <a:pPr algn="ctr"/>
            <a:r>
              <a:rPr lang="en-GB" sz="3600" dirty="0">
                <a:solidFill>
                  <a:srgbClr val="339933"/>
                </a:solidFill>
                <a:latin typeface="Kristen ITC" panose="03050502040202030202" pitchFamily="66" charset="0"/>
                <a:ea typeface="Kozuka Gothic Pro B" pitchFamily="34" charset="-128"/>
              </a:rPr>
              <a:t>What does wellbeing mean?</a:t>
            </a:r>
          </a:p>
        </p:txBody>
      </p:sp>
    </p:spTree>
    <p:extLst>
      <p:ext uri="{BB962C8B-B14F-4D97-AF65-F5344CB8AC3E}">
        <p14:creationId xmlns:p14="http://schemas.microsoft.com/office/powerpoint/2010/main" val="1529896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レビュアーのイラスト（男性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06" y="4862981"/>
            <a:ext cx="1165914" cy="14501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レビュアーのイラスト（男性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17" y="4879762"/>
            <a:ext cx="1152128" cy="14329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レビュアーのイラスト（男性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332" y="4862980"/>
            <a:ext cx="1165914" cy="14501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レビュアーのイラスト（男性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8524" y="4862982"/>
            <a:ext cx="1165913" cy="14501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レビュアーのイラスト（男性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6716" y="4862980"/>
            <a:ext cx="1165914" cy="14501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627D4DA-CA93-4100-9923-91CA0C97AC6D}" type="slidenum">
              <a:rPr lang="en-GB" smtClean="0"/>
              <a:t>6</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with The Japan Society</a:t>
            </a:r>
          </a:p>
          <a:p>
            <a:endParaRPr lang="en-GB" dirty="0">
              <a:solidFill>
                <a:schemeClr val="bg1">
                  <a:lumMod val="95000"/>
                </a:schemeClr>
              </a:solidFill>
            </a:endParaRPr>
          </a:p>
        </p:txBody>
      </p:sp>
      <p:sp>
        <p:nvSpPr>
          <p:cNvPr id="11" name="TextBox 10"/>
          <p:cNvSpPr txBox="1"/>
          <p:nvPr/>
        </p:nvSpPr>
        <p:spPr>
          <a:xfrm>
            <a:off x="454987" y="548680"/>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Wellbeing </a:t>
            </a:r>
          </a:p>
        </p:txBody>
      </p:sp>
      <p:pic>
        <p:nvPicPr>
          <p:cNvPr id="8" name="Picture 7"/>
          <p:cNvPicPr/>
          <p:nvPr/>
        </p:nvPicPr>
        <p:blipFill>
          <a:blip r:embed="rId8" cstate="print">
            <a:extLst>
              <a:ext uri="{28A0092B-C50C-407E-A947-70E740481C1C}">
                <a14:useLocalDpi xmlns:a14="http://schemas.microsoft.com/office/drawing/2010/main" val="0"/>
              </a:ext>
            </a:extLst>
          </a:blip>
          <a:stretch>
            <a:fillRect/>
          </a:stretch>
        </p:blipFill>
        <p:spPr>
          <a:xfrm>
            <a:off x="7791730" y="523964"/>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5" name="TextBox 4">
            <a:extLst>
              <a:ext uri="{FF2B5EF4-FFF2-40B4-BE49-F238E27FC236}">
                <a16:creationId xmlns:a16="http://schemas.microsoft.com/office/drawing/2014/main" id="{91CD738B-F197-4AB8-A617-4990E50F5CFC}"/>
              </a:ext>
            </a:extLst>
          </p:cNvPr>
          <p:cNvSpPr txBox="1"/>
          <p:nvPr/>
        </p:nvSpPr>
        <p:spPr>
          <a:xfrm>
            <a:off x="454986" y="1700808"/>
            <a:ext cx="7848233" cy="3385542"/>
          </a:xfrm>
          <a:prstGeom prst="rect">
            <a:avLst/>
          </a:prstGeom>
          <a:noFill/>
        </p:spPr>
        <p:txBody>
          <a:bodyPr wrap="square" rtlCol="0">
            <a:spAutoFit/>
          </a:bodyPr>
          <a:lstStyle/>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How we feel inside.</a:t>
            </a:r>
          </a:p>
          <a:p>
            <a:pPr marL="457200" indent="-457200">
              <a:buClr>
                <a:srgbClr val="339933"/>
              </a:buClr>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How we feel about the world around us. </a:t>
            </a:r>
          </a:p>
          <a:p>
            <a:pPr marL="457200" indent="-457200">
              <a:buClr>
                <a:srgbClr val="339933"/>
              </a:buClr>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Important for mental and physical health.  </a:t>
            </a:r>
          </a:p>
          <a:p>
            <a:pPr marL="285750" indent="-285750">
              <a:buClr>
                <a:srgbClr val="339933"/>
              </a:buClr>
              <a:buFont typeface="Wingdings" panose="05000000000000000000" pitchFamily="2" charset="2"/>
              <a:buChar char="Ø"/>
            </a:pPr>
            <a:endParaRPr lang="en-GB" sz="2800" dirty="0"/>
          </a:p>
          <a:p>
            <a:pPr>
              <a:buClr>
                <a:srgbClr val="339933"/>
              </a:buClr>
            </a:pPr>
            <a:r>
              <a:rPr lang="en-GB" sz="2800" dirty="0"/>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426038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7</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37101"/>
            <a:ext cx="9033728" cy="365125"/>
          </a:xfrm>
        </p:spPr>
        <p:txBody>
          <a:bodyPr/>
          <a:lstStyle/>
          <a:p>
            <a:r>
              <a:rPr lang="en-GB" dirty="0">
                <a:solidFill>
                  <a:schemeClr val="bg1"/>
                </a:solidFill>
              </a:rPr>
              <a:t>©Kimberley Evans with The Japan Society</a:t>
            </a:r>
          </a:p>
        </p:txBody>
      </p:sp>
      <p:sp>
        <p:nvSpPr>
          <p:cNvPr id="9" name="TextBox 8"/>
          <p:cNvSpPr txBox="1"/>
          <p:nvPr/>
        </p:nvSpPr>
        <p:spPr>
          <a:xfrm>
            <a:off x="323528" y="546990"/>
            <a:ext cx="6876253"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Mini Quiz</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57744" y="458935"/>
            <a:ext cx="850900" cy="850900"/>
          </a:xfrm>
          <a:prstGeom prst="rect">
            <a:avLst/>
          </a:prstGeom>
        </p:spPr>
      </p:pic>
      <p:sp>
        <p:nvSpPr>
          <p:cNvPr id="2" name="TextBox 1">
            <a:extLst>
              <a:ext uri="{FF2B5EF4-FFF2-40B4-BE49-F238E27FC236}">
                <a16:creationId xmlns:a16="http://schemas.microsoft.com/office/drawing/2014/main" id="{C15EA525-4832-4D98-A94C-4E00AEB339FE}"/>
              </a:ext>
            </a:extLst>
          </p:cNvPr>
          <p:cNvSpPr txBox="1"/>
          <p:nvPr/>
        </p:nvSpPr>
        <p:spPr>
          <a:xfrm>
            <a:off x="467543" y="1643188"/>
            <a:ext cx="8500191" cy="2431435"/>
          </a:xfrm>
          <a:prstGeom prst="rect">
            <a:avLst/>
          </a:prstGeom>
          <a:noFill/>
        </p:spPr>
        <p:txBody>
          <a:bodyPr wrap="square" rtlCol="0">
            <a:spAutoFit/>
          </a:bodyPr>
          <a:lstStyle/>
          <a:p>
            <a:pPr algn="ctr"/>
            <a:r>
              <a:rPr lang="en-GB" sz="2400" dirty="0">
                <a:latin typeface="Kozuka Gothic Pro R" pitchFamily="34" charset="-128"/>
                <a:ea typeface="Kozuka Gothic Pro R" pitchFamily="34" charset="-128"/>
              </a:rPr>
              <a:t>Mount Fuji is the luckiest dream to have, but there are two more things that are considered lucky to dream about.</a:t>
            </a:r>
          </a:p>
          <a:p>
            <a:pPr algn="ctr"/>
            <a:endParaRPr lang="en-GB" sz="2400" dirty="0">
              <a:latin typeface="Kozuka Gothic Pro R" pitchFamily="34" charset="-128"/>
              <a:ea typeface="Kozuka Gothic Pro R" pitchFamily="34" charset="-128"/>
            </a:endParaRPr>
          </a:p>
          <a:p>
            <a:pPr algn="ctr"/>
            <a:r>
              <a:rPr lang="en-GB" sz="2400" dirty="0">
                <a:latin typeface="Kristen ITC" panose="03050502040202030202" pitchFamily="66" charset="0"/>
                <a:ea typeface="Kozuka Gothic Pro B" pitchFamily="34" charset="-128"/>
              </a:rPr>
              <a:t>Can you guess what they are? </a:t>
            </a:r>
          </a:p>
          <a:p>
            <a:pPr algn="ctr"/>
            <a:endParaRPr lang="en-GB" sz="2800" dirty="0">
              <a:latin typeface="Kozuka Gothic Pro R" pitchFamily="34" charset="-128"/>
              <a:ea typeface="Kozuka Gothic Pro R" pitchFamily="34" charset="-128"/>
            </a:endParaRPr>
          </a:p>
          <a:p>
            <a:pPr algn="ctr"/>
            <a:r>
              <a:rPr lang="en-GB" sz="2400" dirty="0">
                <a:latin typeface="Kozuka Gothic Pro B" pitchFamily="34" charset="-128"/>
                <a:ea typeface="Kozuka Gothic Pro B" pitchFamily="34" charset="-128"/>
              </a:rPr>
              <a:t>Hint</a:t>
            </a:r>
            <a:r>
              <a:rPr lang="en-GB" sz="2400" dirty="0">
                <a:latin typeface="Kozuka Gothic Pro R" pitchFamily="34" charset="-128"/>
                <a:ea typeface="Kozuka Gothic Pro R" pitchFamily="34" charset="-128"/>
              </a:rPr>
              <a:t>: One is an animal and one is a vegetable</a:t>
            </a:r>
          </a:p>
        </p:txBody>
      </p:sp>
      <p:pic>
        <p:nvPicPr>
          <p:cNvPr id="1026" name="Picture 2" descr="縁起物のイラストマーク（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194" y="4185084"/>
            <a:ext cx="1932806" cy="1932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縁起物のイラストマーク（ナ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174182"/>
            <a:ext cx="1943705" cy="194370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705497" y="4185084"/>
            <a:ext cx="1800200" cy="1836204"/>
            <a:chOff x="2705497" y="4185084"/>
            <a:chExt cx="1800200" cy="1836204"/>
          </a:xfrm>
        </p:grpSpPr>
        <p:sp>
          <p:nvSpPr>
            <p:cNvPr id="5" name="Rectangle 4"/>
            <p:cNvSpPr/>
            <p:nvPr/>
          </p:nvSpPr>
          <p:spPr>
            <a:xfrm>
              <a:off x="2705497" y="4185084"/>
              <a:ext cx="1800200" cy="1836204"/>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338735" y="4428212"/>
              <a:ext cx="845838" cy="1446550"/>
            </a:xfrm>
            <a:prstGeom prst="rect">
              <a:avLst/>
            </a:prstGeom>
            <a:noFill/>
          </p:spPr>
          <p:txBody>
            <a:bodyPr wrap="square" rtlCol="0">
              <a:spAutoFit/>
            </a:bodyPr>
            <a:lstStyle/>
            <a:p>
              <a:r>
                <a:rPr lang="en-GB" sz="8800" dirty="0">
                  <a:solidFill>
                    <a:schemeClr val="bg1"/>
                  </a:solidFill>
                  <a:latin typeface="Kristen ITC" panose="03050502040202030202" pitchFamily="66" charset="0"/>
                  <a:ea typeface="Kozuka Gothic Pro B" pitchFamily="34" charset="-128"/>
                </a:rPr>
                <a:t>?</a:t>
              </a:r>
            </a:p>
          </p:txBody>
        </p:sp>
      </p:grpSp>
      <p:grpSp>
        <p:nvGrpSpPr>
          <p:cNvPr id="16" name="Group 15"/>
          <p:cNvGrpSpPr/>
          <p:nvPr/>
        </p:nvGrpSpPr>
        <p:grpSpPr>
          <a:xfrm>
            <a:off x="4860032" y="4177313"/>
            <a:ext cx="1800200" cy="1836204"/>
            <a:chOff x="2705497" y="4185084"/>
            <a:chExt cx="1800200" cy="1836204"/>
          </a:xfrm>
        </p:grpSpPr>
        <p:sp>
          <p:nvSpPr>
            <p:cNvPr id="17" name="Rectangle 16"/>
            <p:cNvSpPr/>
            <p:nvPr/>
          </p:nvSpPr>
          <p:spPr>
            <a:xfrm>
              <a:off x="2705497" y="4185084"/>
              <a:ext cx="1800200" cy="1836204"/>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338735" y="4428212"/>
              <a:ext cx="845838" cy="1446550"/>
            </a:xfrm>
            <a:prstGeom prst="rect">
              <a:avLst/>
            </a:prstGeom>
            <a:noFill/>
          </p:spPr>
          <p:txBody>
            <a:bodyPr wrap="square" rtlCol="0">
              <a:spAutoFit/>
            </a:bodyPr>
            <a:lstStyle/>
            <a:p>
              <a:r>
                <a:rPr lang="en-GB" sz="8800" dirty="0">
                  <a:solidFill>
                    <a:schemeClr val="bg1"/>
                  </a:solidFill>
                  <a:latin typeface="Kristen ITC" panose="03050502040202030202" pitchFamily="66" charset="0"/>
                  <a:ea typeface="Kozuka Gothic Pro B" pitchFamily="34" charset="-128"/>
                </a:rPr>
                <a:t>?</a:t>
              </a:r>
            </a:p>
          </p:txBody>
        </p:sp>
      </p:grpSp>
      <p:sp>
        <p:nvSpPr>
          <p:cNvPr id="12" name="TextBox 11"/>
          <p:cNvSpPr txBox="1"/>
          <p:nvPr/>
        </p:nvSpPr>
        <p:spPr>
          <a:xfrm>
            <a:off x="899592" y="4687687"/>
            <a:ext cx="1944217" cy="830997"/>
          </a:xfrm>
          <a:prstGeom prst="rect">
            <a:avLst/>
          </a:prstGeom>
          <a:noFill/>
        </p:spPr>
        <p:txBody>
          <a:bodyPr wrap="square" rtlCol="0">
            <a:spAutoFit/>
          </a:bodyPr>
          <a:lstStyle/>
          <a:p>
            <a:pPr algn="ctr"/>
            <a:r>
              <a:rPr lang="en-GB" sz="2400" dirty="0">
                <a:latin typeface="Kozuka Gothic Pro B" pitchFamily="34" charset="-128"/>
                <a:ea typeface="Kozuka Gothic Pro B" pitchFamily="34" charset="-128"/>
              </a:rPr>
              <a:t>Hawk</a:t>
            </a:r>
          </a:p>
          <a:p>
            <a:pPr algn="ctr"/>
            <a:r>
              <a:rPr lang="en-GB" sz="2400" dirty="0">
                <a:solidFill>
                  <a:srgbClr val="339933"/>
                </a:solidFill>
                <a:latin typeface="Kozuka Gothic Pro B" pitchFamily="34" charset="-128"/>
                <a:ea typeface="Kozuka Gothic Pro B" pitchFamily="34" charset="-128"/>
              </a:rPr>
              <a:t>taka </a:t>
            </a:r>
          </a:p>
        </p:txBody>
      </p:sp>
      <p:sp>
        <p:nvSpPr>
          <p:cNvPr id="20" name="TextBox 19"/>
          <p:cNvSpPr txBox="1"/>
          <p:nvPr/>
        </p:nvSpPr>
        <p:spPr>
          <a:xfrm>
            <a:off x="6657623" y="4728216"/>
            <a:ext cx="2203307" cy="830997"/>
          </a:xfrm>
          <a:prstGeom prst="rect">
            <a:avLst/>
          </a:prstGeom>
          <a:noFill/>
        </p:spPr>
        <p:txBody>
          <a:bodyPr wrap="square" rtlCol="0">
            <a:spAutoFit/>
          </a:bodyPr>
          <a:lstStyle/>
          <a:p>
            <a:pPr algn="ctr"/>
            <a:r>
              <a:rPr lang="en-GB" sz="2400" dirty="0">
                <a:latin typeface="Kozuka Gothic Pro B" pitchFamily="34" charset="-128"/>
                <a:ea typeface="Kozuka Gothic Pro B" pitchFamily="34" charset="-128"/>
              </a:rPr>
              <a:t>Aubergine</a:t>
            </a:r>
          </a:p>
          <a:p>
            <a:pPr algn="ctr"/>
            <a:r>
              <a:rPr lang="en-GB" sz="2400" dirty="0" err="1">
                <a:solidFill>
                  <a:srgbClr val="339933"/>
                </a:solidFill>
                <a:latin typeface="Kozuka Gothic Pro B" pitchFamily="34" charset="-128"/>
                <a:ea typeface="Kozuka Gothic Pro B" pitchFamily="34" charset="-128"/>
              </a:rPr>
              <a:t>nasu</a:t>
            </a:r>
            <a:r>
              <a:rPr lang="en-GB" sz="2400" dirty="0">
                <a:solidFill>
                  <a:srgbClr val="339933"/>
                </a:solidFill>
                <a:latin typeface="Kozuka Gothic Pro B" pitchFamily="34" charset="-128"/>
                <a:ea typeface="Kozuka Gothic Pro B" pitchFamily="34" charset="-128"/>
              </a:rPr>
              <a:t> </a:t>
            </a:r>
          </a:p>
        </p:txBody>
      </p:sp>
    </p:spTree>
    <p:extLst>
      <p:ext uri="{BB962C8B-B14F-4D97-AF65-F5344CB8AC3E}">
        <p14:creationId xmlns:p14="http://schemas.microsoft.com/office/powerpoint/2010/main" val="114118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8</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37101"/>
            <a:ext cx="9033728" cy="365125"/>
          </a:xfrm>
        </p:spPr>
        <p:txBody>
          <a:bodyPr/>
          <a:lstStyle/>
          <a:p>
            <a:r>
              <a:rPr lang="en-GB" dirty="0">
                <a:solidFill>
                  <a:schemeClr val="bg1"/>
                </a:solidFill>
              </a:rPr>
              <a:t>©Kimberley Evans with The Japan Society</a:t>
            </a:r>
          </a:p>
        </p:txBody>
      </p:sp>
      <p:sp>
        <p:nvSpPr>
          <p:cNvPr id="9" name="TextBox 8"/>
          <p:cNvSpPr txBox="1"/>
          <p:nvPr/>
        </p:nvSpPr>
        <p:spPr>
          <a:xfrm>
            <a:off x="323528" y="546990"/>
            <a:ext cx="6876253"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Mini Task</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57744" y="458935"/>
            <a:ext cx="850900" cy="850900"/>
          </a:xfrm>
          <a:prstGeom prst="rect">
            <a:avLst/>
          </a:prstGeom>
        </p:spPr>
      </p:pic>
      <p:sp>
        <p:nvSpPr>
          <p:cNvPr id="2" name="TextBox 1">
            <a:extLst>
              <a:ext uri="{FF2B5EF4-FFF2-40B4-BE49-F238E27FC236}">
                <a16:creationId xmlns:a16="http://schemas.microsoft.com/office/drawing/2014/main" id="{C15EA525-4832-4D98-A94C-4E00AEB339FE}"/>
              </a:ext>
            </a:extLst>
          </p:cNvPr>
          <p:cNvSpPr txBox="1"/>
          <p:nvPr/>
        </p:nvSpPr>
        <p:spPr>
          <a:xfrm>
            <a:off x="467544" y="1700808"/>
            <a:ext cx="8500191" cy="2246769"/>
          </a:xfrm>
          <a:prstGeom prst="rect">
            <a:avLst/>
          </a:prstGeom>
          <a:noFill/>
        </p:spPr>
        <p:txBody>
          <a:bodyPr wrap="square" rtlCol="0">
            <a:spAutoFit/>
          </a:bodyPr>
          <a:lstStyle/>
          <a:p>
            <a:r>
              <a:rPr lang="en-GB" sz="2800" dirty="0">
                <a:latin typeface="Kozuka Gothic Pro R" pitchFamily="34" charset="-128"/>
                <a:ea typeface="Kozuka Gothic Pro R" pitchFamily="34" charset="-128"/>
              </a:rPr>
              <a:t>Discuss with a partner:</a:t>
            </a:r>
          </a:p>
          <a:p>
            <a:endParaRPr lang="en-GB" sz="2800" dirty="0">
              <a:latin typeface="Kozuka Gothic Pro R" pitchFamily="34" charset="-128"/>
              <a:ea typeface="Kozuka Gothic Pro R" pitchFamily="34" charset="-128"/>
            </a:endParaRPr>
          </a:p>
          <a:p>
            <a:r>
              <a:rPr lang="en-GB" sz="2800" dirty="0">
                <a:latin typeface="Kozuka Gothic Pro R" pitchFamily="34" charset="-128"/>
                <a:ea typeface="Kozuka Gothic Pro R" pitchFamily="34" charset="-128"/>
              </a:rPr>
              <a:t>1. What makes you feel happy and healthy?</a:t>
            </a:r>
          </a:p>
          <a:p>
            <a:endParaRPr lang="en-GB" sz="2800" dirty="0">
              <a:latin typeface="Kozuka Gothic Pro R" pitchFamily="34" charset="-128"/>
              <a:ea typeface="Kozuka Gothic Pro R" pitchFamily="34" charset="-128"/>
            </a:endParaRPr>
          </a:p>
          <a:p>
            <a:r>
              <a:rPr lang="en-GB" sz="2800" dirty="0">
                <a:latin typeface="Kozuka Gothic Pro R" pitchFamily="34" charset="-128"/>
                <a:ea typeface="Kozuka Gothic Pro R" pitchFamily="34" charset="-128"/>
              </a:rPr>
              <a:t>2. What would you like to dream of on January 2nd?</a:t>
            </a:r>
          </a:p>
        </p:txBody>
      </p:sp>
      <p:pic>
        <p:nvPicPr>
          <p:cNvPr id="1032" name="Picture 8" descr="子供の合唱のイラスト（世界・フォーマル）"/>
          <p:cNvPicPr>
            <a:picLocks noChangeAspect="1" noChangeArrowheads="1"/>
          </p:cNvPicPr>
          <p:nvPr/>
        </p:nvPicPr>
        <p:blipFill rotWithShape="1">
          <a:blip r:embed="rId4">
            <a:extLst>
              <a:ext uri="{28A0092B-C50C-407E-A947-70E740481C1C}">
                <a14:useLocalDpi xmlns:a14="http://schemas.microsoft.com/office/drawing/2010/main" val="0"/>
              </a:ext>
            </a:extLst>
          </a:blip>
          <a:srcRect t="18891" r="73847" b="30429"/>
          <a:stretch/>
        </p:blipFill>
        <p:spPr bwMode="auto">
          <a:xfrm>
            <a:off x="3382294" y="4762245"/>
            <a:ext cx="1124604" cy="15854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話し合う人たちのイラスト（女性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762244"/>
            <a:ext cx="1321171" cy="161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239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9</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397840"/>
            <a:ext cx="9033728" cy="365125"/>
          </a:xfrm>
        </p:spPr>
        <p:txBody>
          <a:bodyPr/>
          <a:lstStyle/>
          <a:p>
            <a:r>
              <a:rPr lang="en-GB" dirty="0">
                <a:solidFill>
                  <a:schemeClr val="bg1"/>
                </a:solidFill>
              </a:rPr>
              <a:t>©Kimberley Evans in collaboration with The Japan Society</a:t>
            </a:r>
          </a:p>
        </p:txBody>
      </p:sp>
      <p:sp>
        <p:nvSpPr>
          <p:cNvPr id="9" name="TextBox 8"/>
          <p:cNvSpPr txBox="1"/>
          <p:nvPr/>
        </p:nvSpPr>
        <p:spPr>
          <a:xfrm>
            <a:off x="323528" y="546990"/>
            <a:ext cx="6876253"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Main Task</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77770" y="332656"/>
            <a:ext cx="850900" cy="850900"/>
          </a:xfrm>
          <a:prstGeom prst="rect">
            <a:avLst/>
          </a:prstGeom>
        </p:spPr>
      </p:pic>
      <p:sp>
        <p:nvSpPr>
          <p:cNvPr id="2" name="TextBox 1">
            <a:extLst>
              <a:ext uri="{FF2B5EF4-FFF2-40B4-BE49-F238E27FC236}">
                <a16:creationId xmlns:a16="http://schemas.microsoft.com/office/drawing/2014/main" id="{C15EA525-4832-4D98-A94C-4E00AEB339FE}"/>
              </a:ext>
            </a:extLst>
          </p:cNvPr>
          <p:cNvSpPr txBox="1"/>
          <p:nvPr/>
        </p:nvSpPr>
        <p:spPr>
          <a:xfrm>
            <a:off x="467544" y="1700808"/>
            <a:ext cx="8500191" cy="1077218"/>
          </a:xfrm>
          <a:prstGeom prst="rect">
            <a:avLst/>
          </a:prstGeom>
          <a:noFill/>
        </p:spPr>
        <p:txBody>
          <a:bodyPr wrap="square" rtlCol="0">
            <a:spAutoFit/>
          </a:bodyPr>
          <a:lstStyle/>
          <a:p>
            <a:pPr algn="ctr"/>
            <a:r>
              <a:rPr lang="en-GB" sz="3200" dirty="0">
                <a:latin typeface="Kristen ITC" panose="03050502040202030202" pitchFamily="66" charset="0"/>
                <a:ea typeface="Kozuka Gothic Pro R" pitchFamily="34" charset="-128"/>
              </a:rPr>
              <a:t>Draw your dream </a:t>
            </a:r>
          </a:p>
          <a:p>
            <a:pPr algn="ctr"/>
            <a:r>
              <a:rPr lang="en-GB" sz="3200" dirty="0">
                <a:latin typeface="Kristen ITC" panose="03050502040202030202" pitchFamily="66" charset="0"/>
                <a:ea typeface="Kozuka Gothic Pro R" pitchFamily="34" charset="-128"/>
              </a:rPr>
              <a:t>of health and happiness</a:t>
            </a:r>
            <a:endParaRPr lang="en-GB" sz="2000" dirty="0">
              <a:latin typeface="Kristen ITC" panose="03050502040202030202" pitchFamily="66" charset="0"/>
            </a:endParaRPr>
          </a:p>
        </p:txBody>
      </p:sp>
      <p:sp>
        <p:nvSpPr>
          <p:cNvPr id="4" name="Cloud Callout 3"/>
          <p:cNvSpPr/>
          <p:nvPr/>
        </p:nvSpPr>
        <p:spPr>
          <a:xfrm>
            <a:off x="4975995" y="2996952"/>
            <a:ext cx="3096344" cy="2016224"/>
          </a:xfrm>
          <a:prstGeom prst="cloudCallout">
            <a:avLst>
              <a:gd name="adj1" fmla="val -88711"/>
              <a:gd name="adj2" fmla="val 354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子供の合唱のイラスト（世界・フォーマル）"/>
          <p:cNvPicPr>
            <a:picLocks noChangeAspect="1" noChangeArrowheads="1"/>
          </p:cNvPicPr>
          <p:nvPr/>
        </p:nvPicPr>
        <p:blipFill rotWithShape="1">
          <a:blip r:embed="rId4">
            <a:extLst>
              <a:ext uri="{28A0092B-C50C-407E-A947-70E740481C1C}">
                <a14:useLocalDpi xmlns:a14="http://schemas.microsoft.com/office/drawing/2010/main" val="0"/>
              </a:ext>
            </a:extLst>
          </a:blip>
          <a:srcRect l="74217" t="17942" b="34789"/>
          <a:stretch/>
        </p:blipFill>
        <p:spPr bwMode="auto">
          <a:xfrm>
            <a:off x="2449918" y="4509120"/>
            <a:ext cx="1311735" cy="17495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7647" y="3416814"/>
            <a:ext cx="1057633" cy="1057633"/>
          </a:xfrm>
          <a:prstGeom prst="rect">
            <a:avLst/>
          </a:prstGeom>
        </p:spPr>
      </p:pic>
    </p:spTree>
    <p:extLst>
      <p:ext uri="{BB962C8B-B14F-4D97-AF65-F5344CB8AC3E}">
        <p14:creationId xmlns:p14="http://schemas.microsoft.com/office/powerpoint/2010/main" val="88061387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TotalTime>
  <Words>1072</Words>
  <Application>Microsoft Macintosh PowerPoint</Application>
  <PresentationFormat>On-screen Show (4:3)</PresentationFormat>
  <Paragraphs>163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Kozuka Gothic Pro B</vt:lpstr>
      <vt:lpstr>Kozuka Gothic Pro R</vt:lpstr>
      <vt:lpstr>Arial</vt:lpstr>
      <vt:lpstr>Calibri</vt:lpstr>
      <vt:lpstr>Kristen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Microsoft Office User</cp:lastModifiedBy>
  <cp:revision>128</cp:revision>
  <dcterms:created xsi:type="dcterms:W3CDTF">2017-05-31T10:45:44Z</dcterms:created>
  <dcterms:modified xsi:type="dcterms:W3CDTF">2021-03-15T11:19:35Z</dcterms:modified>
</cp:coreProperties>
</file>