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0" r:id="rId3"/>
    <p:sldId id="276" r:id="rId4"/>
    <p:sldId id="280" r:id="rId5"/>
    <p:sldId id="277" r:id="rId6"/>
    <p:sldId id="272" r:id="rId7"/>
    <p:sldId id="278" r:id="rId8"/>
    <p:sldId id="279" r:id="rId9"/>
    <p:sldId id="262" r:id="rId10"/>
    <p:sldId id="273" r:id="rId11"/>
    <p:sldId id="282" r:id="rId12"/>
    <p:sldId id="28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DYwAtoD4/w4BsYeIM3k+Q==" hashData="E8Lu5sBPAzNxTabN62Pew41qMmE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.turner@gmail.com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DC68D"/>
    <a:srgbClr val="E7787C"/>
    <a:srgbClr val="D71E24"/>
    <a:srgbClr val="FFFFFF"/>
    <a:srgbClr val="2E3092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1" autoAdjust="0"/>
  </p:normalViewPr>
  <p:slideViewPr>
    <p:cSldViewPr>
      <p:cViewPr>
        <p:scale>
          <a:sx n="70" d="100"/>
          <a:sy n="70" d="100"/>
        </p:scale>
        <p:origin x="-1810" y="-163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Display </a:t>
            </a:r>
            <a:r>
              <a:rPr lang="en-GB" dirty="0"/>
              <a:t>this on the screen/board as students enter the classroom so that they can begin straight away, leaving space for the date and title if they are writing their answer in their books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Opportunity for self or peer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Students </a:t>
            </a:r>
            <a:r>
              <a:rPr lang="en-GB" dirty="0"/>
              <a:t>can move to one side of the room or the other to show which answer they agree with. </a:t>
            </a:r>
            <a:endParaRPr lang="en-GB" dirty="0" smtClean="0"/>
          </a:p>
          <a:p>
            <a:r>
              <a:rPr lang="en-GB" dirty="0" smtClean="0"/>
              <a:t>Alternatively</a:t>
            </a:r>
            <a:r>
              <a:rPr lang="en-GB" dirty="0"/>
              <a:t>, they can raise their left hand if they think ‘yes’, or their right hand if they think ‘no’. They can then discuss their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9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Image</a:t>
            </a:r>
            <a:r>
              <a:rPr lang="en-GB" baseline="0" dirty="0" smtClean="0"/>
              <a:t> is </a:t>
            </a:r>
            <a:r>
              <a:rPr lang="en-GB" dirty="0" err="1" smtClean="0"/>
              <a:t>Kehi</a:t>
            </a:r>
            <a:r>
              <a:rPr lang="en-GB" dirty="0" smtClean="0"/>
              <a:t> </a:t>
            </a:r>
            <a:r>
              <a:rPr lang="en-GB" dirty="0" err="1" smtClean="0"/>
              <a:t>Jingu</a:t>
            </a:r>
            <a:r>
              <a:rPr lang="en-GB" dirty="0" smtClean="0"/>
              <a:t> Shrine in Fukui</a:t>
            </a:r>
            <a:r>
              <a:rPr lang="en-GB" baseline="0" dirty="0" smtClean="0"/>
              <a:t> Prefecture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Students </a:t>
            </a:r>
            <a:r>
              <a:rPr lang="en-GB" dirty="0"/>
              <a:t>can discuss, write ideas in their book or use mini whiteboards to suggest ideas. </a:t>
            </a:r>
            <a:endParaRPr lang="en-GB" dirty="0" smtClean="0"/>
          </a:p>
          <a:p>
            <a:r>
              <a:rPr lang="en-GB" dirty="0" smtClean="0"/>
              <a:t>Ideas </a:t>
            </a:r>
            <a:r>
              <a:rPr lang="en-GB" dirty="0"/>
              <a:t>may include that it’s in Asia, off the coast of South Korea and Russia, in the North Pacific Ocean, it’s a group of islands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5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Students </a:t>
            </a:r>
            <a:r>
              <a:rPr lang="en-GB" dirty="0"/>
              <a:t>could add this to their list or write down the definition as a literacy focus for the lesson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4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4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2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E948-6B96-413E-AD6F-CE47C2C077BE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624B-39A2-43BB-81DB-9696B7F7A876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BA54-B5CF-4A8E-B753-E5093D98F1AD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CD4-877B-432A-B6A6-CDB8B852880E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3F9-B555-4F9E-A4F1-FCCF1EB7A987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A3CE-8413-4AB7-BDD6-DD4AAED11BD0}" type="datetime1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555-2A96-425B-A5B7-410CC9B54D83}" type="datetime1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979F-0837-4788-AEA8-54144AB48E9D}" type="datetime1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E108-D3F0-47EE-93CD-0FA464025C4F}" type="datetime1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0EC9-E5A0-4E22-95D5-A1753E35594E}" type="datetime1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2D0-913B-4E86-AABD-2047B27B2604}" type="datetime1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5C1C-F6F1-45D8-BF7F-0260750B140E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©Katie Holmberg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13543"/>
            <a:ext cx="300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</a:t>
            </a:r>
          </a:p>
        </p:txBody>
      </p:sp>
      <p:pic>
        <p:nvPicPr>
          <p:cNvPr id="5" name="Picture 4" descr="A picture containing building, outdoor, way, ground&#10;&#10;Description automatically generated">
            <a:extLst>
              <a:ext uri="{FF2B5EF4-FFF2-40B4-BE49-F238E27FC236}">
                <a16:creationId xmlns="" xmlns:a16="http://schemas.microsoft.com/office/drawing/2014/main" id="{DF343A3C-ECE3-4F00-B39C-E04891843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b="14970"/>
          <a:stretch/>
        </p:blipFill>
        <p:spPr>
          <a:xfrm>
            <a:off x="970082" y="3618552"/>
            <a:ext cx="4301135" cy="2450139"/>
          </a:xfrm>
          <a:prstGeom prst="rect">
            <a:avLst/>
          </a:prstGeom>
        </p:spPr>
      </p:pic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="" xmlns:a16="http://schemas.microsoft.com/office/drawing/2014/main" id="{9E985850-53AE-4265-B323-8DB8690FF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3" y="933719"/>
            <a:ext cx="4054193" cy="268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862" y="5834848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©Toyama Prefectural Tourism Association/©JNTO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99029" y="950437"/>
            <a:ext cx="3461403" cy="5131899"/>
            <a:chOff x="4974127" y="1170366"/>
            <a:chExt cx="3414297" cy="5016705"/>
          </a:xfrm>
        </p:grpSpPr>
        <p:pic>
          <p:nvPicPr>
            <p:cNvPr id="8" name="Picture 7" descr="A statue of a person holding a bird&#10;&#10;Description automatically generated with medium confidence">
              <a:extLst>
                <a:ext uri="{FF2B5EF4-FFF2-40B4-BE49-F238E27FC236}">
                  <a16:creationId xmlns="" xmlns:a16="http://schemas.microsoft.com/office/drawing/2014/main" id="{171B913C-F706-4D27-8697-6B5F2BD4D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4"/>
            <a:stretch/>
          </p:blipFill>
          <p:spPr>
            <a:xfrm>
              <a:off x="4999030" y="1170366"/>
              <a:ext cx="3389394" cy="50167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74127" y="5971627"/>
              <a:ext cx="1800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©</a:t>
              </a:r>
              <a:r>
                <a:rPr lang="en-GB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Yasufumi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Nishi/©JNTO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41BE8F-A422-499C-A832-98E31929664F}"/>
              </a:ext>
            </a:extLst>
          </p:cNvPr>
          <p:cNvSpPr txBox="1"/>
          <p:nvPr/>
        </p:nvSpPr>
        <p:spPr>
          <a:xfrm>
            <a:off x="2825873" y="2852936"/>
            <a:ext cx="3861997" cy="1323439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16216" y="314830"/>
            <a:ext cx="2376264" cy="2239920"/>
            <a:chOff x="6300192" y="252976"/>
            <a:chExt cx="2376264" cy="2239920"/>
          </a:xfrm>
        </p:grpSpPr>
        <p:sp>
          <p:nvSpPr>
            <p:cNvPr id="13" name="10-Point Star 12"/>
            <p:cNvSpPr/>
            <p:nvPr/>
          </p:nvSpPr>
          <p:spPr>
            <a:xfrm>
              <a:off x="6300192" y="252976"/>
              <a:ext cx="2376264" cy="2239920"/>
            </a:xfrm>
            <a:prstGeom prst="star10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3175F09-BD68-4448-80B6-8581EAEFC01C}"/>
                </a:ext>
              </a:extLst>
            </p:cNvPr>
            <p:cNvSpPr txBox="1"/>
            <p:nvPr/>
          </p:nvSpPr>
          <p:spPr>
            <a:xfrm>
              <a:off x="6372200" y="756103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Kozuka Gothic Pro B" pitchFamily="34" charset="-128"/>
                  <a:ea typeface="Kozuka Gothic Pro B" pitchFamily="34" charset="-128"/>
                </a:rPr>
                <a:t>What country </a:t>
              </a:r>
              <a:endParaRPr lang="en-GB" dirty="0" smtClean="0">
                <a:latin typeface="Kozuka Gothic Pro B" pitchFamily="34" charset="-128"/>
                <a:ea typeface="Kozuka Gothic Pro B" pitchFamily="34" charset="-128"/>
              </a:endParaRPr>
            </a:p>
            <a:p>
              <a:pPr algn="ctr"/>
              <a:r>
                <a:rPr lang="en-GB" dirty="0" smtClean="0">
                  <a:latin typeface="Kozuka Gothic Pro B" pitchFamily="34" charset="-128"/>
                  <a:ea typeface="Kozuka Gothic Pro B" pitchFamily="34" charset="-128"/>
                </a:rPr>
                <a:t>are </a:t>
              </a:r>
              <a:r>
                <a:rPr lang="en-GB" dirty="0">
                  <a:latin typeface="Kozuka Gothic Pro B" pitchFamily="34" charset="-128"/>
                  <a:ea typeface="Kozuka Gothic Pro B" pitchFamily="34" charset="-128"/>
                </a:rPr>
                <a:t>we </a:t>
              </a:r>
              <a:endParaRPr lang="en-GB" dirty="0" smtClean="0">
                <a:latin typeface="Kozuka Gothic Pro B" pitchFamily="34" charset="-128"/>
                <a:ea typeface="Kozuka Gothic Pro B" pitchFamily="34" charset="-128"/>
              </a:endParaRPr>
            </a:p>
            <a:p>
              <a:pPr algn="ctr"/>
              <a:r>
                <a:rPr lang="en-GB" dirty="0" smtClean="0">
                  <a:latin typeface="Kozuka Gothic Pro B" pitchFamily="34" charset="-128"/>
                  <a:ea typeface="Kozuka Gothic Pro B" pitchFamily="34" charset="-128"/>
                </a:rPr>
                <a:t>going to be learning about</a:t>
              </a:r>
              <a:r>
                <a:rPr lang="en-GB" dirty="0" smtClean="0">
                  <a:latin typeface="Kozuka Gothic Pro R" pitchFamily="34" charset="-128"/>
                  <a:ea typeface="Kozuka Gothic Pro R" pitchFamily="34" charset="-128"/>
                </a:rPr>
                <a:t>?</a:t>
              </a:r>
              <a:endParaRPr lang="en-GB" dirty="0"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6064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3: </a:t>
            </a:r>
            <a:r>
              <a:rPr lang="en-GB" sz="36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Opportunities </a:t>
            </a:r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and Challenges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="" xmlns:a16="http://schemas.microsoft.com/office/drawing/2014/main" id="{75177612-E73F-4148-A08C-18BEAF3ED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4363"/>
              </p:ext>
            </p:extLst>
          </p:nvPr>
        </p:nvGraphicFramePr>
        <p:xfrm>
          <a:off x="107504" y="2068459"/>
          <a:ext cx="8904736" cy="3975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184">
                  <a:extLst>
                    <a:ext uri="{9D8B030D-6E8A-4147-A177-3AD203B41FA5}">
                      <a16:colId xmlns="" xmlns:a16="http://schemas.microsoft.com/office/drawing/2014/main" val="4195547668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3182073912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1031961884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3475608474"/>
                    </a:ext>
                  </a:extLst>
                </a:gridCol>
              </a:tblGrid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Japan is located in the Ring of Fire, split across four tectonic plates.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Typhoons hit Japan 2 or 3 times per year on average.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Almost ¾ of Japan is mountainous, making it difficult to build 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Hot springs caused by the volcanic activity attract tourists.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546809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Monsoons and rainy seasons can cause extreme flooding.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Forests cover 66% of the land, providing timber for construction.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Being an island makes it easy to have ports for fishing.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There are 108 active volcanoes which erupt frequently.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736176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The climate is varied as it is tropical in the south and cool in the north.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Most of the rivers are fast flowing and so are able to be used to create electricity (HEP).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Earthquakes and volcanic eruptions under the sea can cause tsunamis.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Heat from under the ground can be used to make electricity (geothermal power).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1881597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Volcanic ash has made the soils very fertile and good for farming.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Small earthquakes happen daily, and several major ones happen every century.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a large coastline makes it easy to ship goods in and out of the country.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There are small amounts of minerals such as iron, coal and oil.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338748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8387B6CA-3E5A-4B1F-A4F1-E6E1F5A35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71163"/>
              </p:ext>
            </p:extLst>
          </p:nvPr>
        </p:nvGraphicFramePr>
        <p:xfrm>
          <a:off x="5724128" y="1000709"/>
          <a:ext cx="324036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93">
                  <a:extLst>
                    <a:ext uri="{9D8B030D-6E8A-4147-A177-3AD203B41FA5}">
                      <a16:colId xmlns="" xmlns:a16="http://schemas.microsoft.com/office/drawing/2014/main" val="373936410"/>
                    </a:ext>
                  </a:extLst>
                </a:gridCol>
                <a:gridCol w="1394259">
                  <a:extLst>
                    <a:ext uri="{9D8B030D-6E8A-4147-A177-3AD203B41FA5}">
                      <a16:colId xmlns="" xmlns:a16="http://schemas.microsoft.com/office/drawing/2014/main" val="4108444282"/>
                    </a:ext>
                  </a:extLst>
                </a:gridCol>
                <a:gridCol w="424340">
                  <a:extLst>
                    <a:ext uri="{9D8B030D-6E8A-4147-A177-3AD203B41FA5}">
                      <a16:colId xmlns="" xmlns:a16="http://schemas.microsoft.com/office/drawing/2014/main" val="4230326385"/>
                    </a:ext>
                  </a:extLst>
                </a:gridCol>
                <a:gridCol w="957369">
                  <a:extLst>
                    <a:ext uri="{9D8B030D-6E8A-4147-A177-3AD203B41FA5}">
                      <a16:colId xmlns="" xmlns:a16="http://schemas.microsoft.com/office/drawing/2014/main" val="1442651155"/>
                    </a:ext>
                  </a:extLst>
                </a:gridCol>
              </a:tblGrid>
              <a:tr h="269660">
                <a:tc gridSpan="2">
                  <a:txBody>
                    <a:bodyPr/>
                    <a:lstStyle/>
                    <a:p>
                      <a:r>
                        <a:rPr lang="en-GB" sz="1400" b="1" u="sng" dirty="0"/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39409380"/>
                  </a:ext>
                </a:extLst>
              </a:tr>
              <a:tr h="2696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43144097"/>
                  </a:ext>
                </a:extLst>
              </a:tr>
              <a:tr h="2696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20723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="" xmlns:a16="http://schemas.microsoft.com/office/drawing/2014/main" id="{75177612-E73F-4148-A08C-18BEAF3ED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35378"/>
              </p:ext>
            </p:extLst>
          </p:nvPr>
        </p:nvGraphicFramePr>
        <p:xfrm>
          <a:off x="107504" y="2068459"/>
          <a:ext cx="8904736" cy="3975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184">
                  <a:extLst>
                    <a:ext uri="{9D8B030D-6E8A-4147-A177-3AD203B41FA5}">
                      <a16:colId xmlns="" xmlns:a16="http://schemas.microsoft.com/office/drawing/2014/main" val="4195547668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3182073912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1031961884"/>
                    </a:ext>
                  </a:extLst>
                </a:gridCol>
                <a:gridCol w="2226184">
                  <a:extLst>
                    <a:ext uri="{9D8B030D-6E8A-4147-A177-3AD203B41FA5}">
                      <a16:colId xmlns="" xmlns:a16="http://schemas.microsoft.com/office/drawing/2014/main" val="3475608474"/>
                    </a:ext>
                  </a:extLst>
                </a:gridCol>
              </a:tblGrid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Japan is located in the Ring of Fire, split across four tectonic plates.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Typhoons hit Japan 2 or 3 times per year on average.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Almost ¾ of Japan is mountainous, making it difficult to build on.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Hot springs caused by the volcanic activity attract tourists.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7546809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Monsoons and rainy seasons can cause extreme flooding.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Forests cover 66% of the land, providing timber for construction.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Being an island makes it easy to have ports for fishing.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There are 108 active volcanoes which erupt frequently.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36176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The climate is varied as it is tropical in the south and cool in the north.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Most of the rivers are fast flowing and so are able to be used to create electricity (HEP).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Earthquakes and volcanic eruptions under the sea can cause tsunamis.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Heat from under the ground can be used to make electricity (geothermal power).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881597"/>
                  </a:ext>
                </a:extLst>
              </a:tr>
              <a:tr h="920746">
                <a:tc>
                  <a:txBody>
                    <a:bodyPr/>
                    <a:lstStyle/>
                    <a:p>
                      <a:r>
                        <a:rPr lang="en-GB" sz="1600" dirty="0"/>
                        <a:t>Volcanic ash has made the soils very fertile and good for farming.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Small earthquakes happen daily, and several major ones happen every century.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a large coastline makes it easy to ship goods in and out of the country.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There are small amounts of minerals such as iron, coal and oil.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1338748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8387B6CA-3E5A-4B1F-A4F1-E6E1F5A35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54457"/>
              </p:ext>
            </p:extLst>
          </p:nvPr>
        </p:nvGraphicFramePr>
        <p:xfrm>
          <a:off x="4863842" y="901566"/>
          <a:ext cx="4100646" cy="107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44">
                  <a:extLst>
                    <a:ext uri="{9D8B030D-6E8A-4147-A177-3AD203B41FA5}">
                      <a16:colId xmlns="" xmlns:a16="http://schemas.microsoft.com/office/drawing/2014/main" val="373936410"/>
                    </a:ext>
                  </a:extLst>
                </a:gridCol>
                <a:gridCol w="1423854">
                  <a:extLst>
                    <a:ext uri="{9D8B030D-6E8A-4147-A177-3AD203B41FA5}">
                      <a16:colId xmlns="" xmlns:a16="http://schemas.microsoft.com/office/drawing/2014/main" val="410844428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42303263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442651155"/>
                    </a:ext>
                  </a:extLst>
                </a:gridCol>
              </a:tblGrid>
              <a:tr h="357859">
                <a:tc gridSpan="2">
                  <a:txBody>
                    <a:bodyPr/>
                    <a:lstStyle/>
                    <a:p>
                      <a:r>
                        <a:rPr lang="en-GB" sz="1400" u="sng" dirty="0"/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39409380"/>
                  </a:ext>
                </a:extLst>
              </a:tr>
              <a:tr h="3578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43144097"/>
                  </a:ext>
                </a:extLst>
              </a:tr>
              <a:tr h="3578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20723146"/>
                  </a:ext>
                </a:extLst>
              </a:tr>
            </a:tbl>
          </a:graphicData>
        </a:graphic>
      </p:graphicFrame>
      <p:pic>
        <p:nvPicPr>
          <p:cNvPr id="3" name="Graphic 2" descr="Bento Box with solid fill">
            <a:extLst>
              <a:ext uri="{FF2B5EF4-FFF2-40B4-BE49-F238E27FC236}">
                <a16:creationId xmlns="" xmlns:a16="http://schemas.microsoft.com/office/drawing/2014/main" id="{48C46AE6-235A-4650-BE2B-360FA931F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704" y="4581128"/>
            <a:ext cx="405891" cy="405891"/>
          </a:xfrm>
          <a:prstGeom prst="rect">
            <a:avLst/>
          </a:prstGeom>
        </p:spPr>
      </p:pic>
      <p:pic>
        <p:nvPicPr>
          <p:cNvPr id="13" name="Graphic 12" descr="Bento Box with solid fill">
            <a:extLst>
              <a:ext uri="{FF2B5EF4-FFF2-40B4-BE49-F238E27FC236}">
                <a16:creationId xmlns="" xmlns:a16="http://schemas.microsoft.com/office/drawing/2014/main" id="{3617896F-F366-4114-8635-C1AE00C86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136" y="895337"/>
            <a:ext cx="405891" cy="405891"/>
          </a:xfrm>
          <a:prstGeom prst="rect">
            <a:avLst/>
          </a:prstGeom>
        </p:spPr>
      </p:pic>
      <p:pic>
        <p:nvPicPr>
          <p:cNvPr id="14" name="Graphic 13" descr="Bento Box with solid fill">
            <a:extLst>
              <a:ext uri="{FF2B5EF4-FFF2-40B4-BE49-F238E27FC236}">
                <a16:creationId xmlns="" xmlns:a16="http://schemas.microsoft.com/office/drawing/2014/main" id="{7E651FF5-5FCE-436A-A56D-FA683CD68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703" y="5648173"/>
            <a:ext cx="405891" cy="405891"/>
          </a:xfrm>
          <a:prstGeom prst="rect">
            <a:avLst/>
          </a:prstGeom>
        </p:spPr>
      </p:pic>
      <p:pic>
        <p:nvPicPr>
          <p:cNvPr id="15" name="Graphic 14" descr="Bento Box with solid fill">
            <a:extLst>
              <a:ext uri="{FF2B5EF4-FFF2-40B4-BE49-F238E27FC236}">
                <a16:creationId xmlns="" xmlns:a16="http://schemas.microsoft.com/office/drawing/2014/main" id="{80BF4EA3-32D8-4214-AFCF-AC63BE9C9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254" y="3527165"/>
            <a:ext cx="405891" cy="405891"/>
          </a:xfrm>
          <a:prstGeom prst="rect">
            <a:avLst/>
          </a:prstGeom>
        </p:spPr>
      </p:pic>
      <p:pic>
        <p:nvPicPr>
          <p:cNvPr id="5" name="Graphic 4" descr="Asian Temple with solid fill">
            <a:extLst>
              <a:ext uri="{FF2B5EF4-FFF2-40B4-BE49-F238E27FC236}">
                <a16:creationId xmlns="" xmlns:a16="http://schemas.microsoft.com/office/drawing/2014/main" id="{A1E892EE-187F-45BC-9E23-359600AB1B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1" y="3428999"/>
            <a:ext cx="457200" cy="457200"/>
          </a:xfrm>
          <a:prstGeom prst="rect">
            <a:avLst/>
          </a:prstGeom>
        </p:spPr>
      </p:pic>
      <p:pic>
        <p:nvPicPr>
          <p:cNvPr id="16" name="Graphic 15" descr="Asian Temple with solid fill">
            <a:extLst>
              <a:ext uri="{FF2B5EF4-FFF2-40B4-BE49-F238E27FC236}">
                <a16:creationId xmlns="" xmlns:a16="http://schemas.microsoft.com/office/drawing/2014/main" id="{62A88A31-15DE-424B-9CEC-365DA1A29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2662" y="1597105"/>
            <a:ext cx="391735" cy="391735"/>
          </a:xfrm>
          <a:prstGeom prst="rect">
            <a:avLst/>
          </a:prstGeom>
        </p:spPr>
      </p:pic>
      <p:pic>
        <p:nvPicPr>
          <p:cNvPr id="17" name="Graphic 16" descr="Asian Temple with solid fill">
            <a:extLst>
              <a:ext uri="{FF2B5EF4-FFF2-40B4-BE49-F238E27FC236}">
                <a16:creationId xmlns="" xmlns:a16="http://schemas.microsoft.com/office/drawing/2014/main" id="{9A7B2FDA-70DC-486D-A4D9-BB8ED616F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8200" y="5586351"/>
            <a:ext cx="457200" cy="457200"/>
          </a:xfrm>
          <a:prstGeom prst="rect">
            <a:avLst/>
          </a:prstGeom>
        </p:spPr>
      </p:pic>
      <p:pic>
        <p:nvPicPr>
          <p:cNvPr id="18" name="Graphic 17" descr="Asian Temple with solid fill">
            <a:extLst>
              <a:ext uri="{FF2B5EF4-FFF2-40B4-BE49-F238E27FC236}">
                <a16:creationId xmlns="" xmlns:a16="http://schemas.microsoft.com/office/drawing/2014/main" id="{C4D88DF8-20FE-45D0-BAC1-8157B2A63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599" y="5622518"/>
            <a:ext cx="457200" cy="457200"/>
          </a:xfrm>
          <a:prstGeom prst="rect">
            <a:avLst/>
          </a:prstGeom>
        </p:spPr>
      </p:pic>
      <p:pic>
        <p:nvPicPr>
          <p:cNvPr id="19" name="Graphic 18" descr="Bento Box with solid fill">
            <a:extLst>
              <a:ext uri="{FF2B5EF4-FFF2-40B4-BE49-F238E27FC236}">
                <a16:creationId xmlns="" xmlns:a16="http://schemas.microsoft.com/office/drawing/2014/main" id="{61AF76A2-AD7B-4347-BB7B-DF765E4B4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4888" y="5686261"/>
            <a:ext cx="405891" cy="405891"/>
          </a:xfrm>
          <a:prstGeom prst="rect">
            <a:avLst/>
          </a:prstGeom>
        </p:spPr>
      </p:pic>
      <p:pic>
        <p:nvPicPr>
          <p:cNvPr id="21" name="Graphic 20" descr="Battery charging with solid fill">
            <a:extLst>
              <a:ext uri="{FF2B5EF4-FFF2-40B4-BE49-F238E27FC236}">
                <a16:creationId xmlns="" xmlns:a16="http://schemas.microsoft.com/office/drawing/2014/main" id="{D9ED4456-0815-4CD5-AC4B-8FC52923C5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799" y="1245214"/>
            <a:ext cx="453463" cy="453463"/>
          </a:xfrm>
          <a:prstGeom prst="rect">
            <a:avLst/>
          </a:prstGeom>
        </p:spPr>
      </p:pic>
      <p:pic>
        <p:nvPicPr>
          <p:cNvPr id="22" name="Graphic 21" descr="Battery charging with solid fill">
            <a:extLst>
              <a:ext uri="{FF2B5EF4-FFF2-40B4-BE49-F238E27FC236}">
                <a16:creationId xmlns="" xmlns:a16="http://schemas.microsoft.com/office/drawing/2014/main" id="{50044E7D-D0FE-43ED-91D3-5338AEF12B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2784" y="4330611"/>
            <a:ext cx="501033" cy="501033"/>
          </a:xfrm>
          <a:prstGeom prst="rect">
            <a:avLst/>
          </a:prstGeom>
        </p:spPr>
      </p:pic>
      <p:pic>
        <p:nvPicPr>
          <p:cNvPr id="23" name="Graphic 22" descr="Battery charging with solid fill">
            <a:extLst>
              <a:ext uri="{FF2B5EF4-FFF2-40B4-BE49-F238E27FC236}">
                <a16:creationId xmlns="" xmlns:a16="http://schemas.microsoft.com/office/drawing/2014/main" id="{640603E3-2282-44BE-B911-8E4C1981B9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9628" y="4330611"/>
            <a:ext cx="501033" cy="5010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7505" y="165436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3: </a:t>
            </a:r>
            <a:r>
              <a:rPr lang="en-GB" sz="36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Opportunities </a:t>
            </a:r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and Challenges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923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F7F081-8F02-424C-A5B8-5A5A72C9D4FE}"/>
              </a:ext>
            </a:extLst>
          </p:cNvPr>
          <p:cNvSpPr txBox="1"/>
          <p:nvPr/>
        </p:nvSpPr>
        <p:spPr>
          <a:xfrm>
            <a:off x="328760" y="1628800"/>
            <a:ext cx="841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ozuka Gothic Pro R" pitchFamily="34" charset="-128"/>
                <a:ea typeface="Kozuka Gothic Pro R" pitchFamily="34" charset="-128"/>
              </a:rPr>
              <a:t>Do the opportunities outweigh the risks?</a:t>
            </a:r>
          </a:p>
          <a:p>
            <a:pPr algn="ctr"/>
            <a:r>
              <a:rPr lang="en-GB" sz="3200" dirty="0">
                <a:latin typeface="Kozuka Gothic Pro R" pitchFamily="34" charset="-128"/>
                <a:ea typeface="Kozuka Gothic Pro R" pitchFamily="34" charset="-128"/>
              </a:rPr>
              <a:t>If you lived in Japan, would you want to </a:t>
            </a:r>
            <a:r>
              <a:rPr lang="en-GB" sz="3200" dirty="0" smtClean="0">
                <a:latin typeface="Kozuka Gothic Pro R" pitchFamily="34" charset="-128"/>
                <a:ea typeface="Kozuka Gothic Pro R" pitchFamily="34" charset="-128"/>
              </a:rPr>
              <a:t>stay</a:t>
            </a:r>
            <a:r>
              <a:rPr lang="en-GB" sz="3200" dirty="0">
                <a:latin typeface="Kozuka Gothic Pro R" pitchFamily="34" charset="-128"/>
                <a:ea typeface="Kozuka Gothic Pro R" pitchFamily="34" charset="-128"/>
              </a:rPr>
              <a:t>?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="" xmlns:a16="http://schemas.microsoft.com/office/drawing/2014/main" id="{0C5E046A-7A2F-410A-B7BD-1ADE7301DD87}"/>
              </a:ext>
            </a:extLst>
          </p:cNvPr>
          <p:cNvSpPr/>
          <p:nvPr/>
        </p:nvSpPr>
        <p:spPr>
          <a:xfrm>
            <a:off x="1619672" y="3422066"/>
            <a:ext cx="5976664" cy="1440160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625F2A-AED5-4041-B8E1-5D4F26C0047C}"/>
              </a:ext>
            </a:extLst>
          </p:cNvPr>
          <p:cNvSpPr txBox="1"/>
          <p:nvPr/>
        </p:nvSpPr>
        <p:spPr>
          <a:xfrm>
            <a:off x="324368" y="3680481"/>
            <a:ext cx="143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Kozuka Gothic Pro B" pitchFamily="34" charset="-128"/>
                <a:ea typeface="Kozuka Gothic Pro B" pitchFamily="34" charset="-128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B8DB6A-CCB4-45F2-A4CC-FF77A65C308B}"/>
              </a:ext>
            </a:extLst>
          </p:cNvPr>
          <p:cNvSpPr txBox="1"/>
          <p:nvPr/>
        </p:nvSpPr>
        <p:spPr>
          <a:xfrm>
            <a:off x="7596336" y="3680481"/>
            <a:ext cx="143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Kozuka Gothic Pro B" pitchFamily="34" charset="-128"/>
                <a:ea typeface="Kozuka Gothic Pro B" pitchFamily="34" charset="-128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D5507B-B162-4A8D-94CF-68A47A3D3368}"/>
              </a:ext>
            </a:extLst>
          </p:cNvPr>
          <p:cNvSpPr txBox="1"/>
          <p:nvPr/>
        </p:nvSpPr>
        <p:spPr>
          <a:xfrm>
            <a:off x="436772" y="5465847"/>
            <a:ext cx="82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</a:rPr>
              <a:t>Be ready to give a reason for your opinion</a:t>
            </a:r>
          </a:p>
        </p:txBody>
      </p:sp>
    </p:spTree>
    <p:extLst>
      <p:ext uri="{BB962C8B-B14F-4D97-AF65-F5344CB8AC3E}">
        <p14:creationId xmlns:p14="http://schemas.microsoft.com/office/powerpoint/2010/main" val="29766089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Katie Holmberg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16617"/>
          <a:stretch/>
        </p:blipFill>
        <p:spPr bwMode="auto">
          <a:xfrm>
            <a:off x="672353" y="1877043"/>
            <a:ext cx="166743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8" y="6488007"/>
            <a:ext cx="5722147" cy="26331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a typeface="Kozuka Gothic Pro R" pitchFamily="34" charset="-128"/>
              </a:rPr>
              <a:t>©Katie Holmberg in collaboration with The Japan Society</a:t>
            </a:r>
            <a:endParaRPr lang="en-GB" dirty="0">
              <a:solidFill>
                <a:schemeClr val="bg1"/>
              </a:solidFill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4836" y="1162867"/>
            <a:ext cx="621565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Introduction </a:t>
            </a: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to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1572" y="2546716"/>
            <a:ext cx="3488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      Your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Learning Objectives:</a:t>
            </a:r>
          </a:p>
          <a:p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Describe the location of Japan.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Investigate the hazards and other challenges of living in Japan.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Analyse the opportunities of living in Japan.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7" name="Picture 6" descr="A picture containing tree, outdoor&#10;&#10;Description automatically generated">
            <a:extLst>
              <a:ext uri="{FF2B5EF4-FFF2-40B4-BE49-F238E27FC236}">
                <a16:creationId xmlns="" xmlns:a16="http://schemas.microsoft.com/office/drawing/2014/main" id="{5515A849-9797-400E-A4D5-75471A389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74" y="2283477"/>
            <a:ext cx="4856740" cy="384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974" y="5919968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©JNTO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3" y="40055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E88638-782A-4273-BFF2-10F6F2D96F16}"/>
              </a:ext>
            </a:extLst>
          </p:cNvPr>
          <p:cNvSpPr txBox="1"/>
          <p:nvPr/>
        </p:nvSpPr>
        <p:spPr>
          <a:xfrm>
            <a:off x="251519" y="1628800"/>
            <a:ext cx="3149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What can we learn about Japan, just from this map?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Come up with as many ideas as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you can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11FE1AC5-4875-4B93-B718-2CC00D84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54"/>
            <a:ext cx="5045150" cy="5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33B2C-585D-4278-A48A-D20A036F6925}"/>
              </a:ext>
            </a:extLst>
          </p:cNvPr>
          <p:cNvSpPr txBox="1"/>
          <p:nvPr/>
        </p:nvSpPr>
        <p:spPr>
          <a:xfrm>
            <a:off x="323528" y="4797152"/>
            <a:ext cx="3077914" cy="830997"/>
          </a:xfrm>
          <a:prstGeom prst="rect">
            <a:avLst/>
          </a:prstGeom>
          <a:noFill/>
          <a:ln w="28575">
            <a:solidFill>
              <a:srgbClr val="D71E2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Did you notice that it’s a chain of islands?</a:t>
            </a:r>
          </a:p>
        </p:txBody>
      </p:sp>
    </p:spTree>
    <p:extLst>
      <p:ext uri="{BB962C8B-B14F-4D97-AF65-F5344CB8AC3E}">
        <p14:creationId xmlns:p14="http://schemas.microsoft.com/office/powerpoint/2010/main" val="181920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E88638-782A-4273-BFF2-10F6F2D96F16}"/>
              </a:ext>
            </a:extLst>
          </p:cNvPr>
          <p:cNvSpPr txBox="1"/>
          <p:nvPr/>
        </p:nvSpPr>
        <p:spPr>
          <a:xfrm>
            <a:off x="251520" y="1581505"/>
            <a:ext cx="33836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Key term: </a:t>
            </a:r>
            <a:r>
              <a:rPr lang="en-GB" sz="2200" b="1" u="sng" dirty="0">
                <a:latin typeface="Kozuka Gothic Pro B" pitchFamily="34" charset="-128"/>
                <a:ea typeface="Kozuka Gothic Pro B" pitchFamily="34" charset="-128"/>
              </a:rPr>
              <a:t>Archipelago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– a group of islands, often in a line known as a chain.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Japanese archipelago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consists of 4 main islands and 6,847 smaller, more remote islands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!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The British Isles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is also an archipelago, with 2 main islands and around 5,000 small ones.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11FE1AC5-4875-4B93-B718-2CC00D84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77" y="476672"/>
            <a:ext cx="5045150" cy="5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9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567" y="1125904"/>
            <a:ext cx="8982866" cy="4476248"/>
            <a:chOff x="152255" y="1248192"/>
            <a:chExt cx="8982866" cy="44762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 t="13010" r="2307" b="11717"/>
            <a:stretch/>
          </p:blipFill>
          <p:spPr>
            <a:xfrm>
              <a:off x="152255" y="1248192"/>
              <a:ext cx="8730837" cy="4476248"/>
            </a:xfrm>
            <a:prstGeom prst="rect">
              <a:avLst/>
            </a:prstGeom>
          </p:spPr>
        </p:pic>
        <p:sp>
          <p:nvSpPr>
            <p:cNvPr id="20" name="Arrow: Up 19">
              <a:extLst>
                <a:ext uri="{FF2B5EF4-FFF2-40B4-BE49-F238E27FC236}">
                  <a16:creationId xmlns="" xmlns:a16="http://schemas.microsoft.com/office/drawing/2014/main" id="{205EB4CA-60EF-4A01-8809-547259FFA42A}"/>
                </a:ext>
              </a:extLst>
            </p:cNvPr>
            <p:cNvSpPr/>
            <p:nvPr/>
          </p:nvSpPr>
          <p:spPr>
            <a:xfrm>
              <a:off x="8775080" y="4547215"/>
              <a:ext cx="216025" cy="422757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8307A24-E1BF-4405-97EF-02F318D6E97E}"/>
                </a:ext>
              </a:extLst>
            </p:cNvPr>
            <p:cNvSpPr txBox="1"/>
            <p:nvPr/>
          </p:nvSpPr>
          <p:spPr>
            <a:xfrm>
              <a:off x="8703072" y="4115167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12905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Location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E88638-782A-4273-BFF2-10F6F2D96F16}"/>
              </a:ext>
            </a:extLst>
          </p:cNvPr>
          <p:cNvSpPr txBox="1"/>
          <p:nvPr/>
        </p:nvSpPr>
        <p:spPr>
          <a:xfrm>
            <a:off x="8879" y="5094321"/>
            <a:ext cx="898222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Describe the location of Japan. Refer to compass directions and lines of latitude. Include the term ‘archipelago’ in your answer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Compare the location of Japan with that of the British Isles.</a:t>
            </a:r>
          </a:p>
        </p:txBody>
      </p:sp>
    </p:spTree>
    <p:extLst>
      <p:ext uri="{BB962C8B-B14F-4D97-AF65-F5344CB8AC3E}">
        <p14:creationId xmlns:p14="http://schemas.microsoft.com/office/powerpoint/2010/main" val="3772551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70F05C5-E367-4A4C-B31D-D5DE6FFF9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634" r="1049" b="6331"/>
          <a:stretch/>
        </p:blipFill>
        <p:spPr bwMode="auto">
          <a:xfrm>
            <a:off x="1350767" y="1846729"/>
            <a:ext cx="6620054" cy="42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7323" y="27059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 Hazardous Place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FA1624-DEA2-43D4-9DC2-3C38C6124CC9}"/>
              </a:ext>
            </a:extLst>
          </p:cNvPr>
          <p:cNvSpPr txBox="1"/>
          <p:nvPr/>
        </p:nvSpPr>
        <p:spPr>
          <a:xfrm>
            <a:off x="406526" y="1124744"/>
            <a:ext cx="8341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The surface of the Earth is broken up into huge pieces called ‘plates’. Along the edges of these plate is where most earthquakes and volcanic eruptions occur.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532A8B4-C931-44FE-B21E-1B834972BADD}"/>
              </a:ext>
            </a:extLst>
          </p:cNvPr>
          <p:cNvSpPr/>
          <p:nvPr/>
        </p:nvSpPr>
        <p:spPr>
          <a:xfrm>
            <a:off x="1619672" y="2955359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7F5E71-BE0A-4126-AC6A-A67744967229}"/>
              </a:ext>
            </a:extLst>
          </p:cNvPr>
          <p:cNvSpPr txBox="1"/>
          <p:nvPr/>
        </p:nvSpPr>
        <p:spPr>
          <a:xfrm>
            <a:off x="3073813" y="2803792"/>
            <a:ext cx="317396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Unfortunately, Japan is on the boundary between 4 different plates!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EBCAAB2-B101-4F6F-AD6D-1599117832A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555776" y="3311624"/>
            <a:ext cx="518037" cy="75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 Hazardous Place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0696"/>
            <a:ext cx="850900" cy="8509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CB0DA5C-00B4-40EB-9859-147A0677F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290" r="3697" b="12915"/>
          <a:stretch/>
        </p:blipFill>
        <p:spPr bwMode="auto">
          <a:xfrm>
            <a:off x="1115616" y="1196752"/>
            <a:ext cx="6981690" cy="46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7F5E71-BE0A-4126-AC6A-A67744967229}"/>
              </a:ext>
            </a:extLst>
          </p:cNvPr>
          <p:cNvSpPr txBox="1"/>
          <p:nvPr/>
        </p:nvSpPr>
        <p:spPr>
          <a:xfrm>
            <a:off x="365302" y="5412609"/>
            <a:ext cx="852717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It’s also located along the Pacific Ring of Fire, which is where the majority of the world’s earthquakes and volcanic eruptions occur.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29B261E-2A15-47EA-B086-081CBDFF213E}"/>
              </a:ext>
            </a:extLst>
          </p:cNvPr>
          <p:cNvSpPr/>
          <p:nvPr/>
        </p:nvSpPr>
        <p:spPr>
          <a:xfrm rot="1895981">
            <a:off x="2122236" y="2295750"/>
            <a:ext cx="628978" cy="996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6391" y="342107"/>
            <a:ext cx="7627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2: A Hazardous Place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850900" cy="8509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CB0DA5C-00B4-40EB-9859-147A0677F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150" r="11749" b="15897"/>
          <a:stretch/>
        </p:blipFill>
        <p:spPr bwMode="auto">
          <a:xfrm>
            <a:off x="4557531" y="1772816"/>
            <a:ext cx="4454871" cy="3097922"/>
          </a:xfrm>
          <a:prstGeom prst="rect">
            <a:avLst/>
          </a:prstGeom>
          <a:noFill/>
          <a:ln w="28575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C29B261E-2A15-47EA-B086-081CBDFF213E}"/>
              </a:ext>
            </a:extLst>
          </p:cNvPr>
          <p:cNvSpPr/>
          <p:nvPr/>
        </p:nvSpPr>
        <p:spPr>
          <a:xfrm rot="1895981">
            <a:off x="4870619" y="2271956"/>
            <a:ext cx="514545" cy="913390"/>
          </a:xfrm>
          <a:prstGeom prst="ellipse">
            <a:avLst/>
          </a:prstGeom>
          <a:noFill/>
          <a:ln>
            <a:solidFill>
              <a:srgbClr val="D7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D2C2BB-B0B0-4399-8AC3-CD4EB1126371}"/>
              </a:ext>
            </a:extLst>
          </p:cNvPr>
          <p:cNvSpPr txBox="1"/>
          <p:nvPr/>
        </p:nvSpPr>
        <p:spPr>
          <a:xfrm>
            <a:off x="158014" y="5517232"/>
            <a:ext cx="87990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What makes Japan a hazardous place to live?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r="2151" b="5333"/>
          <a:stretch/>
        </p:blipFill>
        <p:spPr>
          <a:xfrm>
            <a:off x="63827" y="1498116"/>
            <a:ext cx="4378019" cy="3647321"/>
          </a:xfrm>
          <a:prstGeom prst="rect">
            <a:avLst/>
          </a:prstGeom>
          <a:ln w="317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69525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94" y="5469778"/>
            <a:ext cx="970694" cy="9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5748"/>
            <a:ext cx="927352" cy="8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0" y="546789"/>
            <a:ext cx="861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3: Opportunities &amp; </a:t>
            </a:r>
            <a:r>
              <a:rPr lang="en-GB" sz="36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Challenges</a:t>
            </a:r>
            <a:endParaRPr lang="en-GB" sz="36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F23D3E-F975-42B3-ACB4-C63AED35857C}"/>
              </a:ext>
            </a:extLst>
          </p:cNvPr>
          <p:cNvSpPr txBox="1"/>
          <p:nvPr/>
        </p:nvSpPr>
        <p:spPr>
          <a:xfrm>
            <a:off x="387516" y="155679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Complete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the worksheet to identify a range of opportunities and challenges of living in Japan.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Categorise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the opportunities into energy, food, construction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What are the economic opportunities?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3556999"/>
            <a:ext cx="4464496" cy="1801313"/>
            <a:chOff x="1504869" y="1916832"/>
            <a:chExt cx="4464496" cy="2232248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D0D87F8-DBC9-4605-88B9-19BA8FA6A62E}"/>
                </a:ext>
              </a:extLst>
            </p:cNvPr>
            <p:cNvSpPr txBox="1"/>
            <p:nvPr/>
          </p:nvSpPr>
          <p:spPr>
            <a:xfrm>
              <a:off x="1576877" y="2184537"/>
              <a:ext cx="4320480" cy="144655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latin typeface="Kozuka Gothic Pro B" pitchFamily="34" charset="-128"/>
                  <a:ea typeface="Kozuka Gothic Pro B" pitchFamily="34" charset="-128"/>
                </a:rPr>
                <a:t>Opportunities</a:t>
              </a:r>
              <a:r>
                <a:rPr lang="en-GB" sz="2200" dirty="0"/>
                <a:t> </a:t>
              </a:r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are advantages of living somewhere.</a:t>
              </a:r>
            </a:p>
            <a:p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E.g., </a:t>
              </a:r>
              <a:r>
                <a:rPr lang="en-GB" sz="2200" dirty="0" smtClean="0">
                  <a:latin typeface="Kozuka Gothic Pro R" pitchFamily="34" charset="-128"/>
                  <a:ea typeface="Kozuka Gothic Pro R" pitchFamily="34" charset="-128"/>
                </a:rPr>
                <a:t>food</a:t>
              </a:r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, resources for energy or construction (building).</a:t>
              </a: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1504869" y="1916832"/>
              <a:ext cx="4464496" cy="2232248"/>
            </a:xfrm>
            <a:prstGeom prst="wedgeRoundRectCallout">
              <a:avLst>
                <a:gd name="adj1" fmla="val -36295"/>
                <a:gd name="adj2" fmla="val 76947"/>
                <a:gd name="adj3" fmla="val 16667"/>
              </a:avLst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97543" y="3556998"/>
            <a:ext cx="3816424" cy="1796703"/>
            <a:chOff x="5836342" y="2792416"/>
            <a:chExt cx="4698780" cy="223224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BBEE9E-C8E1-4BF2-9403-A25DE2477518}"/>
                </a:ext>
              </a:extLst>
            </p:cNvPr>
            <p:cNvSpPr txBox="1"/>
            <p:nvPr/>
          </p:nvSpPr>
          <p:spPr>
            <a:xfrm>
              <a:off x="5892195" y="3044995"/>
              <a:ext cx="4642927" cy="1407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latin typeface="Kozuka Gothic Pro B" pitchFamily="34" charset="-128"/>
                  <a:ea typeface="Kozuka Gothic Pro B" pitchFamily="34" charset="-128"/>
                </a:rPr>
                <a:t>Challenges</a:t>
              </a:r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 are </a:t>
              </a:r>
              <a:r>
                <a:rPr lang="en-GB" sz="2200" dirty="0" smtClean="0">
                  <a:latin typeface="Kozuka Gothic Pro R" pitchFamily="34" charset="-128"/>
                  <a:ea typeface="Kozuka Gothic Pro R" pitchFamily="34" charset="-128"/>
                </a:rPr>
                <a:t>disadvantages </a:t>
              </a:r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of living somewhere.</a:t>
              </a:r>
            </a:p>
            <a:p>
              <a:r>
                <a:rPr lang="en-GB" sz="2200" dirty="0">
                  <a:latin typeface="Kozuka Gothic Pro R" pitchFamily="34" charset="-128"/>
                  <a:ea typeface="Kozuka Gothic Pro R" pitchFamily="34" charset="-128"/>
                </a:rPr>
                <a:t>E.g., hazards or problems</a:t>
              </a:r>
              <a:r>
                <a:rPr lang="en-GB" sz="2200" dirty="0"/>
                <a:t>.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5836342" y="2792416"/>
              <a:ext cx="4464496" cy="2232248"/>
            </a:xfrm>
            <a:prstGeom prst="wedgeRoundRectCallout">
              <a:avLst>
                <a:gd name="adj1" fmla="val -33885"/>
                <a:gd name="adj2" fmla="val 6699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1164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120</cp:revision>
  <dcterms:created xsi:type="dcterms:W3CDTF">2017-05-31T10:45:44Z</dcterms:created>
  <dcterms:modified xsi:type="dcterms:W3CDTF">2021-06-08T11:53:44Z</dcterms:modified>
</cp:coreProperties>
</file>