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3" r:id="rId2"/>
    <p:sldId id="275" r:id="rId3"/>
    <p:sldId id="284" r:id="rId4"/>
    <p:sldId id="258" r:id="rId5"/>
    <p:sldId id="274" r:id="rId6"/>
    <p:sldId id="259" r:id="rId7"/>
    <p:sldId id="260" r:id="rId8"/>
    <p:sldId id="261" r:id="rId9"/>
    <p:sldId id="262" r:id="rId10"/>
    <p:sldId id="277" r:id="rId11"/>
    <p:sldId id="263" r:id="rId12"/>
    <p:sldId id="285" r:id="rId13"/>
    <p:sldId id="278" r:id="rId14"/>
    <p:sldId id="265" r:id="rId15"/>
    <p:sldId id="280" r:id="rId16"/>
    <p:sldId id="281" r:id="rId17"/>
    <p:sldId id="286" r:id="rId18"/>
    <p:sldId id="287" r:id="rId19"/>
    <p:sldId id="288" r:id="rId20"/>
    <p:sldId id="289" r:id="rId21"/>
    <p:sldId id="290" r:id="rId22"/>
    <p:sldId id="293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Y4HxsOjcPHxd3AHOLnTog==" hashData="6MnAo+U+V2JZh1nPPw/6GUxKZL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B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6" autoAdjust="0"/>
  </p:normalViewPr>
  <p:slideViewPr>
    <p:cSldViewPr>
      <p:cViewPr>
        <p:scale>
          <a:sx n="60" d="100"/>
          <a:sy n="60" d="100"/>
        </p:scale>
        <p:origin x="-2098" y="-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6015F3C-FCD8-4AC6-8272-2EEA6BF15844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3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dirty="0" smtClean="0"/>
              <a:t>A Magician Turns Sheets of Paper Into Birds” by Katsushika Hokusai, 1819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99316A6-BD93-464C-B4F1-BE9561C6E850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11F0D24-CBDE-4D2A-BA68-2B26C90830E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 smtClean="0">
                <a:latin typeface="Arial"/>
              </a:rPr>
              <a:t>Teacher’s 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dirty="0" smtClean="0">
                <a:latin typeface="Arial"/>
              </a:rPr>
              <a:t>The</a:t>
            </a:r>
            <a:r>
              <a:rPr lang="en-GB" sz="2000" b="0" strike="noStrike" spc="-1" baseline="0" dirty="0" smtClean="0">
                <a:latin typeface="Arial"/>
              </a:rPr>
              <a:t> fold shown is the first step to making paper cup. </a:t>
            </a:r>
            <a:r>
              <a:rPr lang="en-GB" sz="1200" b="0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to accurately and firmly fold the diagonal of a square.</a:t>
            </a: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11F0D24-CBDE-4D2A-BA68-2B26C90830E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dirty="0" smtClean="0"/>
              <a:t>Teacher’s Note</a:t>
            </a:r>
          </a:p>
          <a:p>
            <a:r>
              <a:rPr lang="en-GB" sz="2000" dirty="0" smtClean="0"/>
              <a:t>Make</a:t>
            </a:r>
            <a:r>
              <a:rPr lang="en-GB" sz="2000" baseline="0" dirty="0" smtClean="0"/>
              <a:t> sure students can identify the hypotenuse. </a:t>
            </a:r>
            <a:endParaRPr lang="en-GB" sz="2000" b="1" dirty="0" smtClean="0"/>
          </a:p>
          <a:p>
            <a:r>
              <a:rPr lang="en-GB" sz="2000" dirty="0" smtClean="0"/>
              <a:t>There</a:t>
            </a:r>
            <a:r>
              <a:rPr lang="en-GB" sz="2000" baseline="0" dirty="0" smtClean="0"/>
              <a:t> are printable instructions with larger images of the diagrams. </a:t>
            </a:r>
          </a:p>
          <a:p>
            <a:r>
              <a:rPr lang="en-GB" sz="2000" baseline="0" dirty="0" smtClean="0"/>
              <a:t>If the second step is difficult – see the location point on Extension Activity 1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4A2D4C-267C-4CBF-B597-4A821851339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4A2D4C-267C-4CBF-B597-4A821851339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0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Teacher’s Note</a:t>
            </a:r>
          </a:p>
          <a:p>
            <a:pPr marL="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Before students fold, remind them of the tips. </a:t>
            </a:r>
            <a:r>
              <a:rPr lang="en-GB" sz="3600" b="0" strike="noStrike" spc="-1" dirty="0" smtClean="0">
                <a:latin typeface="+mn-lt"/>
              </a:rPr>
              <a:t>The</a:t>
            </a:r>
            <a:r>
              <a:rPr lang="en-GB" sz="3600" b="0" strike="noStrike" spc="-1" baseline="0" dirty="0" smtClean="0">
                <a:latin typeface="+mn-lt"/>
              </a:rPr>
              <a:t> fold shown is the first step for the next task. </a:t>
            </a:r>
            <a:r>
              <a:rPr lang="en-GB" sz="2000" b="0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to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to accurately and firmly</a:t>
            </a:r>
            <a:r>
              <a:rPr lang="en-GB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the first fold.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DAA93F-A44F-4DC0-9D00-30456B091E1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b="0" strike="noStrike" spc="-1" dirty="0" smtClean="0">
              <a:latin typeface="+mn-lt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DAA93F-A44F-4DC0-9D00-30456B091E1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0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Teacher’s Note</a:t>
            </a:r>
          </a:p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Refer to the lesson plan and ask students</a:t>
            </a:r>
            <a:r>
              <a:rPr lang="en-GB" sz="20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further questions such as: </a:t>
            </a:r>
          </a:p>
          <a:p>
            <a:pPr marL="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sheet is one unit, what fraction is one small rectangle? [one sixteenth]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the paper to show one quarter. Show a different way to make one quarter. How many sixteenths are there in one quarter? [four] </a:t>
            </a:r>
          </a:p>
          <a:p>
            <a:r>
              <a:rPr lang="en-GB" sz="1200" b="0" strike="noStrike" kern="1200" spc="-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 </a:t>
            </a:r>
          </a:p>
          <a:p>
            <a:endParaRPr lang="en-GB" sz="1200" b="0" strike="noStrike" kern="1200" spc="-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DAA93F-A44F-4DC0-9D00-30456B091E1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This pattern</a:t>
            </a:r>
            <a:r>
              <a:rPr lang="en-GB" sz="2000" b="0" strike="noStrike" spc="-1" baseline="0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gets its name from the fact it can be made easily using rectangle of paper from a magazine.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baseline="0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If needed, instructions are: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Fold the corners onto the crease lines that are one quarter along the longer edges.</a:t>
            </a:r>
          </a:p>
          <a:p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Fold the inner flaps of paper outwards and over the corners.</a:t>
            </a:r>
          </a:p>
          <a:p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Open the box and reinforce the creases of the edges to strengthen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If</a:t>
            </a:r>
            <a:r>
              <a:rPr lang="en-GB" sz="2000" b="0" strike="noStrike" spc="-1" baseline="0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you have time, ask students w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hat happens if they use a rectangle that has different proportions?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1F5BE5-EE95-4D98-9AEF-F508B59FCDA3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 smtClean="0">
                <a:latin typeface="Arial"/>
              </a:rPr>
              <a:t>Teacher’s Notes</a:t>
            </a:r>
          </a:p>
          <a:p>
            <a:r>
              <a:rPr lang="en-GB" sz="2000" b="0" strike="noStrike" spc="-1" dirty="0" smtClean="0">
                <a:latin typeface="Arial"/>
              </a:rPr>
              <a:t>The</a:t>
            </a:r>
            <a:r>
              <a:rPr lang="en-GB" sz="2000" b="0" strike="noStrike" spc="-1" baseline="0" dirty="0" smtClean="0">
                <a:latin typeface="Arial"/>
              </a:rPr>
              <a:t> second step is tricky as the students have to do two things at once. 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0FADB7E-FC09-4D52-8189-71241E04716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1" strike="noStrike" spc="-1" dirty="0" smtClean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823EDCB-06A3-4390-89FB-DF2B1795E80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823EDCB-06A3-4390-89FB-DF2B1795E80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0FADB7E-FC09-4D52-8189-71241E04716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784A774-16AD-40A0-8E3B-8E265D58C25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784A774-16AD-40A0-8E3B-8E265D58C25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AA81893-89CF-48F3-8433-F83889EFDA4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 smtClean="0">
                <a:latin typeface="Arial"/>
              </a:rPr>
              <a:t>Teacher’s note:</a:t>
            </a:r>
          </a:p>
          <a:p>
            <a:r>
              <a:rPr lang="en-GB" sz="2000" b="0" strike="noStrike" spc="-1" dirty="0" err="1" smtClean="0">
                <a:latin typeface="Arial"/>
              </a:rPr>
              <a:t>Kusudama</a:t>
            </a:r>
            <a:r>
              <a:rPr lang="en-GB" sz="2000" b="0" strike="noStrike" spc="-1" baseline="0" dirty="0" smtClean="0">
                <a:latin typeface="Arial"/>
              </a:rPr>
              <a:t> literally means ‘medicine ball’. In ancient Japan they were used for incense and potpourri. They are made by assembling many models together. 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C1DC687-E90A-4D24-9D4E-4C050D1E5BB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E838DA-59B2-4900-B7A7-C279F057830F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E938C9-05DC-4E4B-BC0A-F7A5A5E0A7B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?utm_source=unsplash&amp;utm_medium=referral&amp;utm_content=creditCopyText" TargetMode="External"/><Relationship Id="rId5" Type="http://schemas.openxmlformats.org/officeDocument/2006/relationships/hyperlink" Target="https://unsplash.com/@mero_dnt?utm_source=unsplash&amp;utm_medium=referral&amp;utm_content=creditCopyText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rigami_073.jpg" TargetMode="External"/><Relationship Id="rId3" Type="http://schemas.openxmlformats.org/officeDocument/2006/relationships/hyperlink" Target="https://commons.wikimedia.org/wiki/File:Sobres_de_papiroflexia_origami.jpg" TargetMode="External"/><Relationship Id="rId7" Type="http://schemas.openxmlformats.org/officeDocument/2006/relationships/hyperlink" Target="https://creativecommons.org/licenses/by-sa/4.0/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User:XRay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commons.wikimedia.org/wiki/File:Papierflieger_--_2021_--_7215.jpg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creativecommons.org/licenses/by-sa/4.0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flickr.com/photos/36184869@N08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2.0/?ref=openverse" TargetMode="External"/><Relationship Id="rId5" Type="http://schemas.openxmlformats.org/officeDocument/2006/relationships/hyperlink" Target="https://www.flickr.com/photos/35771205@N00" TargetMode="External"/><Relationship Id="rId4" Type="http://schemas.openxmlformats.org/officeDocument/2006/relationships/hyperlink" Target="https://creativecommons.org/licenses/by-nc/2.0/?ref=openverse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832"/>
            <a:ext cx="9144000" cy="6351928"/>
          </a:xfrm>
          <a:prstGeom prst="rect">
            <a:avLst/>
          </a:prstGeom>
        </p:spPr>
      </p:pic>
      <p:pic>
        <p:nvPicPr>
          <p:cNvPr id="4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15360" y="345600"/>
            <a:ext cx="1230120" cy="12301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3B3E04A-270A-4A9D-9A74-A7BEDBEE6173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0" y="6303934"/>
            <a:ext cx="9140760" cy="55082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6303934"/>
            <a:ext cx="9140760" cy="488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Background photo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by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Chinh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 Le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Duc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r>
              <a:rPr lang="en-GB" sz="1200" dirty="0" err="1" smtClean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Unsplash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edited by Japan Society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200" spc="-1" dirty="0" smtClean="0">
                <a:solidFill>
                  <a:srgbClr val="F2F2F2"/>
                </a:solidFill>
                <a:latin typeface="Calibri"/>
                <a:ea typeface="DejaVu Sans"/>
              </a:rPr>
              <a:t>Resource designed by </a:t>
            </a: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755640" y="1547640"/>
            <a:ext cx="784548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3893520" y="4748240"/>
            <a:ext cx="4856760" cy="1430280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and Mathematics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31499"/>
            <a:ext cx="2163901" cy="57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6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322920" y="454471"/>
            <a:ext cx="6585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</a:t>
            </a:r>
            <a:r>
              <a:rPr lang="en-GB" sz="48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1: Paper Cup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10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741" y="3326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1" name="CustomShape 5"/>
          <p:cNvSpPr/>
          <p:nvPr/>
        </p:nvSpPr>
        <p:spPr>
          <a:xfrm>
            <a:off x="350672" y="1180456"/>
            <a:ext cx="8170921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50000"/>
              </a:lnSpc>
              <a:buClr>
                <a:srgbClr val="000000"/>
              </a:buClr>
              <a:buSzPct val="45000"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This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simple origami model is fun and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practical!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Made from small paper, it can be used for holding liquids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Made from larger paper, it can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be worn as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hat</a:t>
            </a:r>
            <a:endParaRPr lang="en-GB" sz="2200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167" y="3854695"/>
            <a:ext cx="2638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0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pic>
        <p:nvPicPr>
          <p:cNvPr id="110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741" y="3326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2873" y="1988840"/>
            <a:ext cx="87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3666" y="4239096"/>
            <a:ext cx="5396040" cy="1842120"/>
          </a:xfrm>
          <a:prstGeom prst="rect">
            <a:avLst/>
          </a:prstGeom>
          <a:ln>
            <a:noFill/>
          </a:ln>
        </p:spPr>
      </p:pic>
      <p:sp>
        <p:nvSpPr>
          <p:cNvPr id="15" name="CustomShape 2"/>
          <p:cNvSpPr/>
          <p:nvPr/>
        </p:nvSpPr>
        <p:spPr>
          <a:xfrm>
            <a:off x="467640" y="568440"/>
            <a:ext cx="6585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4800" b="0" strike="noStrike" spc="-1" dirty="0">
              <a:latin typeface="Arial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322920" y="454471"/>
            <a:ext cx="6585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Tips for folding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835" y="1434818"/>
            <a:ext cx="8115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Be accurate and make sharp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creases</a:t>
            </a:r>
            <a:b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0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Use a clean and flat surface for support during folding</a:t>
            </a:r>
            <a:b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0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diagonal of a square by placing the bottom corner onto the top corner. Hold the corners together with one hand and sweep the paper flat with the other hand. Use a fingernail or thumbnail to make a firm crease.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-18230" y="6356520"/>
            <a:ext cx="914076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Diagrams by Tung Ken Lam of folding the diagonal of a square: </a:t>
            </a:r>
            <a:endParaRPr lang="en-GB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“Star Origami” by Tung Ken Lam, A K Peters/CRC Press, 2021</a:t>
            </a: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422327" y="517562"/>
            <a:ext cx="6585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1: Paper Cup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17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8" name="CustomShape 5"/>
          <p:cNvSpPr/>
          <p:nvPr/>
        </p:nvSpPr>
        <p:spPr>
          <a:xfrm>
            <a:off x="417141" y="1556792"/>
            <a:ext cx="8266419" cy="2953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bottom corner to the top corner to fold the diagonal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Move the right corner onto the left edge of the triangle. Adjust the position so that top edge of the flap is parallel to the hypotenuse of the original triangle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left corner onto the right corner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top upper flap downwards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Turn over and repeat step 4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Then open the cup with your fingers.</a:t>
            </a: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11" y="4249165"/>
            <a:ext cx="7810477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2348880"/>
            <a:ext cx="3352501" cy="3600000"/>
          </a:xfrm>
          <a:prstGeom prst="rect">
            <a:avLst/>
          </a:prstGeom>
        </p:spPr>
      </p:pic>
      <p:sp>
        <p:nvSpPr>
          <p:cNvPr id="113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422327" y="517562"/>
            <a:ext cx="6585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1: Paper Cup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17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8" name="CustomShape 5"/>
          <p:cNvSpPr/>
          <p:nvPr/>
        </p:nvSpPr>
        <p:spPr>
          <a:xfrm>
            <a:off x="306027" y="1556792"/>
            <a:ext cx="8403330" cy="23222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30040">
              <a:lnSpc>
                <a:spcPct val="100000"/>
              </a:lnSpc>
              <a:buClr>
                <a:srgbClr val="000000"/>
              </a:buClr>
            </a:pPr>
            <a:r>
              <a:rPr lang="en-GB" sz="24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Now u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nfold 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cup and observe the crease lines. </a:t>
            </a:r>
            <a:endParaRPr lang="en-GB" sz="24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30040">
              <a:lnSpc>
                <a:spcPct val="100000"/>
              </a:lnSpc>
              <a:buClr>
                <a:srgbClr val="000000"/>
              </a:buClr>
            </a:pPr>
            <a:endParaRPr lang="en-GB" sz="24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572940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Which 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line segments are equal? </a:t>
            </a:r>
            <a:endParaRPr lang="en-GB" sz="24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572940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What 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angles can you 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identify?</a:t>
            </a:r>
            <a:endParaRPr lang="en-GB" sz="24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09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79712" y="3933056"/>
            <a:ext cx="5396400" cy="18756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6000" y="394057"/>
            <a:ext cx="6981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2: </a:t>
            </a:r>
            <a:r>
              <a:rPr lang="en-GB" sz="48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Fractions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26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344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360000" y="1628800"/>
            <a:ext cx="832356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Now we’re going to use origami to look at fractions.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All you need is a rectangle of paper (not a square)!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pc="-1" dirty="0" smtClean="0">
              <a:solidFill>
                <a:srgbClr val="000000"/>
              </a:solidFill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Can you remember the tips for folding? This time, you will start by folding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bottom edge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of your paper up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to meet the top edge.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0" y="6356520"/>
            <a:ext cx="9140760" cy="5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Diagrams by Tung Ken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 of folding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square in half (book fold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 Origami” by Tung Ken Lam, Schiffer Books, 2023</a:t>
            </a:r>
          </a:p>
          <a:p>
            <a:pPr algn="ctr">
              <a:lnSpc>
                <a:spcPct val="100000"/>
              </a:lnSpc>
            </a:pPr>
            <a:endParaRPr lang="en-GB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6000" y="131400"/>
            <a:ext cx="6981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FF0000"/>
                </a:solidFill>
                <a:latin typeface="Kristen ITC"/>
                <a:ea typeface="Kozuka Gothic Pro B"/>
              </a:rPr>
              <a:t>Task 2: Fractions</a:t>
            </a:r>
            <a:endParaRPr lang="en-GB" sz="48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26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344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360000" y="1292243"/>
            <a:ext cx="832356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1.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old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long edges together to fold the paper in half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Unfold. </a:t>
            </a: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2. F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old each of the 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long edges to the middle. Unfold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3. Fold 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short edges together to fold the paper in half.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Unfold.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buClr>
                <a:srgbClr val="000000"/>
              </a:buClr>
              <a:buSzPct val="45000"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4.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old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short edges to the middle. Unfold.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9040"/>
            <a:ext cx="9144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6000" y="131400"/>
            <a:ext cx="6981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FF0000"/>
                </a:solidFill>
                <a:latin typeface="Kristen ITC"/>
                <a:ea typeface="Kozuka Gothic Pro B"/>
              </a:rPr>
              <a:t>Task 2: Fractions</a:t>
            </a:r>
            <a:endParaRPr lang="en-GB" sz="48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C3255BA-48BC-4D71-9463-11E0E35A3892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26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344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363473" y="1484784"/>
            <a:ext cx="8323560" cy="2753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578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With this 4 by 4 grid, what fractions can you make if the whole rectangle is one unit?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34578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What are the equivalent fractions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pPr marL="174330" indent="-17145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6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34578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What operations can you perform on these fractions, e.g. add, subtract, multiply and divide?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GB" spc="-1" dirty="0"/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1697"/>
              </p:ext>
            </p:extLst>
          </p:nvPr>
        </p:nvGraphicFramePr>
        <p:xfrm>
          <a:off x="2699792" y="3717032"/>
          <a:ext cx="3672408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106"/>
                <a:gridCol w="884098"/>
                <a:gridCol w="952106"/>
                <a:gridCol w="884098"/>
              </a:tblGrid>
              <a:tr h="5220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51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244822" y="541800"/>
            <a:ext cx="6981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2: Magazine Box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3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21255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467544" y="1786737"/>
            <a:ext cx="8216016" cy="1614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Now take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your 4 by 4 grid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and fold the short sides to the middle.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ake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magazine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box by following the steps below.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If you make two,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you can fit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them together as a box with a lid.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2" b="23958"/>
          <a:stretch/>
        </p:blipFill>
        <p:spPr>
          <a:xfrm>
            <a:off x="244822" y="3356992"/>
            <a:ext cx="87652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467544" y="1844824"/>
            <a:ext cx="7956464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This origami is also practical 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 can be used for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storing seeds or other small items, or you 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could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write a letter to a friend and fold it 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up! 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You will need a rectangle of paper.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726135"/>
            <a:ext cx="217246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4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604255" y="1556792"/>
            <a:ext cx="8079305" cy="2337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1.Fold the long edges together and unfold.  Fold the sides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into the centre and unfold the left flap (the right flap stays folded).</a:t>
            </a:r>
            <a:b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2. Lift the bottom right corner and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it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onto the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middle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line of the original rectangle. As you do so,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make sure the fold starts at the point which is one quarter along the bottom of the original rectangle.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210" y="3581400"/>
            <a:ext cx="4976340" cy="2367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5769000"/>
            <a:ext cx="36495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0380" y="5797550"/>
            <a:ext cx="5715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4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95536" y="404664"/>
            <a:ext cx="7164464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Paper and </a:t>
            </a:r>
            <a:r>
              <a:rPr lang="en-GB" sz="44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Paper Folding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5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05780" y="291551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56" name="CustomShape 5"/>
          <p:cNvSpPr/>
          <p:nvPr/>
        </p:nvSpPr>
        <p:spPr>
          <a:xfrm>
            <a:off x="457147" y="1484784"/>
            <a:ext cx="8264888" cy="2133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is a thin mat of plant fibres</a:t>
            </a: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Papermaking knowledge spread from China where it was invented</a:t>
            </a: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There are many traditions of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folding 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around the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world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8880" lvl="1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	</a:t>
            </a: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1560" y="3422713"/>
            <a:ext cx="2100600" cy="22298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047880" y="3236936"/>
            <a:ext cx="3240000" cy="2601394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6795659" y="3236936"/>
            <a:ext cx="1645322" cy="26408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95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2" t="22050" r="26882" b="24534"/>
          <a:stretch/>
        </p:blipFill>
        <p:spPr>
          <a:xfrm>
            <a:off x="2085516" y="3780469"/>
            <a:ext cx="1466046" cy="207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469" y="5850469"/>
            <a:ext cx="582439" cy="472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353" y="5804731"/>
            <a:ext cx="534300" cy="422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553" y="5850469"/>
            <a:ext cx="1679995" cy="375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3612731" y="3734731"/>
            <a:ext cx="1932360" cy="20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847" y="3421095"/>
            <a:ext cx="2116131" cy="2340000"/>
          </a:xfrm>
          <a:prstGeom prst="rect">
            <a:avLst/>
          </a:prstGeom>
        </p:spPr>
      </p:pic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604255" y="1556792"/>
            <a:ext cx="8144209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3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The red point indicated will be the centre of the hexagon.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lowest right corner onto this point.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4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Fold the left flap into the middle so the two points indicated on the diagram touch.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5. Fold the top flap down so that one point on its left edge meets the centre of the hexagon and another point meets the lower right vertex. </a:t>
            </a: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1550" y="515719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1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309320"/>
            <a:ext cx="9140760" cy="54544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571570" y="1866019"/>
            <a:ext cx="8079305" cy="1783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6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Fold the upper flap in half. (The crease line is the middle of the original rectangle). 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7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Fold the flap to the left. </a:t>
            </a: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8.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Tuck the flap into the pocket that is behind the flap.  </a:t>
            </a:r>
            <a:endParaRPr lang="en-GB" sz="2000" spc="-1" dirty="0"/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649669"/>
            <a:ext cx="4750561" cy="216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66177" y="3649669"/>
            <a:ext cx="2612326" cy="2295923"/>
            <a:chOff x="6071234" y="3649669"/>
            <a:chExt cx="2612326" cy="22959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1234" y="3649669"/>
              <a:ext cx="1381125" cy="1514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0535" y="4421591"/>
              <a:ext cx="1343025" cy="152400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57" y="5646742"/>
            <a:ext cx="804393" cy="487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857" y="5646741"/>
            <a:ext cx="748183" cy="48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5646742"/>
            <a:ext cx="341281" cy="4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7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AE1ADC-92A4-4F7B-B203-99A0B57E7F8F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0" y="6237312"/>
            <a:ext cx="9140760" cy="61744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2880" y="6356520"/>
            <a:ext cx="903060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</a:t>
            </a:r>
            <a:r>
              <a:rPr lang="en-GB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573192" y="692696"/>
            <a:ext cx="70066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Extension Activity 1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>
            <a:off x="7740352" y="485535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606729" y="1758335"/>
            <a:ext cx="7421656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28600" indent="-226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second fold of the paper cup has a precise location point: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it 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is the intersection of the left edge of the triangle and the angle bisector of the right corner. Why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pPr marL="21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" y="214632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AE1ADC-92A4-4F7B-B203-99A0B57E7F8F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0" y="6309320"/>
            <a:ext cx="9140760" cy="54544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2880" y="6356520"/>
            <a:ext cx="903060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</a:t>
            </a:r>
            <a:r>
              <a:rPr lang="en-GB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11640" y="546840"/>
            <a:ext cx="70066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Extension </a:t>
            </a:r>
            <a:r>
              <a:rPr lang="en-GB" sz="48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Activity </a:t>
            </a:r>
            <a:r>
              <a:rPr lang="en-GB" sz="4800" b="1" spc="-1" dirty="0">
                <a:solidFill>
                  <a:srgbClr val="FF0000"/>
                </a:solidFill>
                <a:latin typeface="Kristen ITC"/>
                <a:ea typeface="Kozuka Gothic Pro B"/>
              </a:rPr>
              <a:t>2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40352" y="485535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606728" y="1758335"/>
            <a:ext cx="7925711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For each model, make another one without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looking at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instructions. Use the first model to help you remember the steps, or work out what is needed.</a:t>
            </a: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07751"/>
            <a:ext cx="2088232" cy="17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038" y="3952875"/>
            <a:ext cx="2247901" cy="1957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402" y="4107751"/>
            <a:ext cx="157997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/>
          <p:cNvSpPr/>
          <p:nvPr/>
        </p:nvSpPr>
        <p:spPr>
          <a:xfrm>
            <a:off x="0" y="6237312"/>
            <a:ext cx="9140760" cy="61744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15360" y="345600"/>
            <a:ext cx="1230120" cy="12301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741760" y="2061000"/>
            <a:ext cx="6117840" cy="2492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This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resource was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designed by Tung Ken Lam in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collaboration with the Japan Society</a:t>
            </a:r>
          </a:p>
          <a:p>
            <a:pPr>
              <a:lnSpc>
                <a:spcPct val="100000"/>
              </a:lnSpc>
            </a:pPr>
            <a:endParaRPr lang="en-GB" b="1" spc="-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</a:t>
            </a:r>
            <a:r>
              <a:rPr lang="en-GB" sz="1800" b="1" strike="noStrike" spc="-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Japan Society</a:t>
            </a:r>
            <a:r>
              <a:rPr dirty="0"/>
              <a:t/>
            </a:r>
            <a:br>
              <a:rPr dirty="0"/>
            </a:br>
            <a:r>
              <a:rPr lang="en-GB" sz="18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Tel: 020 7935 0475   </a:t>
            </a: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  <a:endParaRPr lang="en-GB" sz="1800" strike="noStrike" spc="-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865717" y="5099400"/>
            <a:ext cx="315756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spc="-1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sz="1800" strike="noStrike" spc="-1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sz="1800" strike="noStrike" spc="-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77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720" y="5445000"/>
            <a:ext cx="356760" cy="35676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3317157" y="5501880"/>
            <a:ext cx="273384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strike="noStrike" spc="-1" dirty="0" err="1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strike="noStrike" spc="-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79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120" y="5445000"/>
            <a:ext cx="356760" cy="356760"/>
          </a:xfrm>
          <a:prstGeom prst="rect">
            <a:avLst/>
          </a:prstGeom>
          <a:ln>
            <a:noFill/>
          </a:ln>
        </p:spPr>
      </p:pic>
      <p:sp>
        <p:nvSpPr>
          <p:cNvPr id="180" name="CustomShape 4"/>
          <p:cNvSpPr/>
          <p:nvPr/>
        </p:nvSpPr>
        <p:spPr>
          <a:xfrm>
            <a:off x="5868000" y="5501880"/>
            <a:ext cx="273384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strike="noStrike" spc="-1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@JapanSocietyLondon</a:t>
            </a:r>
            <a:endParaRPr lang="en-GB" sz="1600" strike="noStrike" spc="-1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5"/>
          <a:stretch/>
        </p:blipFill>
        <p:spPr>
          <a:xfrm>
            <a:off x="323640" y="1877040"/>
            <a:ext cx="2414880" cy="4149720"/>
          </a:xfrm>
          <a:prstGeom prst="rect">
            <a:avLst/>
          </a:prstGeom>
          <a:ln>
            <a:noFill/>
          </a:ln>
        </p:spPr>
      </p:pic>
      <p:pic>
        <p:nvPicPr>
          <p:cNvPr id="183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840" y="-887040"/>
            <a:ext cx="1793520" cy="3569760"/>
          </a:xfrm>
          <a:prstGeom prst="rect">
            <a:avLst/>
          </a:prstGeom>
          <a:ln>
            <a:noFill/>
          </a:ln>
        </p:spPr>
      </p:pic>
      <p:sp>
        <p:nvSpPr>
          <p:cNvPr id="184" name="CustomShape 6"/>
          <p:cNvSpPr/>
          <p:nvPr/>
        </p:nvSpPr>
        <p:spPr>
          <a:xfrm>
            <a:off x="2411760" y="6356520"/>
            <a:ext cx="4392488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chemeClr val="bg1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chemeClr val="bg1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028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95536" y="404664"/>
            <a:ext cx="7164464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Around the World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2EBEB5C-AF5B-4F9D-898D-9C4DB443B1B2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5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05780" y="291551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56" name="CustomShape 5"/>
          <p:cNvSpPr/>
          <p:nvPr/>
        </p:nvSpPr>
        <p:spPr>
          <a:xfrm>
            <a:off x="472946" y="1628800"/>
            <a:ext cx="8194868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lvl="1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France, it is known as </a:t>
            </a:r>
            <a:r>
              <a:rPr lang="en-GB" sz="240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faire les cocottes</a:t>
            </a:r>
          </a:p>
          <a:p>
            <a:pPr marL="216000" lvl="1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Spain, it is </a:t>
            </a:r>
            <a:r>
              <a:rPr lang="en-GB" sz="2400" b="0" strike="noStrike" spc="-1" dirty="0" err="1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papiroflexia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or </a:t>
            </a:r>
            <a:r>
              <a:rPr lang="en-GB" sz="2400" b="0" strike="noStrike" spc="-1" dirty="0" err="1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pajaritas</a:t>
            </a:r>
            <a:endParaRPr lang="en-GB" sz="24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lvl="1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Japan, 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origami 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means </a:t>
            </a:r>
            <a:r>
              <a:rPr lang="en-GB" sz="24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“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paper”</a:t>
            </a:r>
            <a:endParaRPr lang="en-GB" sz="2400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933" y="3717032"/>
            <a:ext cx="8560471" cy="1718832"/>
            <a:chOff x="449933" y="3356992"/>
            <a:chExt cx="8560471" cy="1718832"/>
          </a:xfrm>
        </p:grpSpPr>
        <p:grpSp>
          <p:nvGrpSpPr>
            <p:cNvPr id="4" name="Group 3"/>
            <p:cNvGrpSpPr/>
            <p:nvPr/>
          </p:nvGrpSpPr>
          <p:grpSpPr>
            <a:xfrm>
              <a:off x="2178125" y="3356992"/>
              <a:ext cx="4568241" cy="1718832"/>
              <a:chOff x="2178125" y="3356992"/>
              <a:chExt cx="4568241" cy="171883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425886" y="3506164"/>
                <a:ext cx="43204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600" dirty="0" smtClean="0">
                    <a:latin typeface="Kozuka Gothic Pro R" pitchFamily="34" charset="-128"/>
                    <a:ea typeface="Kozuka Gothic Pro R" pitchFamily="34" charset="-128"/>
                  </a:rPr>
                  <a:t>折り紙</a:t>
                </a:r>
                <a:endParaRPr lang="en-GB" sz="9600" dirty="0"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178125" y="3356992"/>
                <a:ext cx="2609899" cy="1584176"/>
                <a:chOff x="2178125" y="3356992"/>
                <a:chExt cx="2609899" cy="1584176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425886" y="3356992"/>
                  <a:ext cx="2362138" cy="158417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" name="Straight Connector 5"/>
                <p:cNvCxnSpPr>
                  <a:stCxn id="3" idx="1"/>
                </p:cNvCxnSpPr>
                <p:nvPr/>
              </p:nvCxnSpPr>
              <p:spPr>
                <a:xfrm flipH="1">
                  <a:off x="2178125" y="4149080"/>
                  <a:ext cx="24776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449933" y="3858330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Kozuka Gothic Pro R" pitchFamily="34" charset="-128"/>
                  <a:ea typeface="Kozuka Gothic Pro R" pitchFamily="34" charset="-128"/>
                </a:rPr>
                <a:t>‘</a:t>
              </a:r>
              <a:r>
                <a:rPr lang="en-GB" sz="2400" dirty="0" err="1">
                  <a:latin typeface="Kozuka Gothic Pro R" pitchFamily="34" charset="-128"/>
                  <a:ea typeface="Kozuka Gothic Pro R" pitchFamily="34" charset="-128"/>
                </a:rPr>
                <a:t>o</a:t>
              </a:r>
              <a:r>
                <a:rPr lang="en-GB" sz="2400" dirty="0" err="1" smtClean="0">
                  <a:latin typeface="Kozuka Gothic Pro R" pitchFamily="34" charset="-128"/>
                  <a:ea typeface="Kozuka Gothic Pro R" pitchFamily="34" charset="-128"/>
                </a:rPr>
                <a:t>ri</a:t>
              </a:r>
              <a:r>
                <a:rPr lang="en-GB" sz="2400" dirty="0" smtClean="0">
                  <a:latin typeface="Kozuka Gothic Pro R" pitchFamily="34" charset="-128"/>
                  <a:ea typeface="Kozuka Gothic Pro R" pitchFamily="34" charset="-128"/>
                </a:rPr>
                <a:t>’ means to fold </a:t>
              </a:r>
              <a:endParaRPr lang="en-GB" sz="2400" dirty="0">
                <a:latin typeface="Kozuka Gothic Pro R" pitchFamily="34" charset="-128"/>
                <a:ea typeface="Kozuka Gothic Pro R" pitchFamily="34" charset="-12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40424" y="3356992"/>
              <a:ext cx="1639686" cy="1584176"/>
              <a:chOff x="4940424" y="3356992"/>
              <a:chExt cx="1639686" cy="15841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940424" y="3356992"/>
                <a:ext cx="1359768" cy="158417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4251811"/>
                <a:ext cx="27991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580110" y="3858329"/>
              <a:ext cx="2430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Kozuka Gothic Pro R" pitchFamily="34" charset="-128"/>
                  <a:ea typeface="Kozuka Gothic Pro R" pitchFamily="34" charset="-128"/>
                </a:rPr>
                <a:t>‘</a:t>
              </a:r>
              <a:r>
                <a:rPr lang="en-GB" sz="2400" dirty="0" err="1" smtClean="0">
                  <a:latin typeface="Kozuka Gothic Pro R" pitchFamily="34" charset="-128"/>
                  <a:ea typeface="Kozuka Gothic Pro R" pitchFamily="34" charset="-128"/>
                </a:rPr>
                <a:t>gami</a:t>
              </a:r>
              <a:r>
                <a:rPr lang="en-GB" sz="2400" dirty="0" smtClean="0">
                  <a:latin typeface="Kozuka Gothic Pro R" pitchFamily="34" charset="-128"/>
                  <a:ea typeface="Kozuka Gothic Pro R" pitchFamily="34" charset="-128"/>
                </a:rPr>
                <a:t>’ means paper </a:t>
              </a:r>
              <a:endParaRPr lang="en-GB" sz="2400" dirty="0"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92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467640" y="523627"/>
            <a:ext cx="65851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Four Kinds of Origami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BF9C734-3D49-468C-B644-01F6E28CD55A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6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204" y="420478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66" name="CustomShape 5"/>
          <p:cNvSpPr/>
          <p:nvPr/>
        </p:nvSpPr>
        <p:spPr>
          <a:xfrm>
            <a:off x="461654" y="1533528"/>
            <a:ext cx="3652592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 can be classified 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as: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 smtClean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Ceremonial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- such as 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cut and folded paper streamers in temples and for use in 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rituals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 smtClean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Practical -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for example 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envelopes 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and 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containers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 smtClean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Play – 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“chatterboxes” for example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 smtClean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Creative -</a:t>
            </a:r>
            <a:r>
              <a:rPr lang="en-GB" sz="1800" b="1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 as an artistic and educational activity</a:t>
            </a: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67" name="Picture 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38388" y="1858950"/>
            <a:ext cx="4264616" cy="33686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251520" y="6211800"/>
            <a:ext cx="8496944" cy="529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Images, clockwise from top L: </a:t>
            </a:r>
            <a:r>
              <a:rPr lang="en-GB" sz="1200" dirty="0" err="1" smtClean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Umamanualidades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,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CC BY-SA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4.0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r>
              <a:rPr lang="en-GB" sz="1200" dirty="0" err="1" smtClean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Papierflieger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 -- 2021 -- 7215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by </a:t>
            </a:r>
            <a:r>
              <a:rPr lang="en-GB" sz="1200" u="sng" dirty="0" err="1" smtClean="0">
                <a:solidFill>
                  <a:schemeClr val="bg1"/>
                </a:solidFill>
                <a:latin typeface="Calibri" panose="020F0502020204030204" pitchFamily="34" charset="0"/>
                <a:hlinkClick r:id="rId6" tooltip="User:XRay"/>
              </a:rPr>
              <a:t>Dietmar</a:t>
            </a:r>
            <a:r>
              <a:rPr lang="en-GB" sz="1200" u="sng" dirty="0" smtClean="0">
                <a:solidFill>
                  <a:schemeClr val="bg1"/>
                </a:solidFill>
                <a:latin typeface="Calibri" panose="020F0502020204030204" pitchFamily="34" charset="0"/>
                <a:hlinkClick r:id="rId6" tooltip="User:XRay"/>
              </a:rPr>
              <a:t> </a:t>
            </a:r>
            <a:r>
              <a:rPr lang="en-GB" sz="1200" u="sng" dirty="0" err="1" smtClean="0">
                <a:solidFill>
                  <a:schemeClr val="bg1"/>
                </a:solidFill>
                <a:latin typeface="Calibri" panose="020F0502020204030204" pitchFamily="34" charset="0"/>
                <a:hlinkClick r:id="rId6" tooltip="User:XRay"/>
              </a:rPr>
              <a:t>Rabich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7"/>
              </a:rPr>
              <a:t>CC BY-SA 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hlinkClick r:id="rId7"/>
              </a:rPr>
              <a:t>4.0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; </a:t>
            </a:r>
          </a:p>
          <a:p>
            <a:pPr algn="ctr">
              <a:lnSpc>
                <a:spcPct val="100000"/>
              </a:lnSpc>
            </a:pP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Tung Ken Lam;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8"/>
              </a:rPr>
              <a:t>praaeew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, public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domain</a:t>
            </a:r>
            <a:endParaRPr lang="en-GB" sz="1200" b="0" strike="noStrike" spc="-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552" y="908720"/>
            <a:ext cx="2520000" cy="19060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728" y="381000"/>
            <a:ext cx="165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992" y="908720"/>
            <a:ext cx="2520000" cy="19060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552" y="3008511"/>
            <a:ext cx="2520000" cy="2342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CustomShape 2"/>
          <p:cNvSpPr/>
          <p:nvPr/>
        </p:nvSpPr>
        <p:spPr>
          <a:xfrm>
            <a:off x="395536" y="204939"/>
            <a:ext cx="8174847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Which kind of origami are these?</a:t>
            </a:r>
            <a:endParaRPr lang="en-GB" sz="3200" b="0" strike="noStrike" spc="-1" dirty="0">
              <a:latin typeface="Arial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992" y="2989352"/>
            <a:ext cx="2538222" cy="23618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49360" y="5618857"/>
            <a:ext cx="198281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risten ITC" panose="03050502040202030202" pitchFamily="66" charset="0"/>
              </a:rPr>
              <a:t>Ceremonial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11603" y="5619341"/>
            <a:ext cx="151449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risten ITC" panose="03050502040202030202" pitchFamily="66" charset="0"/>
              </a:rPr>
              <a:t>Creative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619341"/>
            <a:ext cx="99258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risten ITC" panose="03050502040202030202" pitchFamily="66" charset="0"/>
              </a:rPr>
              <a:t>Play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5619341"/>
            <a:ext cx="158417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risten ITC" panose="03050502040202030202" pitchFamily="66" charset="0"/>
              </a:rPr>
              <a:t>Practical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0083E-6 L 0.45937 -0.121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60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6512E-7 L -0.06788 -0.121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61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6512E-7 L 0.06406 -0.489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2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6512E-7 L -0.44097 -0.489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"/>
          <p:cNvSpPr/>
          <p:nvPr/>
        </p:nvSpPr>
        <p:spPr>
          <a:xfrm>
            <a:off x="251520" y="404664"/>
            <a:ext cx="6585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in Japan 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BCE2209-A4F9-402E-A52C-FAA7E174F659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71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7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90589" y="35592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73" name="CustomShape 5"/>
          <p:cNvSpPr/>
          <p:nvPr/>
        </p:nvSpPr>
        <p:spPr>
          <a:xfrm>
            <a:off x="251520" y="1282307"/>
            <a:ext cx="7269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At shrines and temples in Japan you will see: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574" y="1821130"/>
            <a:ext cx="3220471" cy="3064232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348880"/>
            <a:ext cx="2372927" cy="2303244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1519" y="4885361"/>
            <a:ext cx="259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Zig-zag paper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streamers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attached to important objects</a:t>
            </a: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23600">
            <a:off x="2327987" y="2537862"/>
            <a:ext cx="3559514" cy="2401476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606574" y="5037759"/>
            <a:ext cx="3286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fortunes which have been tied up and left behind</a:t>
            </a: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403175" y="332656"/>
            <a:ext cx="6585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in Japan 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8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48479" y="4644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471420" y="1609125"/>
            <a:ext cx="3884556" cy="4569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Elsewhere in Japan,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you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might see:</a:t>
            </a:r>
          </a:p>
          <a:p>
            <a:pPr marL="2880">
              <a:buClr>
                <a:srgbClr val="000000"/>
              </a:buClr>
              <a:buSzPct val="45000"/>
            </a:pPr>
            <a:endParaRPr lang="en-GB" sz="24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Decorative </a:t>
            </a:r>
            <a:r>
              <a:rPr lang="en-GB" sz="2400" spc="-1" dirty="0" err="1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k</a:t>
            </a:r>
            <a:r>
              <a:rPr lang="en-GB" sz="2400" b="0" strike="noStrike" spc="-1" dirty="0" err="1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usudama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Shops 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specialising in paper and </a:t>
            </a:r>
            <a: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</a:t>
            </a:r>
            <a:br>
              <a:rPr lang="en-GB" sz="24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4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cranes which are </a:t>
            </a: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 symbol of peace and good luck</a:t>
            </a:r>
            <a:endParaRPr lang="en-GB" sz="24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4526001" y="1906995"/>
            <a:ext cx="4268147" cy="3672408"/>
          </a:xfrm>
          <a:prstGeom prst="rect">
            <a:avLst/>
          </a:prstGeom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4509515" y="1904173"/>
            <a:ext cx="4281812" cy="36917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563" y="1452132"/>
            <a:ext cx="3691716" cy="46355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323528" y="442610"/>
            <a:ext cx="677826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</a:t>
            </a:r>
            <a:r>
              <a:rPr lang="en-GB" sz="4400" b="1" spc="-1" dirty="0">
                <a:solidFill>
                  <a:srgbClr val="FF0000"/>
                </a:solidFill>
                <a:latin typeface="Kristen ITC"/>
                <a:ea typeface="Kozuka Gothic Pro B"/>
              </a:rPr>
              <a:t>&amp;</a:t>
            </a:r>
            <a:r>
              <a:rPr lang="en-GB" sz="44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 </a:t>
            </a: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Mathematics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9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6260" y="3326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93" name="CustomShape 5"/>
          <p:cNvSpPr/>
          <p:nvPr/>
        </p:nvSpPr>
        <p:spPr>
          <a:xfrm>
            <a:off x="467544" y="1628800"/>
            <a:ext cx="4968552" cy="3814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Mathematics arises naturally from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For example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,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folding one point onto another point makes a straight line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crease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Folding a paper triangle can demonstrate that the angle sum is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180°and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how to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calculate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area of the original triangle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1218956"/>
            <a:ext cx="2673285" cy="1171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2502150"/>
            <a:ext cx="2673285" cy="1010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4750758"/>
            <a:ext cx="2673285" cy="842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3751292"/>
            <a:ext cx="2673285" cy="795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447005" y="373102"/>
            <a:ext cx="65851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Origami and STEM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Airbag image by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jimmyyyy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is licensed under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CC BY-NC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2.0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</a:p>
          <a:p>
            <a:pPr algn="ctr">
              <a:lnSpc>
                <a:spcPct val="100000"/>
              </a:lnSpc>
            </a:pPr>
            <a:r>
              <a:rPr lang="en-GB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Oru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Kayak image by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Lindblom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is licensed under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CC BY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2.0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</a:p>
        </p:txBody>
      </p:sp>
      <p:pic>
        <p:nvPicPr>
          <p:cNvPr id="99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5760" y="271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450342" y="1017979"/>
            <a:ext cx="7953955" cy="2491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buClr>
                <a:srgbClr val="000000"/>
              </a:buClr>
              <a:buSzPct val="45000"/>
            </a:pPr>
            <a:endParaRPr lang="en-GB" sz="22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Scientists, engineers and mathematicians research origami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2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rigami has helped design useful 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items which can be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folded 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up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small when they are not being 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used 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Two examples are airbags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in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cars</a:t>
            </a:r>
            <a:r>
              <a:rPr lang="en-GB" sz="22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and collapsible kayaks, but there are many more! </a:t>
            </a:r>
            <a:endParaRPr lang="en-GB" sz="2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620100"/>
            <a:ext cx="2516267" cy="225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98" y="3624689"/>
            <a:ext cx="2897822" cy="225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1561</Words>
  <Application>Microsoft Office PowerPoint</Application>
  <PresentationFormat>On-screen Show (4:3)</PresentationFormat>
  <Paragraphs>234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187</cp:revision>
  <dcterms:created xsi:type="dcterms:W3CDTF">2017-05-31T10:45:44Z</dcterms:created>
  <dcterms:modified xsi:type="dcterms:W3CDTF">2022-10-31T10:15:37Z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