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1" r:id="rId2"/>
    <p:sldId id="270" r:id="rId3"/>
    <p:sldId id="272" r:id="rId4"/>
    <p:sldId id="276" r:id="rId5"/>
    <p:sldId id="277" r:id="rId6"/>
    <p:sldId id="269" r:id="rId7"/>
    <p:sldId id="262" r:id="rId8"/>
    <p:sldId id="275" r:id="rId9"/>
    <p:sldId id="278" r:id="rId10"/>
    <p:sldId id="274"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mu7RFFm9d0nnJIABA7hQQ==" hashData="5jJuUnQB6hd089/u2oiQ3Mxo0Oo="/>
  <p:extLst>
    <p:ext uri="{EFAFB233-063F-42B5-8137-9DF3F51BA10A}">
      <p15:sldGuideLst xmlns=""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2E3092"/>
    <a:srgbClr val="808080"/>
    <a:srgbClr val="993399"/>
    <a:srgbClr val="0099FF"/>
    <a:srgbClr val="9B3333"/>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64" autoAdjust="0"/>
  </p:normalViewPr>
  <p:slideViewPr>
    <p:cSldViewPr>
      <p:cViewPr>
        <p:scale>
          <a:sx n="80" d="100"/>
          <a:sy n="80" d="100"/>
        </p:scale>
        <p:origin x="-1522" y="-58"/>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16/06/2021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Teacher’s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Display </a:t>
            </a:r>
            <a:r>
              <a:rPr lang="en-GB" dirty="0"/>
              <a:t>this on the screen/board as students enter the classroom so that they can begin straight away, leaving space for the date and title if they are writing their answer in their books.</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 Notes</a:t>
            </a:r>
          </a:p>
          <a:p>
            <a:r>
              <a:rPr lang="en-GB" dirty="0" smtClean="0"/>
              <a:t>A </a:t>
            </a:r>
            <a:r>
              <a:rPr lang="en-GB" dirty="0"/>
              <a:t>few ideas to get students thinking, or if they struggle to think of any then it’s a good opportunity to discuss traditions such as Shrove Tuesday, Halloween and May Day. Other ideas could relate to Christmas, </a:t>
            </a:r>
            <a:r>
              <a:rPr lang="en-GB" dirty="0" smtClean="0"/>
              <a:t>New </a:t>
            </a:r>
            <a:r>
              <a:rPr lang="en-GB" dirty="0"/>
              <a:t>Y</a:t>
            </a:r>
            <a:r>
              <a:rPr lang="en-GB" dirty="0" smtClean="0"/>
              <a:t>ear</a:t>
            </a:r>
            <a:r>
              <a:rPr lang="en-GB" dirty="0"/>
              <a:t>, Easter, </a:t>
            </a:r>
            <a:r>
              <a:rPr lang="en-GB" dirty="0" smtClean="0"/>
              <a:t>Valentine’s </a:t>
            </a:r>
            <a:r>
              <a:rPr lang="en-GB" dirty="0"/>
              <a:t>D</a:t>
            </a:r>
            <a:r>
              <a:rPr lang="en-GB" dirty="0" smtClean="0"/>
              <a:t>ay</a:t>
            </a:r>
            <a:r>
              <a:rPr lang="en-GB" dirty="0"/>
              <a:t>, Guy Fawkes night, Cheese Rolling, </a:t>
            </a:r>
            <a:r>
              <a:rPr lang="en-GB" dirty="0" smtClean="0"/>
              <a:t>Harvest </a:t>
            </a:r>
            <a:r>
              <a:rPr lang="en-GB" dirty="0"/>
              <a:t>F</a:t>
            </a:r>
            <a:r>
              <a:rPr lang="en-GB" dirty="0" smtClean="0"/>
              <a:t>estival</a:t>
            </a:r>
            <a:r>
              <a:rPr lang="en-GB" dirty="0"/>
              <a:t>, Christingle.</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 Note</a:t>
            </a:r>
          </a:p>
          <a:p>
            <a:r>
              <a:rPr lang="en-GB" dirty="0" smtClean="0"/>
              <a:t>Image</a:t>
            </a:r>
            <a:r>
              <a:rPr lang="en-GB" baseline="0" dirty="0" smtClean="0"/>
              <a:t> is</a:t>
            </a:r>
            <a:r>
              <a:rPr lang="en-GB" dirty="0" smtClean="0"/>
              <a:t> </a:t>
            </a:r>
            <a:r>
              <a:rPr lang="en-GB" i="1" dirty="0" smtClean="0"/>
              <a:t>Birds and Flowers of the Four Seasons</a:t>
            </a:r>
            <a:r>
              <a:rPr lang="en-GB" i="1" baseline="0" dirty="0" smtClean="0"/>
              <a:t> </a:t>
            </a:r>
            <a:r>
              <a:rPr lang="en-GB" i="0" baseline="0" dirty="0" smtClean="0"/>
              <a:t>by Araki </a:t>
            </a:r>
            <a:r>
              <a:rPr lang="en-GB" i="0" baseline="0" dirty="0" err="1" smtClean="0"/>
              <a:t>Jippo</a:t>
            </a:r>
            <a:r>
              <a:rPr lang="en-GB" i="0" baseline="0" dirty="0" smtClean="0"/>
              <a:t>. L-R shows Winter, Autumn, Summer and Spring. </a:t>
            </a:r>
            <a:endParaRPr lang="en-GB" i="0"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238534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 Notes</a:t>
            </a:r>
          </a:p>
          <a:p>
            <a:r>
              <a:rPr lang="en-GB" dirty="0" smtClean="0"/>
              <a:t>HA </a:t>
            </a:r>
            <a:r>
              <a:rPr lang="en-GB" dirty="0"/>
              <a:t>classes can structure their own answers. LA classes may use the scaffolded version on the next slide.</a:t>
            </a:r>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256869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Teacher’s Notes</a:t>
            </a:r>
          </a:p>
          <a:p>
            <a:r>
              <a:rPr lang="en-GB" dirty="0" err="1" smtClean="0"/>
              <a:t>Scaffolded</a:t>
            </a:r>
            <a:r>
              <a:rPr lang="en-GB" dirty="0" smtClean="0"/>
              <a:t> </a:t>
            </a:r>
            <a:r>
              <a:rPr lang="en-GB" dirty="0"/>
              <a:t>version for LA students/to ensure sufficient detail. Also an opportunity for self/peer assessment.</a:t>
            </a: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240786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This slide can be printed </a:t>
            </a:r>
            <a:r>
              <a:rPr lang="en-GB" b="0" smtClean="0"/>
              <a:t>for</a:t>
            </a:r>
            <a:r>
              <a:rPr lang="en-GB" b="0" baseline="0" smtClean="0"/>
              <a:t> students.</a:t>
            </a:r>
          </a:p>
          <a:p>
            <a:r>
              <a:rPr lang="en-GB" b="0" baseline="0" dirty="0" smtClean="0"/>
              <a:t> </a:t>
            </a:r>
            <a:endParaRPr lang="en-GB" b="0" dirty="0" smtClean="0"/>
          </a:p>
          <a:p>
            <a:r>
              <a:rPr lang="en-GB" b="1" dirty="0" smtClean="0"/>
              <a:t>Answers:</a:t>
            </a:r>
            <a:r>
              <a:rPr lang="en-GB" b="1" baseline="0" dirty="0" smtClean="0"/>
              <a:t> </a:t>
            </a:r>
            <a:r>
              <a:rPr lang="en-GB" b="0" baseline="0" dirty="0" smtClean="0"/>
              <a:t>1. August 2. January 3. 26 degrees (answers either side can be accepted) 4. February 5. September 6. Their seasons are the same as ours (Spring is March-May; Summer is Jun-Aug; Autumn is Sept-Nov; Winter is Dec-Feb) </a:t>
            </a:r>
            <a:endParaRPr lang="en-GB" b="1" dirty="0" smtClean="0"/>
          </a:p>
          <a:p>
            <a:endParaRPr lang="en-GB" b="1" dirty="0" smtClean="0"/>
          </a:p>
          <a:p>
            <a:r>
              <a:rPr lang="en-GB" b="1" dirty="0" smtClean="0"/>
              <a:t>Data sources</a:t>
            </a:r>
          </a:p>
          <a:p>
            <a:r>
              <a:rPr lang="en-GB" b="0" dirty="0" smtClean="0"/>
              <a:t>Temperature: https://www.data.jma.go.jp/obd/stats/etrn/view/monthly_s3_en.php?block_no=47662&amp;view=1</a:t>
            </a:r>
          </a:p>
          <a:p>
            <a:r>
              <a:rPr lang="en-GB" b="0" dirty="0" smtClean="0"/>
              <a:t>Rainfall:</a:t>
            </a:r>
            <a:r>
              <a:rPr lang="en-GB" b="0" baseline="0" dirty="0" smtClean="0"/>
              <a:t> </a:t>
            </a:r>
            <a:r>
              <a:rPr lang="en-GB" b="0" dirty="0" smtClean="0"/>
              <a:t>https://www.data.jma.go.jp/obd/stats/etrn/view/monthly_s3_en.php?block_no=47662&amp;view=13</a:t>
            </a:r>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61241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61241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402794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5E169F-3839-4658-AC0A-0FF04194B9FC}"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AC46D-EC9F-49BA-86B3-A75F54C979E5}"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4C6CD-3DCE-4FB1-B8BB-635B285A0B7F}"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77508-A0E3-4009-9DC3-A2610D6CFE27}"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486BC-2642-4467-899D-A8459E7941EB}"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B7673A-C541-41BA-BBF9-7AFF5A8030F0}"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054E87-B409-47C6-A894-1EAEF21F30E1}" type="datetime1">
              <a:rPr lang="en-GB" smtClean="0"/>
              <a:t>16/06/2021</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279040-582D-413C-958E-DB2174441A2C}" type="datetime1">
              <a:rPr lang="en-GB" smtClean="0"/>
              <a:t>16/06/2021</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78EE-2BE8-4A0A-9338-C585C359B5CF}" type="datetime1">
              <a:rPr lang="en-GB" smtClean="0"/>
              <a:t>16/06/2021</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710B8-CBDD-4FF9-9931-A987E3FB19C3}"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2B686-D078-46AA-BF53-5F9AB630EA9A}"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4717-8A59-4AD7-A22D-A834D31A7910}" type="datetime1">
              <a:rPr lang="en-GB" smtClean="0"/>
              <a:t>16/06/2021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alexblock?utm_source=unsplash&amp;utm_medium=referral&amp;utm_content=creditCopyText"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s/photos/rain-japan?utm_source=unsplash&amp;utm_medium=referral&amp;utm_content=creditCopyTex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7.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utm_source=unsplash&amp;utm_medium=referral&amp;utm_content=creditCopyText" TargetMode="External"/><Relationship Id="rId5" Type="http://schemas.openxmlformats.org/officeDocument/2006/relationships/hyperlink" Target="https://unsplash.com/@genefoto?utm_source=unsplash&amp;utm_medium=referral&amp;utm_content=creditCopyText" TargetMode="External"/><Relationship Id="rId4" Type="http://schemas.openxmlformats.org/officeDocument/2006/relationships/hyperlink" Target="https://unsplash.com/@mockupgraphics?utm_source=unsplash&amp;utm_medium=referral&amp;utm_content=creditCopyText" TargetMode="Externa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www.data.jma.go.jp/obd/stats/etrn/view/monthly_s3_en.php?block_no=47662&amp;view=13" TargetMode="External"/><Relationship Id="rId4" Type="http://schemas.openxmlformats.org/officeDocument/2006/relationships/hyperlink" Target="https://www.data.jma.go.jp/obd/stats/etrn/view/monthly_s3_en.php?block_no=47662&amp;view=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82666" y="352559"/>
            <a:ext cx="3597246"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Warm Up</a:t>
            </a:r>
          </a:p>
        </p:txBody>
      </p:sp>
      <p:sp>
        <p:nvSpPr>
          <p:cNvPr id="3" name="Slide Number Placeholder 2"/>
          <p:cNvSpPr>
            <a:spLocks noGrp="1"/>
          </p:cNvSpPr>
          <p:nvPr>
            <p:ph type="sldNum" sz="quarter" idx="12"/>
          </p:nvPr>
        </p:nvSpPr>
        <p:spPr/>
        <p:txBody>
          <a:bodyPr/>
          <a:lstStyle/>
          <a:p>
            <a:fld id="{7627D4DA-CA93-4100-9923-91CA0C97AC6D}" type="slidenum">
              <a:rPr lang="en-GB" smtClean="0"/>
              <a:t>1</a:t>
            </a:fld>
            <a:endParaRPr lang="en-GB"/>
          </a:p>
        </p:txBody>
      </p:sp>
      <p:sp>
        <p:nvSpPr>
          <p:cNvPr id="17" name="Footer Placeholder 7"/>
          <p:cNvSpPr>
            <a:spLocks noGrp="1"/>
          </p:cNvSpPr>
          <p:nvPr>
            <p:ph type="ftr" sz="quarter" idx="11"/>
          </p:nvPr>
        </p:nvSpPr>
        <p:spPr>
          <a:xfrm>
            <a:off x="0" y="6453336"/>
            <a:ext cx="9143999" cy="505729"/>
          </a:xfrm>
        </p:spPr>
        <p:txBody>
          <a:bodyPr/>
          <a:lstStyle/>
          <a:p>
            <a:pPr lvl="0"/>
            <a:r>
              <a:rPr lang="en-GB" sz="1100" dirty="0" smtClean="0">
                <a:solidFill>
                  <a:schemeClr val="bg1"/>
                </a:solidFill>
              </a:rPr>
              <a:t>Rain </a:t>
            </a:r>
            <a:r>
              <a:rPr lang="en-GB" sz="1100" dirty="0">
                <a:solidFill>
                  <a:schemeClr val="bg1"/>
                </a:solidFill>
              </a:rPr>
              <a:t>photo by </a:t>
            </a:r>
            <a:r>
              <a:rPr lang="en-GB" sz="1100" dirty="0">
                <a:solidFill>
                  <a:schemeClr val="bg1"/>
                </a:solidFill>
                <a:hlinkClick r:id="rId3"/>
              </a:rPr>
              <a:t>Alex Block</a:t>
            </a:r>
            <a:r>
              <a:rPr lang="en-GB" sz="1100" dirty="0">
                <a:solidFill>
                  <a:schemeClr val="bg1"/>
                </a:solidFill>
              </a:rPr>
              <a:t> on </a:t>
            </a:r>
            <a:r>
              <a:rPr lang="en-GB" sz="1100" dirty="0" err="1" smtClean="0">
                <a:solidFill>
                  <a:schemeClr val="bg1"/>
                </a:solidFill>
                <a:hlinkClick r:id="rId4" action="ppaction://hlinkfile"/>
              </a:rPr>
              <a:t>Unsplash</a:t>
            </a:r>
            <a:endParaRPr lang="en-GB" sz="1100" dirty="0">
              <a:solidFill>
                <a:schemeClr val="bg1"/>
              </a:solidFill>
            </a:endParaRPr>
          </a:p>
          <a:p>
            <a:pPr lvl="0"/>
            <a:r>
              <a:rPr lang="en-GB" sz="1100" dirty="0" smtClean="0">
                <a:solidFill>
                  <a:schemeClr val="bg1"/>
                </a:solidFill>
              </a:rPr>
              <a:t>Sapporo </a:t>
            </a:r>
            <a:r>
              <a:rPr lang="en-GB" sz="1100" dirty="0">
                <a:solidFill>
                  <a:schemeClr val="bg1"/>
                </a:solidFill>
              </a:rPr>
              <a:t>Snow Festival  © </a:t>
            </a:r>
            <a:r>
              <a:rPr lang="en-GB" sz="1100" dirty="0" err="1" smtClean="0">
                <a:solidFill>
                  <a:schemeClr val="bg1"/>
                </a:solidFill>
              </a:rPr>
              <a:t>Yasufumi</a:t>
            </a:r>
            <a:r>
              <a:rPr lang="en-GB" sz="1100" dirty="0" smtClean="0">
                <a:solidFill>
                  <a:schemeClr val="bg1"/>
                </a:solidFill>
              </a:rPr>
              <a:t> Nishi/JNTO; </a:t>
            </a:r>
            <a:r>
              <a:rPr lang="en-GB" sz="1100" dirty="0" err="1" smtClean="0">
                <a:solidFill>
                  <a:schemeClr val="bg1"/>
                </a:solidFill>
              </a:rPr>
              <a:t>Oedo</a:t>
            </a:r>
            <a:r>
              <a:rPr lang="en-GB" sz="1100" dirty="0" smtClean="0">
                <a:solidFill>
                  <a:schemeClr val="bg1"/>
                </a:solidFill>
              </a:rPr>
              <a:t> </a:t>
            </a:r>
            <a:r>
              <a:rPr lang="en-GB" sz="1100" dirty="0" err="1">
                <a:solidFill>
                  <a:schemeClr val="bg1"/>
                </a:solidFill>
              </a:rPr>
              <a:t>Fukagawa</a:t>
            </a:r>
            <a:r>
              <a:rPr lang="en-GB" sz="1100" dirty="0">
                <a:solidFill>
                  <a:schemeClr val="bg1"/>
                </a:solidFill>
              </a:rPr>
              <a:t> Sakura (Cherry Blossoms) </a:t>
            </a:r>
            <a:r>
              <a:rPr lang="en-GB" sz="1100" dirty="0" smtClean="0">
                <a:solidFill>
                  <a:schemeClr val="bg1"/>
                </a:solidFill>
              </a:rPr>
              <a:t>Festival ©Koto City Tourism Association/JNTO</a:t>
            </a:r>
            <a:endParaRPr lang="en-GB" sz="1100" dirty="0">
              <a:solidFill>
                <a:schemeClr val="bg1"/>
              </a:solidFill>
            </a:endParaRPr>
          </a:p>
          <a:p>
            <a:pPr lvl="0"/>
            <a:endParaRPr lang="en-GB" dirty="0">
              <a:solidFill>
                <a:schemeClr val="bg1"/>
              </a:solidFill>
            </a:endParaRPr>
          </a:p>
          <a:p>
            <a:endParaRPr lang="en-GB" dirty="0">
              <a:solidFill>
                <a:schemeClr val="bg1">
                  <a:lumMod val="95000"/>
                </a:schemeClr>
              </a:solidFill>
            </a:endParaRPr>
          </a:p>
        </p:txBody>
      </p:sp>
      <p:sp>
        <p:nvSpPr>
          <p:cNvPr id="9" name="TextBox 8">
            <a:extLst>
              <a:ext uri="{FF2B5EF4-FFF2-40B4-BE49-F238E27FC236}">
                <a16:creationId xmlns="" xmlns:a16="http://schemas.microsoft.com/office/drawing/2014/main" id="{0D09E011-7B78-49B6-B0B0-2A97301A1834}"/>
              </a:ext>
            </a:extLst>
          </p:cNvPr>
          <p:cNvSpPr txBox="1"/>
          <p:nvPr/>
        </p:nvSpPr>
        <p:spPr>
          <a:xfrm>
            <a:off x="251520" y="1412776"/>
            <a:ext cx="4170757" cy="1354217"/>
          </a:xfrm>
          <a:prstGeom prst="rect">
            <a:avLst/>
          </a:prstGeom>
          <a:noFill/>
        </p:spPr>
        <p:txBody>
          <a:bodyPr wrap="square" rtlCol="0">
            <a:spAutoFit/>
          </a:bodyPr>
          <a:lstStyle/>
          <a:p>
            <a:r>
              <a:rPr lang="en-GB" sz="2400" dirty="0">
                <a:latin typeface="Kozuka Gothic Pro R" pitchFamily="34" charset="-128"/>
                <a:ea typeface="Kozuka Gothic Pro R" pitchFamily="34" charset="-128"/>
              </a:rPr>
              <a:t>Study these images and answer the question:</a:t>
            </a:r>
          </a:p>
          <a:p>
            <a:endParaRPr lang="en-GB" sz="1200" b="1" dirty="0">
              <a:latin typeface="Kozuka Gothic Pro R" pitchFamily="34" charset="-128"/>
              <a:ea typeface="Kozuka Gothic Pro R" pitchFamily="34" charset="-128"/>
            </a:endParaRPr>
          </a:p>
          <a:p>
            <a:r>
              <a:rPr lang="en-GB" sz="2200" b="1" dirty="0">
                <a:latin typeface="Kozuka Gothic Pro B" pitchFamily="34" charset="-128"/>
                <a:ea typeface="Kozuka Gothic Pro B" pitchFamily="34" charset="-128"/>
              </a:rPr>
              <a:t>What is Japan’s climate like?</a:t>
            </a:r>
          </a:p>
        </p:txBody>
      </p:sp>
      <p:grpSp>
        <p:nvGrpSpPr>
          <p:cNvPr id="10" name="Group 9"/>
          <p:cNvGrpSpPr/>
          <p:nvPr/>
        </p:nvGrpSpPr>
        <p:grpSpPr>
          <a:xfrm>
            <a:off x="4681455" y="3164579"/>
            <a:ext cx="4336180" cy="2880000"/>
            <a:chOff x="4932040" y="2868064"/>
            <a:chExt cx="4336180" cy="288000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2868064"/>
              <a:ext cx="4336180" cy="2880000"/>
            </a:xfrm>
            <a:prstGeom prst="rect">
              <a:avLst/>
            </a:prstGeom>
          </p:spPr>
        </p:pic>
        <p:sp>
          <p:nvSpPr>
            <p:cNvPr id="6" name="TextBox 5"/>
            <p:cNvSpPr txBox="1"/>
            <p:nvPr/>
          </p:nvSpPr>
          <p:spPr>
            <a:xfrm>
              <a:off x="8116775" y="5517232"/>
              <a:ext cx="1116124" cy="230832"/>
            </a:xfrm>
            <a:prstGeom prst="rect">
              <a:avLst/>
            </a:prstGeom>
            <a:noFill/>
          </p:spPr>
          <p:txBody>
            <a:bodyPr wrap="square" rtlCol="0">
              <a:spAutoFit/>
            </a:bodyPr>
            <a:lstStyle/>
            <a:p>
              <a:r>
                <a:rPr lang="en-GB" sz="900" dirty="0">
                  <a:solidFill>
                    <a:schemeClr val="bg1"/>
                  </a:solidFill>
                </a:rPr>
                <a:t>Photo by Alex </a:t>
              </a:r>
              <a:r>
                <a:rPr lang="en-GB" sz="900" dirty="0" smtClean="0">
                  <a:solidFill>
                    <a:schemeClr val="bg1"/>
                  </a:solidFill>
                </a:rPr>
                <a:t>Block</a:t>
              </a:r>
              <a:endParaRPr lang="en-GB" sz="900" dirty="0">
                <a:solidFill>
                  <a:schemeClr val="bg1"/>
                </a:solidFill>
              </a:endParaRPr>
            </a:p>
          </p:txBody>
        </p:sp>
      </p:grpSp>
      <p:grpSp>
        <p:nvGrpSpPr>
          <p:cNvPr id="11" name="Group 10"/>
          <p:cNvGrpSpPr/>
          <p:nvPr/>
        </p:nvGrpSpPr>
        <p:grpSpPr>
          <a:xfrm>
            <a:off x="4680695" y="260648"/>
            <a:ext cx="4352839" cy="2915139"/>
            <a:chOff x="4680695" y="260648"/>
            <a:chExt cx="4352839" cy="2915139"/>
          </a:xfrm>
        </p:grpSpPr>
        <p:pic>
          <p:nvPicPr>
            <p:cNvPr id="5" name="Picture 4" descr="A picture containing sky, outdoor, snow, building&#10;&#10;Description automatically generated">
              <a:extLst>
                <a:ext uri="{FF2B5EF4-FFF2-40B4-BE49-F238E27FC236}">
                  <a16:creationId xmlns="" xmlns:a16="http://schemas.microsoft.com/office/drawing/2014/main" id="{B73719A6-5430-4CD2-A73A-D3B29C7E78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0695" y="260648"/>
              <a:ext cx="4336940" cy="2880000"/>
            </a:xfrm>
            <a:prstGeom prst="rect">
              <a:avLst/>
            </a:prstGeom>
          </p:spPr>
        </p:pic>
        <p:sp>
          <p:nvSpPr>
            <p:cNvPr id="7" name="TextBox 6"/>
            <p:cNvSpPr txBox="1"/>
            <p:nvPr/>
          </p:nvSpPr>
          <p:spPr>
            <a:xfrm>
              <a:off x="7665382" y="2944955"/>
              <a:ext cx="1368152" cy="230832"/>
            </a:xfrm>
            <a:prstGeom prst="rect">
              <a:avLst/>
            </a:prstGeom>
            <a:noFill/>
          </p:spPr>
          <p:txBody>
            <a:bodyPr wrap="square" rtlCol="0">
              <a:spAutoFit/>
            </a:bodyPr>
            <a:lstStyle/>
            <a:p>
              <a:r>
                <a:rPr lang="en-GB" sz="900" dirty="0">
                  <a:solidFill>
                    <a:schemeClr val="tx1">
                      <a:lumMod val="95000"/>
                      <a:lumOff val="5000"/>
                    </a:schemeClr>
                  </a:solidFill>
                </a:rPr>
                <a:t>©</a:t>
              </a:r>
              <a:r>
                <a:rPr lang="en-GB" sz="900" dirty="0" err="1">
                  <a:solidFill>
                    <a:schemeClr val="tx1">
                      <a:lumMod val="95000"/>
                      <a:lumOff val="5000"/>
                    </a:schemeClr>
                  </a:solidFill>
                </a:rPr>
                <a:t>Yasufumi</a:t>
              </a:r>
              <a:r>
                <a:rPr lang="en-GB" sz="900" dirty="0">
                  <a:solidFill>
                    <a:schemeClr val="tx1">
                      <a:lumMod val="95000"/>
                      <a:lumOff val="5000"/>
                    </a:schemeClr>
                  </a:solidFill>
                </a:rPr>
                <a:t> Nishi/©JNTO</a:t>
              </a:r>
            </a:p>
          </p:txBody>
        </p:sp>
      </p:grpSp>
      <p:sp>
        <p:nvSpPr>
          <p:cNvPr id="18" name="TextBox 17"/>
          <p:cNvSpPr txBox="1"/>
          <p:nvPr/>
        </p:nvSpPr>
        <p:spPr>
          <a:xfrm>
            <a:off x="1981289" y="5373216"/>
            <a:ext cx="2878743" cy="369332"/>
          </a:xfrm>
          <a:prstGeom prst="rect">
            <a:avLst/>
          </a:prstGeom>
          <a:noFill/>
        </p:spPr>
        <p:txBody>
          <a:bodyPr wrap="square" rtlCol="0">
            <a:spAutoFit/>
          </a:bodyPr>
          <a:lstStyle/>
          <a:p>
            <a:endParaRPr lang="en-GB" dirty="0"/>
          </a:p>
        </p:txBody>
      </p:sp>
      <p:sp>
        <p:nvSpPr>
          <p:cNvPr id="20" name="Rectangle 3"/>
          <p:cNvSpPr>
            <a:spLocks noChangeArrowheads="1"/>
          </p:cNvSpPr>
          <p:nvPr/>
        </p:nvSpPr>
        <p:spPr bwMode="auto">
          <a:xfrm>
            <a:off x="457200" y="336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grpSp>
        <p:nvGrpSpPr>
          <p:cNvPr id="22" name="Group 21"/>
          <p:cNvGrpSpPr/>
          <p:nvPr/>
        </p:nvGrpSpPr>
        <p:grpSpPr>
          <a:xfrm>
            <a:off x="85627" y="3155675"/>
            <a:ext cx="4569640" cy="2884586"/>
            <a:chOff x="81155" y="3113827"/>
            <a:chExt cx="4569640" cy="2884586"/>
          </a:xfrm>
        </p:grpSpPr>
        <p:pic>
          <p:nvPicPr>
            <p:cNvPr id="8" name="Picture 7" descr="A group of people on a boat&#10;&#10;Description automatically generated with low confidence">
              <a:extLst>
                <a:ext uri="{FF2B5EF4-FFF2-40B4-BE49-F238E27FC236}">
                  <a16:creationId xmlns="" xmlns:a16="http://schemas.microsoft.com/office/drawing/2014/main" id="{C8C986A2-7B47-4949-92E1-358376CF74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55" y="3113827"/>
              <a:ext cx="4569640" cy="2884586"/>
            </a:xfrm>
            <a:prstGeom prst="rect">
              <a:avLst/>
            </a:prstGeom>
          </p:spPr>
        </p:pic>
        <p:sp>
          <p:nvSpPr>
            <p:cNvPr id="21" name="TextBox 20"/>
            <p:cNvSpPr txBox="1"/>
            <p:nvPr/>
          </p:nvSpPr>
          <p:spPr>
            <a:xfrm>
              <a:off x="3491880" y="5629081"/>
              <a:ext cx="1134578" cy="369332"/>
            </a:xfrm>
            <a:prstGeom prst="rect">
              <a:avLst/>
            </a:prstGeom>
            <a:noFill/>
          </p:spPr>
          <p:txBody>
            <a:bodyPr wrap="square" rtlCol="0">
              <a:spAutoFit/>
            </a:bodyPr>
            <a:lstStyle/>
            <a:p>
              <a:r>
                <a:rPr lang="en-GB" sz="900" dirty="0">
                  <a:solidFill>
                    <a:schemeClr val="bg1"/>
                  </a:solidFill>
                </a:rPr>
                <a:t>©Koto City Tourism Association/©JNTO</a:t>
              </a:r>
            </a:p>
          </p:txBody>
        </p:sp>
      </p:grpSp>
    </p:spTree>
    <p:extLst>
      <p:ext uri="{BB962C8B-B14F-4D97-AF65-F5344CB8AC3E}">
        <p14:creationId xmlns:p14="http://schemas.microsoft.com/office/powerpoint/2010/main" val="53277821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 xmlns:a16="http://schemas.microsoft.com/office/drawing/2014/main" id="{246C8A22-E7D4-4DB7-8A57-0150E043D7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226" y="2996952"/>
            <a:ext cx="3205436" cy="2400071"/>
          </a:xfrm>
          <a:prstGeom prst="rect">
            <a:avLst/>
          </a:prstGeom>
          <a:noFill/>
          <a:ln w="25400">
            <a:solidFill>
              <a:srgbClr val="339933"/>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627D4DA-CA93-4100-9923-91CA0C97AC6D}" type="slidenum">
              <a:rPr lang="en-GB" smtClean="0"/>
              <a:t>10</a:t>
            </a:fld>
            <a:endParaRPr lang="en-GB"/>
          </a:p>
        </p:txBody>
      </p:sp>
      <p:sp>
        <p:nvSpPr>
          <p:cNvPr id="7" name="Rectangle 6"/>
          <p:cNvSpPr/>
          <p:nvPr/>
        </p:nvSpPr>
        <p:spPr>
          <a:xfrm>
            <a:off x="0" y="6309320"/>
            <a:ext cx="9144000" cy="54868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2768" y="6492875"/>
            <a:ext cx="9033728" cy="365125"/>
          </a:xfrm>
        </p:spPr>
        <p:txBody>
          <a:bodyPr/>
          <a:lstStyle/>
          <a:p>
            <a:r>
              <a:rPr lang="en-GB" dirty="0" smtClean="0">
                <a:solidFill>
                  <a:schemeClr val="bg1"/>
                </a:solidFill>
              </a:rPr>
              <a:t>Pancake photo </a:t>
            </a:r>
            <a:r>
              <a:rPr lang="en-GB" dirty="0">
                <a:solidFill>
                  <a:schemeClr val="bg1"/>
                </a:solidFill>
              </a:rPr>
              <a:t>by </a:t>
            </a:r>
            <a:r>
              <a:rPr lang="en-GB" dirty="0" err="1">
                <a:solidFill>
                  <a:schemeClr val="bg1"/>
                </a:solidFill>
                <a:hlinkClick r:id="rId4"/>
              </a:rPr>
              <a:t>Mockup</a:t>
            </a:r>
            <a:r>
              <a:rPr lang="en-GB" dirty="0">
                <a:solidFill>
                  <a:schemeClr val="bg1"/>
                </a:solidFill>
                <a:hlinkClick r:id="rId4"/>
              </a:rPr>
              <a:t> </a:t>
            </a:r>
            <a:r>
              <a:rPr lang="en-GB" dirty="0" smtClean="0">
                <a:solidFill>
                  <a:schemeClr val="bg1"/>
                </a:solidFill>
                <a:hlinkClick r:id="rId4"/>
              </a:rPr>
              <a:t>Graphics</a:t>
            </a:r>
            <a:r>
              <a:rPr lang="en-GB" dirty="0" smtClean="0">
                <a:solidFill>
                  <a:schemeClr val="bg1"/>
                </a:solidFill>
              </a:rPr>
              <a:t>, Pumpkin photo by </a:t>
            </a:r>
            <a:r>
              <a:rPr lang="en-GB" dirty="0">
                <a:solidFill>
                  <a:schemeClr val="bg1"/>
                </a:solidFill>
                <a:hlinkClick r:id="rId5"/>
              </a:rPr>
              <a:t>Gene </a:t>
            </a:r>
            <a:r>
              <a:rPr lang="en-GB" dirty="0" err="1">
                <a:solidFill>
                  <a:schemeClr val="bg1"/>
                </a:solidFill>
                <a:hlinkClick r:id="rId5"/>
              </a:rPr>
              <a:t>Gallin</a:t>
            </a:r>
            <a:r>
              <a:rPr lang="en-GB" dirty="0">
                <a:solidFill>
                  <a:schemeClr val="bg1"/>
                </a:solidFill>
              </a:rPr>
              <a:t> </a:t>
            </a:r>
            <a:r>
              <a:rPr lang="en-GB" dirty="0" smtClean="0">
                <a:solidFill>
                  <a:schemeClr val="bg1"/>
                </a:solidFill>
              </a:rPr>
              <a:t>both via </a:t>
            </a:r>
            <a:r>
              <a:rPr lang="en-GB" dirty="0" err="1">
                <a:solidFill>
                  <a:schemeClr val="bg1"/>
                </a:solidFill>
                <a:hlinkClick r:id="rId6" action="ppaction://hlinkfile"/>
              </a:rPr>
              <a:t>Unsplash</a:t>
            </a:r>
            <a:r>
              <a:rPr lang="en-GB" dirty="0">
                <a:solidFill>
                  <a:schemeClr val="bg1"/>
                </a:solidFill>
              </a:rPr>
              <a:t> </a:t>
            </a:r>
          </a:p>
          <a:p>
            <a:endParaRPr lang="en-GB" dirty="0">
              <a:solidFill>
                <a:schemeClr val="bg1"/>
              </a:solidFill>
            </a:endParaRPr>
          </a:p>
          <a:p>
            <a:endParaRPr lang="en-GB" dirty="0">
              <a:solidFill>
                <a:schemeClr val="bg1"/>
              </a:solidFill>
            </a:endParaRPr>
          </a:p>
        </p:txBody>
      </p:sp>
      <p:sp>
        <p:nvSpPr>
          <p:cNvPr id="9" name="TextBox 8"/>
          <p:cNvSpPr txBox="1"/>
          <p:nvPr/>
        </p:nvSpPr>
        <p:spPr>
          <a:xfrm>
            <a:off x="432051" y="332656"/>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Plenary</a:t>
            </a:r>
          </a:p>
        </p:txBody>
      </p:sp>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2" name="TextBox 1">
            <a:extLst>
              <a:ext uri="{FF2B5EF4-FFF2-40B4-BE49-F238E27FC236}">
                <a16:creationId xmlns="" xmlns:a16="http://schemas.microsoft.com/office/drawing/2014/main" id="{20FB7AD1-3313-4FF7-A4E0-9BBEA3E27487}"/>
              </a:ext>
            </a:extLst>
          </p:cNvPr>
          <p:cNvSpPr txBox="1"/>
          <p:nvPr/>
        </p:nvSpPr>
        <p:spPr>
          <a:xfrm>
            <a:off x="611560" y="1412776"/>
            <a:ext cx="8208912" cy="1107996"/>
          </a:xfrm>
          <a:prstGeom prst="rect">
            <a:avLst/>
          </a:prstGeom>
          <a:noFill/>
        </p:spPr>
        <p:txBody>
          <a:bodyPr wrap="square" rtlCol="0">
            <a:spAutoFit/>
          </a:bodyPr>
          <a:lstStyle/>
          <a:p>
            <a:r>
              <a:rPr lang="en-GB" sz="2200" dirty="0">
                <a:latin typeface="Kozuka Gothic Pro R" pitchFamily="34" charset="-128"/>
                <a:ea typeface="Kozuka Gothic Pro R" pitchFamily="34" charset="-128"/>
              </a:rPr>
              <a:t>Today we have learnt about some traditional Japanese festivals.</a:t>
            </a: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What seasonal festivals and celebrations do we have in the UK?</a:t>
            </a:r>
          </a:p>
        </p:txBody>
      </p:sp>
      <p:grpSp>
        <p:nvGrpSpPr>
          <p:cNvPr id="12" name="Group 11"/>
          <p:cNvGrpSpPr/>
          <p:nvPr/>
        </p:nvGrpSpPr>
        <p:grpSpPr>
          <a:xfrm>
            <a:off x="412174" y="3826430"/>
            <a:ext cx="2710025" cy="2067222"/>
            <a:chOff x="441564" y="3911069"/>
            <a:chExt cx="2710025" cy="2067222"/>
          </a:xfrm>
        </p:grpSpPr>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8497" t="16141" r="7849" b="17566"/>
            <a:stretch/>
          </p:blipFill>
          <p:spPr>
            <a:xfrm>
              <a:off x="441564" y="3911069"/>
              <a:ext cx="2608627" cy="2067222"/>
            </a:xfrm>
            <a:prstGeom prst="rect">
              <a:avLst/>
            </a:prstGeom>
            <a:ln w="28575">
              <a:solidFill>
                <a:srgbClr val="339933"/>
              </a:solidFill>
            </a:ln>
          </p:spPr>
        </p:pic>
        <p:sp>
          <p:nvSpPr>
            <p:cNvPr id="5" name="TextBox 4"/>
            <p:cNvSpPr txBox="1"/>
            <p:nvPr/>
          </p:nvSpPr>
          <p:spPr>
            <a:xfrm>
              <a:off x="2153118" y="5762847"/>
              <a:ext cx="998471" cy="215444"/>
            </a:xfrm>
            <a:prstGeom prst="rect">
              <a:avLst/>
            </a:prstGeom>
            <a:noFill/>
            <a:ln w="28575">
              <a:noFill/>
            </a:ln>
          </p:spPr>
          <p:txBody>
            <a:bodyPr wrap="square" rtlCol="0">
              <a:spAutoFit/>
            </a:bodyPr>
            <a:lstStyle/>
            <a:p>
              <a:r>
                <a:rPr lang="en-GB" sz="800" dirty="0" err="1" smtClean="0">
                  <a:solidFill>
                    <a:schemeClr val="bg1">
                      <a:lumMod val="50000"/>
                    </a:schemeClr>
                  </a:solidFill>
                </a:rPr>
                <a:t>Mockup</a:t>
              </a:r>
              <a:r>
                <a:rPr lang="en-GB" sz="800" dirty="0" smtClean="0">
                  <a:solidFill>
                    <a:schemeClr val="bg1">
                      <a:lumMod val="50000"/>
                    </a:schemeClr>
                  </a:solidFill>
                </a:rPr>
                <a:t> Graphics</a:t>
              </a:r>
              <a:endParaRPr lang="en-GB" sz="800" dirty="0">
                <a:solidFill>
                  <a:schemeClr val="bg1">
                    <a:lumMod val="50000"/>
                  </a:schemeClr>
                </a:solidFill>
              </a:endParaRPr>
            </a:p>
          </p:txBody>
        </p:sp>
      </p:grpSp>
      <p:sp>
        <p:nvSpPr>
          <p:cNvPr id="11" name="TextBox 10"/>
          <p:cNvSpPr txBox="1"/>
          <p:nvPr/>
        </p:nvSpPr>
        <p:spPr>
          <a:xfrm>
            <a:off x="7020272" y="3687028"/>
            <a:ext cx="2016224" cy="230832"/>
          </a:xfrm>
          <a:prstGeom prst="rect">
            <a:avLst/>
          </a:prstGeom>
          <a:noFill/>
        </p:spPr>
        <p:txBody>
          <a:bodyPr wrap="square" rtlCol="0">
            <a:spAutoFit/>
          </a:bodyPr>
          <a:lstStyle/>
          <a:p>
            <a:r>
              <a:rPr lang="en-GB" sz="900" dirty="0" smtClean="0">
                <a:solidFill>
                  <a:schemeClr val="bg1"/>
                </a:solidFill>
              </a:rPr>
              <a:t>Photo</a:t>
            </a:r>
            <a:endParaRPr lang="en-GB" sz="900" dirty="0">
              <a:solidFill>
                <a:schemeClr val="bg1"/>
              </a:solidFill>
            </a:endParaRPr>
          </a:p>
        </p:txBody>
      </p:sp>
      <p:grpSp>
        <p:nvGrpSpPr>
          <p:cNvPr id="14" name="Group 13"/>
          <p:cNvGrpSpPr/>
          <p:nvPr/>
        </p:nvGrpSpPr>
        <p:grpSpPr>
          <a:xfrm>
            <a:off x="6588942" y="4196987"/>
            <a:ext cx="2405683" cy="1858868"/>
            <a:chOff x="6588223" y="4299567"/>
            <a:chExt cx="2405683" cy="1858868"/>
          </a:xfrm>
        </p:grpSpPr>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8223" y="4299567"/>
              <a:ext cx="2315191" cy="1851783"/>
            </a:xfrm>
            <a:prstGeom prst="rect">
              <a:avLst/>
            </a:prstGeom>
            <a:ln w="28575">
              <a:solidFill>
                <a:srgbClr val="339933"/>
              </a:solidFill>
            </a:ln>
          </p:spPr>
        </p:pic>
        <p:sp>
          <p:nvSpPr>
            <p:cNvPr id="13" name="TextBox 12"/>
            <p:cNvSpPr txBox="1"/>
            <p:nvPr/>
          </p:nvSpPr>
          <p:spPr>
            <a:xfrm>
              <a:off x="8171904" y="5927603"/>
              <a:ext cx="822002" cy="230832"/>
            </a:xfrm>
            <a:prstGeom prst="rect">
              <a:avLst/>
            </a:prstGeom>
            <a:noFill/>
            <a:ln w="28575">
              <a:noFill/>
            </a:ln>
          </p:spPr>
          <p:txBody>
            <a:bodyPr wrap="square" rtlCol="0">
              <a:spAutoFit/>
            </a:bodyPr>
            <a:lstStyle/>
            <a:p>
              <a:r>
                <a:rPr lang="en-GB" sz="900" dirty="0">
                  <a:solidFill>
                    <a:schemeClr val="bg1"/>
                  </a:solidFill>
                </a:rPr>
                <a:t>Gene </a:t>
              </a:r>
              <a:r>
                <a:rPr lang="en-GB" sz="900" dirty="0" err="1">
                  <a:solidFill>
                    <a:schemeClr val="bg1"/>
                  </a:solidFill>
                </a:rPr>
                <a:t>Gallin</a:t>
              </a:r>
              <a:endParaRPr lang="en-GB" sz="900" dirty="0"/>
            </a:p>
          </p:txBody>
        </p:sp>
      </p:grpSp>
    </p:spTree>
    <p:extLst>
      <p:ext uri="{BB962C8B-B14F-4D97-AF65-F5344CB8AC3E}">
        <p14:creationId xmlns:p14="http://schemas.microsoft.com/office/powerpoint/2010/main" val="2912765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Kozuka Gothic Pro R" pitchFamily="34" charset="-128"/>
              <a:ea typeface="Kozuka Gothic Pro R"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2492990"/>
          </a:xfrm>
          <a:prstGeom prst="rect">
            <a:avLst/>
          </a:prstGeom>
        </p:spPr>
        <p:txBody>
          <a:bodyPr wrap="square" lIns="0" tIns="0" rIns="0" bIns="0">
            <a:spAutoFit/>
          </a:bodyPr>
          <a:lstStyle/>
          <a:p>
            <a:r>
              <a:rPr lang="en-GB" dirty="0">
                <a:latin typeface="Kozuka Gothic Pro B" pitchFamily="34" charset="-128"/>
                <a:ea typeface="Kozuka Gothic Pro B" pitchFamily="34" charset="-128"/>
              </a:rPr>
              <a:t>This resource was authored by Katie Holmberg in collaboration with the Japan Society</a:t>
            </a:r>
          </a:p>
          <a:p>
            <a:endParaRPr lang="en-GB" dirty="0">
              <a:solidFill>
                <a:srgbClr val="FF0000"/>
              </a:solidFill>
              <a:latin typeface="Kozuka Gothic Pro R" pitchFamily="34" charset="-128"/>
              <a:ea typeface="Kozuka Gothic Pro R" pitchFamily="34" charset="-128"/>
            </a:endParaRPr>
          </a:p>
          <a:p>
            <a:r>
              <a:rPr lang="en-GB" dirty="0">
                <a:solidFill>
                  <a:srgbClr val="FF0000"/>
                </a:solidFill>
                <a:latin typeface="Kozuka Gothic Pro B" pitchFamily="34" charset="-128"/>
                <a:ea typeface="Kozuka Gothic Pro B" pitchFamily="34" charset="-128"/>
              </a:rPr>
              <a:t>The Japan Society</a:t>
            </a:r>
            <a:r>
              <a:rPr lang="en-GB" dirty="0">
                <a:latin typeface="Kozuka Gothic Pro R" pitchFamily="34" charset="-128"/>
                <a:ea typeface="Kozuka Gothic Pro R" pitchFamily="34" charset="-128"/>
              </a:rPr>
              <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R" pitchFamily="34" charset="-128"/>
                <a:ea typeface="Kozuka Gothic Pro R"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a:t>
            </a:r>
            <a:endParaRPr lang="en-GB" sz="1600"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JapanSocietyLondon</a:t>
            </a:r>
            <a:endParaRPr lang="en-GB" sz="1600" dirty="0">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latin typeface="Kozuka Gothic Pro R" pitchFamily="34" charset="-128"/>
                <a:ea typeface="Kozuka Gothic Pro R" pitchFamily="34" charset="-128"/>
              </a:rPr>
              <a:t>11</a:t>
            </a:fld>
            <a:endParaRPr lang="en-GB">
              <a:latin typeface="Kozuka Gothic Pro R" pitchFamily="34" charset="-128"/>
              <a:ea typeface="Kozuka Gothic Pro R"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1793077" y="6356351"/>
            <a:ext cx="5722147" cy="263313"/>
          </a:xfrm>
        </p:spPr>
        <p:txBody>
          <a:bodyPr/>
          <a:lstStyle/>
          <a:p>
            <a:r>
              <a:rPr lang="en-GB" dirty="0" smtClean="0">
                <a:solidFill>
                  <a:schemeClr val="bg1"/>
                </a:solidFill>
                <a:latin typeface="Kozuka Gothic Pro R" pitchFamily="34" charset="-128"/>
                <a:ea typeface="Kozuka Gothic Pro R" pitchFamily="34" charset="-128"/>
              </a:rPr>
              <a:t>©Katie Holmberg </a:t>
            </a:r>
            <a:r>
              <a:rPr lang="en-GB" dirty="0">
                <a:solidFill>
                  <a:schemeClr val="bg1"/>
                </a:solidFill>
                <a:latin typeface="Kozuka Gothic Pro R" pitchFamily="34" charset="-128"/>
                <a:ea typeface="Kozuka Gothic Pro R" pitchFamily="34" charset="-128"/>
              </a:rPr>
              <a:t>in collaboration with The Japan Society</a:t>
            </a:r>
          </a:p>
        </p:txBody>
      </p:sp>
    </p:spTree>
    <p:extLst>
      <p:ext uri="{BB962C8B-B14F-4D97-AF65-F5344CB8AC3E}">
        <p14:creationId xmlns:p14="http://schemas.microsoft.com/office/powerpoint/2010/main" val="425796250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314100"/>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2</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dirty="0" smtClean="0">
                <a:solidFill>
                  <a:schemeClr val="bg1">
                    <a:lumMod val="95000"/>
                  </a:schemeClr>
                </a:solidFill>
              </a:rPr>
              <a:t>©Katie Holmberg </a:t>
            </a:r>
            <a:r>
              <a:rPr lang="en-GB" dirty="0">
                <a:solidFill>
                  <a:schemeClr val="bg1">
                    <a:lumMod val="95000"/>
                  </a:schemeClr>
                </a:solidFill>
              </a:rPr>
              <a:t>in collaboration with The Japan Society</a:t>
            </a: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1047603" y="1700808"/>
            <a:ext cx="7264818" cy="769441"/>
          </a:xfrm>
          <a:prstGeom prst="rect">
            <a:avLst/>
          </a:prstGeom>
          <a:solidFill>
            <a:schemeClr val="bg1"/>
          </a:solidFill>
          <a:ln w="38100">
            <a:noFill/>
          </a:ln>
        </p:spPr>
        <p:txBody>
          <a:bodyPr wrap="square" rtlCol="0">
            <a:spAutoFit/>
          </a:bodyPr>
          <a:lstStyle/>
          <a:p>
            <a:pPr algn="ctr"/>
            <a:r>
              <a:rPr lang="en-GB" sz="4400" b="1" dirty="0" smtClean="0">
                <a:solidFill>
                  <a:schemeClr val="tx1">
                    <a:lumMod val="85000"/>
                    <a:lumOff val="15000"/>
                  </a:schemeClr>
                </a:solidFill>
                <a:latin typeface="Kozuka Gothic Pro B" pitchFamily="34" charset="-128"/>
                <a:ea typeface="Kozuka Gothic Pro B" pitchFamily="34" charset="-128"/>
              </a:rPr>
              <a:t>Japan’s </a:t>
            </a:r>
            <a:r>
              <a:rPr lang="en-GB" sz="4400" b="1" dirty="0">
                <a:solidFill>
                  <a:schemeClr val="tx1">
                    <a:lumMod val="85000"/>
                    <a:lumOff val="15000"/>
                  </a:schemeClr>
                </a:solidFill>
                <a:latin typeface="Kozuka Gothic Pro B" pitchFamily="34" charset="-128"/>
                <a:ea typeface="Kozuka Gothic Pro B" pitchFamily="34" charset="-128"/>
              </a:rPr>
              <a:t>Climate</a:t>
            </a:r>
          </a:p>
        </p:txBody>
      </p:sp>
      <p:sp>
        <p:nvSpPr>
          <p:cNvPr id="3" name="TextBox 2"/>
          <p:cNvSpPr txBox="1"/>
          <p:nvPr/>
        </p:nvSpPr>
        <p:spPr>
          <a:xfrm>
            <a:off x="5078600" y="2772359"/>
            <a:ext cx="3751224" cy="2862322"/>
          </a:xfrm>
          <a:prstGeom prst="rect">
            <a:avLst/>
          </a:prstGeom>
          <a:noFill/>
        </p:spPr>
        <p:txBody>
          <a:bodyPr wrap="square" rtlCol="0">
            <a:spAutoFit/>
          </a:bodyPr>
          <a:lstStyle/>
          <a:p>
            <a:r>
              <a:rPr lang="en-GB" dirty="0" smtClean="0">
                <a:latin typeface="Kozuka Gothic Pro B" pitchFamily="34" charset="-128"/>
                <a:ea typeface="Kozuka Gothic Pro B" pitchFamily="34" charset="-128"/>
              </a:rPr>
              <a:t>      Your </a:t>
            </a:r>
            <a:r>
              <a:rPr lang="en-GB" dirty="0">
                <a:latin typeface="Kozuka Gothic Pro B" pitchFamily="34" charset="-128"/>
                <a:ea typeface="Kozuka Gothic Pro B" pitchFamily="34" charset="-128"/>
              </a:rPr>
              <a:t>Learning Objectives:</a:t>
            </a:r>
          </a:p>
          <a:p>
            <a:endParaRPr lang="en-GB" dirty="0">
              <a:latin typeface="Kozuka Gothic Pro B" pitchFamily="34" charset="-128"/>
              <a:ea typeface="Kozuka Gothic Pro B"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Describe the climate of Japan.</a:t>
            </a:r>
          </a:p>
          <a:p>
            <a:pPr marL="285750" indent="-285750">
              <a:buFont typeface="Arial" panose="020B0604020202020204" pitchFamily="34" charset="0"/>
              <a:buChar char="•"/>
            </a:pPr>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Investigate the climatic variations across the country and throughout the year.</a:t>
            </a:r>
          </a:p>
          <a:p>
            <a:pPr marL="285750" indent="-285750">
              <a:buFont typeface="Arial" panose="020B0604020202020204" pitchFamily="34" charset="0"/>
              <a:buChar char="•"/>
            </a:pPr>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Evaluate when would be the best time to visit Japan.</a:t>
            </a:r>
          </a:p>
        </p:txBody>
      </p:sp>
      <p:pic>
        <p:nvPicPr>
          <p:cNvPr id="1026" name="Picture 2">
            <a:extLst>
              <a:ext uri="{FF2B5EF4-FFF2-40B4-BE49-F238E27FC236}">
                <a16:creationId xmlns="" xmlns:a16="http://schemas.microsoft.com/office/drawing/2014/main" id="{165760BA-4FC8-4F26-B09E-D441CC3BD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9" y="3077092"/>
            <a:ext cx="4762993" cy="251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9752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4316" y="370713"/>
            <a:ext cx="4483358" cy="5805510"/>
          </a:xfrm>
          <a:prstGeom prst="rect">
            <a:avLst/>
          </a:prstGeom>
        </p:spPr>
      </p:pic>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28760" y="332656"/>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Climatic Variations</a:t>
            </a:r>
          </a:p>
        </p:txBody>
      </p:sp>
      <p:sp>
        <p:nvSpPr>
          <p:cNvPr id="3" name="Slide Number Placeholder 2"/>
          <p:cNvSpPr>
            <a:spLocks noGrp="1"/>
          </p:cNvSpPr>
          <p:nvPr>
            <p:ph type="sldNum" sz="quarter" idx="12"/>
          </p:nvPr>
        </p:nvSpPr>
        <p:spPr/>
        <p:txBody>
          <a:bodyPr/>
          <a:lstStyle/>
          <a:p>
            <a:fld id="{7627D4DA-CA93-4100-9923-91CA0C97AC6D}" type="slidenum">
              <a:rPr lang="en-GB" smtClean="0"/>
              <a:t>3</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smtClean="0">
                <a:solidFill>
                  <a:schemeClr val="bg1">
                    <a:lumMod val="95000"/>
                  </a:schemeClr>
                </a:solidFill>
              </a:rPr>
              <a:t>©Katie Holmberg in collaboration with the Japan Society</a:t>
            </a:r>
            <a:endParaRPr lang="en-GB" dirty="0">
              <a:solidFill>
                <a:schemeClr val="bg1">
                  <a:lumMod val="95000"/>
                </a:schemeClr>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 xmlns:a16="http://schemas.microsoft.com/office/drawing/2014/main" id="{06BA8779-34DB-442F-B7C4-15DE95AAFA3B}"/>
              </a:ext>
            </a:extLst>
          </p:cNvPr>
          <p:cNvSpPr txBox="1"/>
          <p:nvPr/>
        </p:nvSpPr>
        <p:spPr>
          <a:xfrm>
            <a:off x="347835" y="1457656"/>
            <a:ext cx="3860908" cy="4154984"/>
          </a:xfrm>
          <a:prstGeom prst="rect">
            <a:avLst/>
          </a:prstGeom>
          <a:noFill/>
        </p:spPr>
        <p:txBody>
          <a:bodyPr wrap="square" rtlCol="0">
            <a:spAutoFit/>
          </a:bodyPr>
          <a:lstStyle/>
          <a:p>
            <a:r>
              <a:rPr lang="en-GB" sz="2200" dirty="0">
                <a:latin typeface="Kozuka Gothic Pro R" pitchFamily="34" charset="-128"/>
                <a:ea typeface="Kozuka Gothic Pro R" pitchFamily="34" charset="-128"/>
              </a:rPr>
              <a:t>Countries like the UK and Japan, which are </a:t>
            </a:r>
            <a:r>
              <a:rPr lang="en-GB" sz="2200" b="1" dirty="0">
                <a:latin typeface="Kozuka Gothic Pro B" pitchFamily="34" charset="-128"/>
                <a:ea typeface="Kozuka Gothic Pro B" pitchFamily="34" charset="-128"/>
              </a:rPr>
              <a:t>long</a:t>
            </a:r>
            <a:r>
              <a:rPr lang="en-GB" sz="2200" dirty="0">
                <a:latin typeface="Kozuka Gothic Pro B" pitchFamily="34" charset="-128"/>
                <a:ea typeface="Kozuka Gothic Pro B" pitchFamily="34" charset="-128"/>
              </a:rPr>
              <a:t> </a:t>
            </a:r>
            <a:r>
              <a:rPr lang="en-GB" sz="2200" dirty="0">
                <a:latin typeface="Kozuka Gothic Pro R" pitchFamily="34" charset="-128"/>
                <a:ea typeface="Kozuka Gothic Pro R" pitchFamily="34" charset="-128"/>
              </a:rPr>
              <a:t>and stretch out from north to south, have significant </a:t>
            </a:r>
            <a:r>
              <a:rPr lang="en-GB" sz="2200" b="1" dirty="0">
                <a:latin typeface="Kozuka Gothic Pro B" pitchFamily="34" charset="-128"/>
                <a:ea typeface="Kozuka Gothic Pro B" pitchFamily="34" charset="-128"/>
              </a:rPr>
              <a:t>variations</a:t>
            </a:r>
            <a:r>
              <a:rPr lang="en-GB" sz="2200" dirty="0">
                <a:latin typeface="Kozuka Gothic Pro R" pitchFamily="34" charset="-128"/>
                <a:ea typeface="Kozuka Gothic Pro R" pitchFamily="34" charset="-128"/>
              </a:rPr>
              <a:t> in climate from one end to the other.</a:t>
            </a: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In the UK, the south of the country, e.g., Cornwall and Kent, are warmer than it is at the other end, e.g., the north of Scotland.</a:t>
            </a:r>
          </a:p>
        </p:txBody>
      </p:sp>
      <p:pic>
        <p:nvPicPr>
          <p:cNvPr id="6" name="Graphic 5" descr="Sun with solid fill">
            <a:extLst>
              <a:ext uri="{FF2B5EF4-FFF2-40B4-BE49-F238E27FC236}">
                <a16:creationId xmlns="" xmlns:a16="http://schemas.microsoft.com/office/drawing/2014/main" id="{B67DC574-21EF-4C45-85B3-1BD2168023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184508" y="5085184"/>
            <a:ext cx="646331" cy="646331"/>
          </a:xfrm>
          <a:prstGeom prst="rect">
            <a:avLst/>
          </a:prstGeom>
        </p:spPr>
      </p:pic>
      <p:pic>
        <p:nvPicPr>
          <p:cNvPr id="11" name="Graphic 10" descr="Rain with solid fill">
            <a:extLst>
              <a:ext uri="{FF2B5EF4-FFF2-40B4-BE49-F238E27FC236}">
                <a16:creationId xmlns="" xmlns:a16="http://schemas.microsoft.com/office/drawing/2014/main" id="{F9AB4A2A-98AB-4465-9CEF-EBC9899E3D6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380172" y="1285232"/>
            <a:ext cx="831140" cy="831140"/>
          </a:xfrm>
          <a:prstGeom prst="rect">
            <a:avLst/>
          </a:prstGeom>
        </p:spPr>
      </p:pic>
      <p:pic>
        <p:nvPicPr>
          <p:cNvPr id="13" name="Graphic 12" descr="Baseball hat with solid fill">
            <a:extLst>
              <a:ext uri="{FF2B5EF4-FFF2-40B4-BE49-F238E27FC236}">
                <a16:creationId xmlns="" xmlns:a16="http://schemas.microsoft.com/office/drawing/2014/main" id="{52530CD8-8AFB-4B24-B810-F779A7F1CD3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572000" y="5181777"/>
            <a:ext cx="830998" cy="830998"/>
          </a:xfrm>
          <a:prstGeom prst="rect">
            <a:avLst/>
          </a:prstGeom>
        </p:spPr>
      </p:pic>
      <p:pic>
        <p:nvPicPr>
          <p:cNvPr id="16" name="Graphic 15" descr="Winter hat with solid fill">
            <a:extLst>
              <a:ext uri="{FF2B5EF4-FFF2-40B4-BE49-F238E27FC236}">
                <a16:creationId xmlns="" xmlns:a16="http://schemas.microsoft.com/office/drawing/2014/main" id="{F447E70D-63A9-49F7-9CE2-1142C30DB64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981353" y="1443581"/>
            <a:ext cx="770384" cy="770384"/>
          </a:xfrm>
          <a:prstGeom prst="rect">
            <a:avLst/>
          </a:prstGeom>
        </p:spPr>
      </p:pic>
      <p:sp>
        <p:nvSpPr>
          <p:cNvPr id="18" name="TextBox 17">
            <a:extLst>
              <a:ext uri="{FF2B5EF4-FFF2-40B4-BE49-F238E27FC236}">
                <a16:creationId xmlns="" xmlns:a16="http://schemas.microsoft.com/office/drawing/2014/main" id="{A1B3EF53-C481-45A8-A093-4885D53869A9}"/>
              </a:ext>
            </a:extLst>
          </p:cNvPr>
          <p:cNvSpPr txBox="1"/>
          <p:nvPr/>
        </p:nvSpPr>
        <p:spPr>
          <a:xfrm rot="4061231">
            <a:off x="7086835" y="2831235"/>
            <a:ext cx="2113384" cy="1161633"/>
          </a:xfrm>
          <a:prstGeom prst="leftArrow">
            <a:avLst/>
          </a:prstGeom>
          <a:noFill/>
          <a:ln>
            <a:solidFill>
              <a:schemeClr val="tx1"/>
            </a:solidFill>
          </a:ln>
        </p:spPr>
        <p:txBody>
          <a:bodyPr wrap="square" rtlCol="0">
            <a:spAutoFit/>
          </a:bodyPr>
          <a:lstStyle/>
          <a:p>
            <a:pPr algn="ctr"/>
            <a:r>
              <a:rPr lang="en-GB" sz="1600" dirty="0">
                <a:latin typeface="Kozuka Gothic Pro B" pitchFamily="34" charset="-128"/>
                <a:ea typeface="Kozuka Gothic Pro B" pitchFamily="34" charset="-128"/>
              </a:rPr>
              <a:t>Cooler and wetter</a:t>
            </a:r>
          </a:p>
        </p:txBody>
      </p:sp>
    </p:spTree>
    <p:extLst>
      <p:ext uri="{BB962C8B-B14F-4D97-AF65-F5344CB8AC3E}">
        <p14:creationId xmlns:p14="http://schemas.microsoft.com/office/powerpoint/2010/main" val="363786967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67543" y="400554"/>
            <a:ext cx="6840761"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Starter: Japan’s Climate</a:t>
            </a:r>
          </a:p>
        </p:txBody>
      </p:sp>
      <p:sp>
        <p:nvSpPr>
          <p:cNvPr id="3" name="Slide Number Placeholder 2"/>
          <p:cNvSpPr>
            <a:spLocks noGrp="1"/>
          </p:cNvSpPr>
          <p:nvPr>
            <p:ph type="sldNum" sz="quarter" idx="12"/>
          </p:nvPr>
        </p:nvSpPr>
        <p:spPr/>
        <p:txBody>
          <a:bodyPr/>
          <a:lstStyle/>
          <a:p>
            <a:fld id="{7627D4DA-CA93-4100-9923-91CA0C97AC6D}" type="slidenum">
              <a:rPr lang="en-GB" smtClean="0"/>
              <a:t>4</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smtClean="0">
                <a:solidFill>
                  <a:schemeClr val="bg1">
                    <a:lumMod val="95000"/>
                  </a:schemeClr>
                </a:solidFill>
              </a:rPr>
              <a:t>©Katie Holmberg </a:t>
            </a:r>
            <a:r>
              <a:rPr lang="en-GB" dirty="0">
                <a:solidFill>
                  <a:schemeClr val="bg1">
                    <a:lumMod val="95000"/>
                  </a:schemeClr>
                </a:solidFill>
              </a:rPr>
              <a:t>in collaboration with The Japan Society</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 xmlns:a16="http://schemas.microsoft.com/office/drawing/2014/main" id="{681EB307-C71F-43F8-895A-013AEFC7691F}"/>
              </a:ext>
            </a:extLst>
          </p:cNvPr>
          <p:cNvSpPr txBox="1"/>
          <p:nvPr/>
        </p:nvSpPr>
        <p:spPr>
          <a:xfrm>
            <a:off x="5364088" y="2348880"/>
            <a:ext cx="3240360" cy="1938992"/>
          </a:xfrm>
          <a:prstGeom prst="rect">
            <a:avLst/>
          </a:prstGeom>
          <a:noFill/>
        </p:spPr>
        <p:txBody>
          <a:bodyPr wrap="square" rtlCol="0">
            <a:spAutoFit/>
          </a:bodyPr>
          <a:lstStyle/>
          <a:p>
            <a:r>
              <a:rPr lang="en-GB" sz="2400" dirty="0">
                <a:latin typeface="Kozuka Gothic Pro R" pitchFamily="34" charset="-128"/>
                <a:ea typeface="Kozuka Gothic Pro R" pitchFamily="34" charset="-128"/>
              </a:rPr>
              <a:t>How do you expect Japan’s climate (temperature and rainfall) will vary from north to south?</a:t>
            </a:r>
          </a:p>
        </p:txBody>
      </p:sp>
      <p:pic>
        <p:nvPicPr>
          <p:cNvPr id="9" name="Picture 6">
            <a:extLst>
              <a:ext uri="{FF2B5EF4-FFF2-40B4-BE49-F238E27FC236}">
                <a16:creationId xmlns="" xmlns:a16="http://schemas.microsoft.com/office/drawing/2014/main" id="{11FE1AC5-4875-4B93-B718-2CC00D841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83" y="1198173"/>
            <a:ext cx="4511007" cy="484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90079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67543" y="400554"/>
            <a:ext cx="6840761"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Starter: Japan’s Climate</a:t>
            </a:r>
          </a:p>
        </p:txBody>
      </p:sp>
      <p:sp>
        <p:nvSpPr>
          <p:cNvPr id="3" name="Slide Number Placeholder 2"/>
          <p:cNvSpPr>
            <a:spLocks noGrp="1"/>
          </p:cNvSpPr>
          <p:nvPr>
            <p:ph type="sldNum" sz="quarter" idx="12"/>
          </p:nvPr>
        </p:nvSpPr>
        <p:spPr/>
        <p:txBody>
          <a:bodyPr/>
          <a:lstStyle/>
          <a:p>
            <a:fld id="{7627D4DA-CA93-4100-9923-91CA0C97AC6D}" type="slidenum">
              <a:rPr lang="en-GB" smtClean="0"/>
              <a:t>5</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 Katie Holmberg in collaboration with The Japan Society</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 xmlns:a16="http://schemas.microsoft.com/office/drawing/2014/main" id="{681EB307-C71F-43F8-895A-013AEFC7691F}"/>
              </a:ext>
            </a:extLst>
          </p:cNvPr>
          <p:cNvSpPr txBox="1"/>
          <p:nvPr/>
        </p:nvSpPr>
        <p:spPr>
          <a:xfrm>
            <a:off x="323528" y="1272521"/>
            <a:ext cx="8640959" cy="769441"/>
          </a:xfrm>
          <a:prstGeom prst="rect">
            <a:avLst/>
          </a:prstGeom>
          <a:noFill/>
        </p:spPr>
        <p:txBody>
          <a:bodyPr wrap="square" rtlCol="0">
            <a:spAutoFit/>
          </a:bodyPr>
          <a:lstStyle/>
          <a:p>
            <a:r>
              <a:rPr lang="en-GB" sz="2200" dirty="0">
                <a:latin typeface="Kozuka Gothic Pro R" pitchFamily="34" charset="-128"/>
                <a:ea typeface="Kozuka Gothic Pro R" pitchFamily="34" charset="-128"/>
              </a:rPr>
              <a:t>How do you expect Japan’s climate (temperature and rainfall) will vary from north to south? Copy and complete the sentences below:</a:t>
            </a:r>
          </a:p>
        </p:txBody>
      </p:sp>
      <p:sp>
        <p:nvSpPr>
          <p:cNvPr id="5" name="TextBox 4">
            <a:extLst>
              <a:ext uri="{FF2B5EF4-FFF2-40B4-BE49-F238E27FC236}">
                <a16:creationId xmlns="" xmlns:a16="http://schemas.microsoft.com/office/drawing/2014/main" id="{73327A4C-97AC-45D8-9077-336CD41D5B78}"/>
              </a:ext>
            </a:extLst>
          </p:cNvPr>
          <p:cNvSpPr txBox="1"/>
          <p:nvPr/>
        </p:nvSpPr>
        <p:spPr>
          <a:xfrm>
            <a:off x="4746426" y="2103517"/>
            <a:ext cx="4067943" cy="3170099"/>
          </a:xfrm>
          <a:prstGeom prst="rect">
            <a:avLst/>
          </a:prstGeom>
          <a:noFill/>
          <a:ln w="28575">
            <a:solidFill>
              <a:srgbClr val="FF0000"/>
            </a:solidFill>
          </a:ln>
        </p:spPr>
        <p:txBody>
          <a:bodyPr wrap="square" rtlCol="0">
            <a:spAutoFit/>
          </a:bodyPr>
          <a:lstStyle/>
          <a:p>
            <a:r>
              <a:rPr lang="en-GB" sz="2000" dirty="0"/>
              <a:t>Japan is a _ _ _ _ and thin country, stretching out from _ _ _ _ _ to south. The bottom of the country is closer to the tropic of _ _ _ _ _ _, where the temperature is _ _ _ _ _ _. The top of the country is further away from the tropics, so the </a:t>
            </a:r>
          </a:p>
          <a:p>
            <a:r>
              <a:rPr lang="en-GB" sz="2000" dirty="0"/>
              <a:t>_ _ _ _ _ _ _ _ _ _ _  is _ _ _ _ _ _. There is also more _ _ _ _ to the</a:t>
            </a:r>
          </a:p>
          <a:p>
            <a:r>
              <a:rPr lang="en-GB" sz="2000" dirty="0"/>
              <a:t> _ _ _ _ _.</a:t>
            </a:r>
          </a:p>
        </p:txBody>
      </p:sp>
      <p:sp>
        <p:nvSpPr>
          <p:cNvPr id="6" name="TextBox 5">
            <a:extLst>
              <a:ext uri="{FF2B5EF4-FFF2-40B4-BE49-F238E27FC236}">
                <a16:creationId xmlns="" xmlns:a16="http://schemas.microsoft.com/office/drawing/2014/main" id="{2C9D0973-6F11-4046-B065-B8A7CB4FB107}"/>
              </a:ext>
            </a:extLst>
          </p:cNvPr>
          <p:cNvSpPr txBox="1"/>
          <p:nvPr/>
        </p:nvSpPr>
        <p:spPr>
          <a:xfrm>
            <a:off x="8169942" y="5301208"/>
            <a:ext cx="864096" cy="400110"/>
          </a:xfrm>
          <a:prstGeom prst="rect">
            <a:avLst/>
          </a:prstGeom>
          <a:noFill/>
        </p:spPr>
        <p:txBody>
          <a:bodyPr wrap="square" rtlCol="0">
            <a:spAutoFit/>
          </a:bodyPr>
          <a:lstStyle/>
          <a:p>
            <a:pPr algn="ctr"/>
            <a:r>
              <a:rPr lang="en-GB" sz="2000" b="1" dirty="0">
                <a:solidFill>
                  <a:srgbClr val="339933"/>
                </a:solidFill>
              </a:rPr>
              <a:t>long</a:t>
            </a:r>
          </a:p>
        </p:txBody>
      </p:sp>
      <p:sp>
        <p:nvSpPr>
          <p:cNvPr id="11" name="TextBox 10">
            <a:extLst>
              <a:ext uri="{FF2B5EF4-FFF2-40B4-BE49-F238E27FC236}">
                <a16:creationId xmlns="" xmlns:a16="http://schemas.microsoft.com/office/drawing/2014/main" id="{7BBAD0E5-5480-4F9A-8871-50F7D82A7BF2}"/>
              </a:ext>
            </a:extLst>
          </p:cNvPr>
          <p:cNvSpPr txBox="1"/>
          <p:nvPr/>
        </p:nvSpPr>
        <p:spPr>
          <a:xfrm>
            <a:off x="4857575" y="5710453"/>
            <a:ext cx="864096" cy="400110"/>
          </a:xfrm>
          <a:prstGeom prst="rect">
            <a:avLst/>
          </a:prstGeom>
          <a:noFill/>
        </p:spPr>
        <p:txBody>
          <a:bodyPr wrap="square" rtlCol="0">
            <a:spAutoFit/>
          </a:bodyPr>
          <a:lstStyle/>
          <a:p>
            <a:pPr algn="ctr"/>
            <a:r>
              <a:rPr lang="en-GB" sz="2000" b="1" dirty="0">
                <a:solidFill>
                  <a:srgbClr val="339933"/>
                </a:solidFill>
              </a:rPr>
              <a:t>north</a:t>
            </a:r>
          </a:p>
        </p:txBody>
      </p:sp>
      <p:sp>
        <p:nvSpPr>
          <p:cNvPr id="12" name="TextBox 11">
            <a:extLst>
              <a:ext uri="{FF2B5EF4-FFF2-40B4-BE49-F238E27FC236}">
                <a16:creationId xmlns="" xmlns:a16="http://schemas.microsoft.com/office/drawing/2014/main" id="{66B1E284-614F-46F1-BEEC-9449B0063019}"/>
              </a:ext>
            </a:extLst>
          </p:cNvPr>
          <p:cNvSpPr txBox="1"/>
          <p:nvPr/>
        </p:nvSpPr>
        <p:spPr>
          <a:xfrm>
            <a:off x="7123270" y="5307725"/>
            <a:ext cx="1032205" cy="400110"/>
          </a:xfrm>
          <a:prstGeom prst="rect">
            <a:avLst/>
          </a:prstGeom>
          <a:noFill/>
        </p:spPr>
        <p:txBody>
          <a:bodyPr wrap="square" rtlCol="0">
            <a:spAutoFit/>
          </a:bodyPr>
          <a:lstStyle/>
          <a:p>
            <a:pPr algn="ctr"/>
            <a:r>
              <a:rPr lang="en-GB" sz="2000" b="1" dirty="0">
                <a:solidFill>
                  <a:srgbClr val="339933"/>
                </a:solidFill>
              </a:rPr>
              <a:t>cancer</a:t>
            </a:r>
          </a:p>
        </p:txBody>
      </p:sp>
      <p:sp>
        <p:nvSpPr>
          <p:cNvPr id="13" name="TextBox 12">
            <a:extLst>
              <a:ext uri="{FF2B5EF4-FFF2-40B4-BE49-F238E27FC236}">
                <a16:creationId xmlns="" xmlns:a16="http://schemas.microsoft.com/office/drawing/2014/main" id="{DE7B0A18-5E78-44B2-85F8-3F35EB486950}"/>
              </a:ext>
            </a:extLst>
          </p:cNvPr>
          <p:cNvSpPr txBox="1"/>
          <p:nvPr/>
        </p:nvSpPr>
        <p:spPr>
          <a:xfrm>
            <a:off x="5859408" y="5717527"/>
            <a:ext cx="864096" cy="400110"/>
          </a:xfrm>
          <a:prstGeom prst="rect">
            <a:avLst/>
          </a:prstGeom>
          <a:noFill/>
        </p:spPr>
        <p:txBody>
          <a:bodyPr wrap="square" rtlCol="0">
            <a:spAutoFit/>
          </a:bodyPr>
          <a:lstStyle/>
          <a:p>
            <a:pPr algn="ctr"/>
            <a:r>
              <a:rPr lang="en-GB" sz="2000" b="1" dirty="0">
                <a:solidFill>
                  <a:srgbClr val="339933"/>
                </a:solidFill>
              </a:rPr>
              <a:t>higher</a:t>
            </a:r>
          </a:p>
        </p:txBody>
      </p:sp>
      <p:sp>
        <p:nvSpPr>
          <p:cNvPr id="14" name="TextBox 13">
            <a:extLst>
              <a:ext uri="{FF2B5EF4-FFF2-40B4-BE49-F238E27FC236}">
                <a16:creationId xmlns="" xmlns:a16="http://schemas.microsoft.com/office/drawing/2014/main" id="{E64378B5-C5F9-4D29-9495-6F946B6D82B4}"/>
              </a:ext>
            </a:extLst>
          </p:cNvPr>
          <p:cNvSpPr txBox="1"/>
          <p:nvPr/>
        </p:nvSpPr>
        <p:spPr>
          <a:xfrm>
            <a:off x="4639094" y="5307725"/>
            <a:ext cx="1584176" cy="400110"/>
          </a:xfrm>
          <a:prstGeom prst="rect">
            <a:avLst/>
          </a:prstGeom>
          <a:noFill/>
        </p:spPr>
        <p:txBody>
          <a:bodyPr wrap="square" rtlCol="0">
            <a:spAutoFit/>
          </a:bodyPr>
          <a:lstStyle/>
          <a:p>
            <a:pPr algn="ctr"/>
            <a:r>
              <a:rPr lang="en-GB" sz="2000" b="1" dirty="0">
                <a:solidFill>
                  <a:srgbClr val="339933"/>
                </a:solidFill>
              </a:rPr>
              <a:t>temperature</a:t>
            </a:r>
          </a:p>
        </p:txBody>
      </p:sp>
      <p:sp>
        <p:nvSpPr>
          <p:cNvPr id="16" name="TextBox 15">
            <a:extLst>
              <a:ext uri="{FF2B5EF4-FFF2-40B4-BE49-F238E27FC236}">
                <a16:creationId xmlns="" xmlns:a16="http://schemas.microsoft.com/office/drawing/2014/main" id="{C28A5DCE-915F-4C4E-A479-5FB6DE4161A5}"/>
              </a:ext>
            </a:extLst>
          </p:cNvPr>
          <p:cNvSpPr txBox="1"/>
          <p:nvPr/>
        </p:nvSpPr>
        <p:spPr>
          <a:xfrm>
            <a:off x="6835191" y="5710453"/>
            <a:ext cx="864096" cy="400110"/>
          </a:xfrm>
          <a:prstGeom prst="rect">
            <a:avLst/>
          </a:prstGeom>
          <a:noFill/>
        </p:spPr>
        <p:txBody>
          <a:bodyPr wrap="square" rtlCol="0">
            <a:spAutoFit/>
          </a:bodyPr>
          <a:lstStyle/>
          <a:p>
            <a:pPr algn="ctr"/>
            <a:r>
              <a:rPr lang="en-GB" sz="2000" b="1" dirty="0">
                <a:solidFill>
                  <a:srgbClr val="339933"/>
                </a:solidFill>
              </a:rPr>
              <a:t>lower</a:t>
            </a:r>
          </a:p>
        </p:txBody>
      </p:sp>
      <p:sp>
        <p:nvSpPr>
          <p:cNvPr id="18" name="TextBox 17">
            <a:extLst>
              <a:ext uri="{FF2B5EF4-FFF2-40B4-BE49-F238E27FC236}">
                <a16:creationId xmlns="" xmlns:a16="http://schemas.microsoft.com/office/drawing/2014/main" id="{3B62ACB4-40C2-43DC-820A-8199B604CFBB}"/>
              </a:ext>
            </a:extLst>
          </p:cNvPr>
          <p:cNvSpPr txBox="1"/>
          <p:nvPr/>
        </p:nvSpPr>
        <p:spPr>
          <a:xfrm>
            <a:off x="6251941" y="5305532"/>
            <a:ext cx="864096" cy="400110"/>
          </a:xfrm>
          <a:prstGeom prst="rect">
            <a:avLst/>
          </a:prstGeom>
          <a:noFill/>
        </p:spPr>
        <p:txBody>
          <a:bodyPr wrap="square" rtlCol="0">
            <a:spAutoFit/>
          </a:bodyPr>
          <a:lstStyle/>
          <a:p>
            <a:pPr algn="ctr"/>
            <a:r>
              <a:rPr lang="en-GB" sz="2000" b="1" dirty="0">
                <a:solidFill>
                  <a:srgbClr val="339933"/>
                </a:solidFill>
              </a:rPr>
              <a:t>snow</a:t>
            </a:r>
          </a:p>
        </p:txBody>
      </p:sp>
      <p:sp>
        <p:nvSpPr>
          <p:cNvPr id="19" name="TextBox 18">
            <a:extLst>
              <a:ext uri="{FF2B5EF4-FFF2-40B4-BE49-F238E27FC236}">
                <a16:creationId xmlns="" xmlns:a16="http://schemas.microsoft.com/office/drawing/2014/main" id="{60AA11BF-E2A4-4A90-ACA2-1B434C766308}"/>
              </a:ext>
            </a:extLst>
          </p:cNvPr>
          <p:cNvSpPr txBox="1"/>
          <p:nvPr/>
        </p:nvSpPr>
        <p:spPr>
          <a:xfrm>
            <a:off x="7810974" y="5710453"/>
            <a:ext cx="864096" cy="400110"/>
          </a:xfrm>
          <a:prstGeom prst="rect">
            <a:avLst/>
          </a:prstGeom>
          <a:noFill/>
        </p:spPr>
        <p:txBody>
          <a:bodyPr wrap="square" rtlCol="0">
            <a:spAutoFit/>
          </a:bodyPr>
          <a:lstStyle/>
          <a:p>
            <a:pPr algn="ctr"/>
            <a:r>
              <a:rPr lang="en-GB" sz="2000" b="1" dirty="0">
                <a:solidFill>
                  <a:srgbClr val="339933"/>
                </a:solidFill>
              </a:rPr>
              <a:t>north</a:t>
            </a:r>
          </a:p>
        </p:txBody>
      </p:sp>
      <p:pic>
        <p:nvPicPr>
          <p:cNvPr id="20" name="Picture 6">
            <a:extLst>
              <a:ext uri="{FF2B5EF4-FFF2-40B4-BE49-F238E27FC236}">
                <a16:creationId xmlns="" xmlns:a16="http://schemas.microsoft.com/office/drawing/2014/main" id="{11FE1AC5-4875-4B93-B718-2CC00D841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077229"/>
            <a:ext cx="3672407" cy="394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359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3.33333E-6 L -0.25295 -0.46273 " pathEditMode="relative" rAng="0" ptsTypes="AA">
                                      <p:cBhvr>
                                        <p:cTn id="6" dur="2000" fill="hold"/>
                                        <p:tgtEl>
                                          <p:spTgt spid="6"/>
                                        </p:tgtEl>
                                        <p:attrNameLst>
                                          <p:attrName>ppt_x</p:attrName>
                                          <p:attrName>ppt_y</p:attrName>
                                        </p:attrNameLst>
                                      </p:cBhvr>
                                      <p:rCtr x="-12656" y="-23148"/>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5.55556E-7 -1.85185E-6 L 0.22379 -0.49676 " pathEditMode="relative" rAng="0" ptsTypes="AA">
                                      <p:cBhvr>
                                        <p:cTn id="10" dur="2000" fill="hold"/>
                                        <p:tgtEl>
                                          <p:spTgt spid="11"/>
                                        </p:tgtEl>
                                        <p:attrNameLst>
                                          <p:attrName>ppt_x</p:attrName>
                                          <p:attrName>ppt_y</p:attrName>
                                        </p:attrNameLst>
                                      </p:cBhvr>
                                      <p:rCtr x="11181" y="-24838"/>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5E-6 7.40741E-7 L -0.00503 -0.33449 " pathEditMode="relative" rAng="0" ptsTypes="AA">
                                      <p:cBhvr>
                                        <p:cTn id="14" dur="2000" fill="hold"/>
                                        <p:tgtEl>
                                          <p:spTgt spid="12"/>
                                        </p:tgtEl>
                                        <p:attrNameLst>
                                          <p:attrName>ppt_x</p:attrName>
                                          <p:attrName>ppt_y</p:attrName>
                                        </p:attrNameLst>
                                      </p:cBhvr>
                                      <p:rCtr x="-260" y="-1673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8.33333E-7 2.22222E-6 L 0.18854 -0.36736 " pathEditMode="relative" rAng="0" ptsTypes="AA">
                                      <p:cBhvr>
                                        <p:cTn id="18" dur="2000" fill="hold"/>
                                        <p:tgtEl>
                                          <p:spTgt spid="13"/>
                                        </p:tgtEl>
                                        <p:attrNameLst>
                                          <p:attrName>ppt_x</p:attrName>
                                          <p:attrName>ppt_y</p:attrName>
                                        </p:attrNameLst>
                                      </p:cBhvr>
                                      <p:rCtr x="9427" y="-1838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94444E-6 7.40741E-7 L 0.04688 -0.15625 " pathEditMode="relative" rAng="0" ptsTypes="AA">
                                      <p:cBhvr>
                                        <p:cTn id="22" dur="2000" fill="hold"/>
                                        <p:tgtEl>
                                          <p:spTgt spid="14"/>
                                        </p:tgtEl>
                                        <p:attrNameLst>
                                          <p:attrName>ppt_x</p:attrName>
                                          <p:attrName>ppt_y</p:attrName>
                                        </p:attrNameLst>
                                      </p:cBhvr>
                                      <p:rCtr x="2344" y="-7824"/>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61111E-6 -1.85185E-6 L 0.04392 -0.22986 " pathEditMode="relative" rAng="0" ptsTypes="AA">
                                      <p:cBhvr>
                                        <p:cTn id="26" dur="2000" fill="hold"/>
                                        <p:tgtEl>
                                          <p:spTgt spid="16"/>
                                        </p:tgtEl>
                                        <p:attrNameLst>
                                          <p:attrName>ppt_x</p:attrName>
                                          <p:attrName>ppt_y</p:attrName>
                                        </p:attrNameLst>
                                      </p:cBhvr>
                                      <p:rCtr x="2187" y="-1150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11111E-6 2.22222E-6 L 0.05035 -0.11389 " pathEditMode="relative" rAng="0" ptsTypes="AA">
                                      <p:cBhvr>
                                        <p:cTn id="30" dur="2000" fill="hold"/>
                                        <p:tgtEl>
                                          <p:spTgt spid="18"/>
                                        </p:tgtEl>
                                        <p:attrNameLst>
                                          <p:attrName>ppt_x</p:attrName>
                                          <p:attrName>ppt_y</p:attrName>
                                        </p:attrNameLst>
                                      </p:cBhvr>
                                      <p:rCtr x="2517" y="-5694"/>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grpId="0" nodeType="clickEffect">
                                  <p:stCondLst>
                                    <p:cond delay="0"/>
                                  </p:stCondLst>
                                  <p:childTnLst>
                                    <p:animMotion origin="layout" path="M 2.77778E-6 -1.85185E-6 L -0.31511 -0.14583 " pathEditMode="relative" rAng="0" ptsTypes="AA">
                                      <p:cBhvr>
                                        <p:cTn id="34" dur="2000" fill="hold"/>
                                        <p:tgtEl>
                                          <p:spTgt spid="19"/>
                                        </p:tgtEl>
                                        <p:attrNameLst>
                                          <p:attrName>ppt_x</p:attrName>
                                          <p:attrName>ppt_y</p:attrName>
                                        </p:attrNameLst>
                                      </p:cBhvr>
                                      <p:rCtr x="-15764" y="-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6"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958" t="18238" r="4175" b="6963"/>
          <a:stretch/>
        </p:blipFill>
        <p:spPr>
          <a:xfrm>
            <a:off x="2986249" y="1975614"/>
            <a:ext cx="6123818" cy="3979741"/>
          </a:xfrm>
          <a:prstGeom prst="rect">
            <a:avLst/>
          </a:prstGeom>
        </p:spPr>
      </p:pic>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16028" y="131492"/>
            <a:ext cx="7092276"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Task 1: Average Climate</a:t>
            </a:r>
          </a:p>
        </p:txBody>
      </p:sp>
      <p:sp>
        <p:nvSpPr>
          <p:cNvPr id="3" name="Slide Number Placeholder 2"/>
          <p:cNvSpPr>
            <a:spLocks noGrp="1"/>
          </p:cNvSpPr>
          <p:nvPr>
            <p:ph type="sldNum" sz="quarter" idx="12"/>
          </p:nvPr>
        </p:nvSpPr>
        <p:spPr/>
        <p:txBody>
          <a:bodyPr/>
          <a:lstStyle/>
          <a:p>
            <a:fld id="{7627D4DA-CA93-4100-9923-91CA0C97AC6D}" type="slidenum">
              <a:rPr lang="en-GB" smtClean="0"/>
              <a:t>6</a:t>
            </a:fld>
            <a:endParaRPr lang="en-GB"/>
          </a:p>
        </p:txBody>
      </p:sp>
      <p:sp>
        <p:nvSpPr>
          <p:cNvPr id="17" name="Footer Placeholder 7"/>
          <p:cNvSpPr>
            <a:spLocks noGrp="1"/>
          </p:cNvSpPr>
          <p:nvPr>
            <p:ph type="ftr" sz="quarter" idx="11"/>
          </p:nvPr>
        </p:nvSpPr>
        <p:spPr>
          <a:xfrm>
            <a:off x="0" y="6534834"/>
            <a:ext cx="9143999" cy="365125"/>
          </a:xfrm>
        </p:spPr>
        <p:txBody>
          <a:bodyPr/>
          <a:lstStyle/>
          <a:p>
            <a:r>
              <a:rPr lang="en-GB" dirty="0" smtClean="0">
                <a:solidFill>
                  <a:schemeClr val="bg1">
                    <a:lumMod val="95000"/>
                  </a:schemeClr>
                </a:solidFill>
              </a:rPr>
              <a:t>Five year averages graph produced by the Japan Society using data from the Japan Meteorological Agency:</a:t>
            </a:r>
          </a:p>
          <a:p>
            <a:r>
              <a:rPr lang="en-GB" dirty="0">
                <a:hlinkClick r:id="rId4"/>
              </a:rPr>
              <a:t>https://</a:t>
            </a:r>
            <a:r>
              <a:rPr lang="en-GB" dirty="0" smtClean="0">
                <a:hlinkClick r:id="rId4"/>
              </a:rPr>
              <a:t>www.data.jma.go.jp/obd/stats/etrn/view/monthly_s3_en.php?block_no=47662&amp;view=1</a:t>
            </a:r>
            <a:endParaRPr lang="en-GB" dirty="0" smtClean="0"/>
          </a:p>
          <a:p>
            <a:r>
              <a:rPr lang="en-GB" dirty="0">
                <a:hlinkClick r:id="rId5"/>
              </a:rPr>
              <a:t>https://</a:t>
            </a:r>
            <a:r>
              <a:rPr lang="en-GB" dirty="0" smtClean="0">
                <a:hlinkClick r:id="rId5"/>
              </a:rPr>
              <a:t>www.data.jma.go.jp/obd/stats/etrn/view/monthly_s3_en.php?block_no=47662&amp;view=13</a:t>
            </a:r>
            <a:endParaRPr lang="en-GB" dirty="0" smtClean="0"/>
          </a:p>
          <a:p>
            <a:endParaRPr lang="en-GB" dirty="0"/>
          </a:p>
          <a:p>
            <a:r>
              <a:rPr lang="en-GB" dirty="0" smtClean="0">
                <a:solidFill>
                  <a:schemeClr val="bg1">
                    <a:lumMod val="95000"/>
                  </a:schemeClr>
                </a:solidFill>
              </a:rPr>
              <a:t>  </a:t>
            </a:r>
            <a:endParaRPr lang="en-GB" dirty="0">
              <a:solidFill>
                <a:schemeClr val="bg1">
                  <a:lumMod val="95000"/>
                </a:schemeClr>
              </a:solidFill>
            </a:endParaRPr>
          </a:p>
        </p:txBody>
      </p:sp>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8028384" y="222126"/>
            <a:ext cx="850900" cy="850900"/>
          </a:xfrm>
          <a:prstGeom prst="rect">
            <a:avLst/>
          </a:prstGeom>
        </p:spPr>
      </p:pic>
      <p:sp>
        <p:nvSpPr>
          <p:cNvPr id="4" name="TextBox 3">
            <a:extLst>
              <a:ext uri="{FF2B5EF4-FFF2-40B4-BE49-F238E27FC236}">
                <a16:creationId xmlns="" xmlns:a16="http://schemas.microsoft.com/office/drawing/2014/main" id="{056A1ABE-076F-4FB6-A0C7-6F42ABFDA886}"/>
              </a:ext>
            </a:extLst>
          </p:cNvPr>
          <p:cNvSpPr txBox="1"/>
          <p:nvPr/>
        </p:nvSpPr>
        <p:spPr>
          <a:xfrm>
            <a:off x="198144" y="1010245"/>
            <a:ext cx="2766858" cy="5201424"/>
          </a:xfrm>
          <a:prstGeom prst="rect">
            <a:avLst/>
          </a:prstGeom>
          <a:noFill/>
        </p:spPr>
        <p:txBody>
          <a:bodyPr wrap="square" rtlCol="0">
            <a:spAutoFit/>
          </a:bodyPr>
          <a:lstStyle/>
          <a:p>
            <a:pPr marL="342900" indent="-342900">
              <a:spcBef>
                <a:spcPts val="600"/>
              </a:spcBef>
              <a:buAutoNum type="arabicPeriod"/>
            </a:pPr>
            <a:r>
              <a:rPr lang="en-GB" dirty="0">
                <a:latin typeface="Kozuka Gothic Pro R" pitchFamily="34" charset="-128"/>
                <a:ea typeface="Kozuka Gothic Pro R" pitchFamily="34" charset="-128"/>
              </a:rPr>
              <a:t>Which month has the highest temperature</a:t>
            </a:r>
            <a:r>
              <a:rPr lang="en-GB" dirty="0" smtClean="0">
                <a:latin typeface="Kozuka Gothic Pro R" pitchFamily="34" charset="-128"/>
                <a:ea typeface="Kozuka Gothic Pro R" pitchFamily="34" charset="-128"/>
              </a:rPr>
              <a:t>?</a:t>
            </a:r>
            <a:endParaRPr lang="en-GB" dirty="0">
              <a:latin typeface="Kozuka Gothic Pro R" pitchFamily="34" charset="-128"/>
              <a:ea typeface="Kozuka Gothic Pro R" pitchFamily="34" charset="-128"/>
            </a:endParaRPr>
          </a:p>
          <a:p>
            <a:pPr marL="342900" indent="-342900">
              <a:spcBef>
                <a:spcPts val="600"/>
              </a:spcBef>
              <a:buAutoNum type="arabicPeriod"/>
            </a:pPr>
            <a:r>
              <a:rPr lang="en-GB" dirty="0">
                <a:latin typeface="Kozuka Gothic Pro R" pitchFamily="34" charset="-128"/>
                <a:ea typeface="Kozuka Gothic Pro R" pitchFamily="34" charset="-128"/>
              </a:rPr>
              <a:t>Which month has the lowest temperature?</a:t>
            </a:r>
          </a:p>
          <a:p>
            <a:pPr marL="342900" indent="-342900">
              <a:spcBef>
                <a:spcPts val="600"/>
              </a:spcBef>
              <a:buAutoNum type="arabicPeriod"/>
            </a:pPr>
            <a:r>
              <a:rPr lang="en-GB" dirty="0">
                <a:latin typeface="Kozuka Gothic Pro R" pitchFamily="34" charset="-128"/>
                <a:ea typeface="Kozuka Gothic Pro R" pitchFamily="34" charset="-128"/>
              </a:rPr>
              <a:t>What is the temperature range? (Subtract the lowest temperature from the highest).</a:t>
            </a:r>
          </a:p>
          <a:p>
            <a:pPr marL="342900" indent="-342900">
              <a:spcBef>
                <a:spcPts val="600"/>
              </a:spcBef>
              <a:buAutoNum type="arabicPeriod"/>
            </a:pPr>
            <a:r>
              <a:rPr lang="en-GB" dirty="0">
                <a:latin typeface="Kozuka Gothic Pro R" pitchFamily="34" charset="-128"/>
                <a:ea typeface="Kozuka Gothic Pro R" pitchFamily="34" charset="-128"/>
              </a:rPr>
              <a:t>Which month has the lowest rainfall?</a:t>
            </a:r>
          </a:p>
          <a:p>
            <a:pPr marL="342900" indent="-342900">
              <a:spcBef>
                <a:spcPts val="600"/>
              </a:spcBef>
              <a:buAutoNum type="arabicPeriod"/>
            </a:pPr>
            <a:r>
              <a:rPr lang="en-GB" dirty="0">
                <a:latin typeface="Kozuka Gothic Pro R" pitchFamily="34" charset="-128"/>
                <a:ea typeface="Kozuka Gothic Pro R" pitchFamily="34" charset="-128"/>
              </a:rPr>
              <a:t>Which month has the highest rainfall?</a:t>
            </a:r>
          </a:p>
          <a:p>
            <a:pPr marL="342900" indent="-342900">
              <a:spcBef>
                <a:spcPts val="600"/>
              </a:spcBef>
              <a:buAutoNum type="arabicPeriod"/>
            </a:pPr>
            <a:r>
              <a:rPr lang="en-GB" dirty="0">
                <a:latin typeface="Kozuka Gothic Pro R" pitchFamily="34" charset="-128"/>
                <a:ea typeface="Kozuka Gothic Pro R" pitchFamily="34" charset="-128"/>
              </a:rPr>
              <a:t>When do you </a:t>
            </a:r>
            <a:r>
              <a:rPr lang="en-GB" dirty="0" smtClean="0">
                <a:latin typeface="Kozuka Gothic Pro R" pitchFamily="34" charset="-128"/>
                <a:ea typeface="Kozuka Gothic Pro R" pitchFamily="34" charset="-128"/>
              </a:rPr>
              <a:t>think their spring</a:t>
            </a:r>
            <a:r>
              <a:rPr lang="en-GB" dirty="0">
                <a:latin typeface="Kozuka Gothic Pro R" pitchFamily="34" charset="-128"/>
                <a:ea typeface="Kozuka Gothic Pro R" pitchFamily="34" charset="-128"/>
              </a:rPr>
              <a:t>, summer, autumn and winter are</a:t>
            </a:r>
            <a:r>
              <a:rPr lang="en-GB" sz="1900" dirty="0">
                <a:latin typeface="Kozuka Gothic Pro R" pitchFamily="34" charset="-128"/>
                <a:ea typeface="Kozuka Gothic Pro R" pitchFamily="34" charset="-128"/>
              </a:rPr>
              <a:t>?</a:t>
            </a:r>
          </a:p>
        </p:txBody>
      </p:sp>
      <p:sp>
        <p:nvSpPr>
          <p:cNvPr id="8" name="TextBox 7"/>
          <p:cNvSpPr txBox="1"/>
          <p:nvPr/>
        </p:nvSpPr>
        <p:spPr>
          <a:xfrm>
            <a:off x="3590730" y="1425263"/>
            <a:ext cx="5113259" cy="584775"/>
          </a:xfrm>
          <a:prstGeom prst="rect">
            <a:avLst/>
          </a:prstGeom>
          <a:noFill/>
        </p:spPr>
        <p:txBody>
          <a:bodyPr wrap="none" rtlCol="0">
            <a:spAutoFit/>
          </a:bodyPr>
          <a:lstStyle/>
          <a:p>
            <a:pPr algn="ctr"/>
            <a:r>
              <a:rPr lang="en-GB" sz="1600" dirty="0" smtClean="0">
                <a:latin typeface="Kozuka Gothic Pro B" pitchFamily="34" charset="-128"/>
                <a:ea typeface="Kozuka Gothic Pro B" pitchFamily="34" charset="-128"/>
              </a:rPr>
              <a:t>Average Monthly Temperature and Rainfall in Tokyo</a:t>
            </a:r>
          </a:p>
          <a:p>
            <a:pPr algn="ctr"/>
            <a:r>
              <a:rPr lang="en-GB" sz="1600" dirty="0" smtClean="0">
                <a:latin typeface="Kozuka Gothic Pro B" pitchFamily="34" charset="-128"/>
                <a:ea typeface="Kozuka Gothic Pro B" pitchFamily="34" charset="-128"/>
              </a:rPr>
              <a:t>2015 - 2020</a:t>
            </a:r>
            <a:endParaRPr lang="en-GB" sz="1600" dirty="0">
              <a:latin typeface="Kozuka Gothic Pro B" pitchFamily="34" charset="-128"/>
              <a:ea typeface="Kozuka Gothic Pro B" pitchFamily="34" charset="-128"/>
            </a:endParaRPr>
          </a:p>
        </p:txBody>
      </p:sp>
    </p:spTree>
    <p:extLst>
      <p:ext uri="{BB962C8B-B14F-4D97-AF65-F5344CB8AC3E}">
        <p14:creationId xmlns:p14="http://schemas.microsoft.com/office/powerpoint/2010/main" val="152989649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7</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381328"/>
            <a:ext cx="9144000" cy="365125"/>
          </a:xfrm>
        </p:spPr>
        <p:txBody>
          <a:bodyPr/>
          <a:lstStyle/>
          <a:p>
            <a:r>
              <a:rPr lang="en-GB" dirty="0" smtClean="0">
                <a:solidFill>
                  <a:schemeClr val="bg1"/>
                </a:solidFill>
              </a:rPr>
              <a:t>©Katie Holmberg </a:t>
            </a:r>
            <a:r>
              <a:rPr lang="en-GB" dirty="0">
                <a:solidFill>
                  <a:schemeClr val="bg1"/>
                </a:solidFill>
              </a:rPr>
              <a:t>in collaboration with The Japan Society</a:t>
            </a:r>
          </a:p>
        </p:txBody>
      </p:sp>
      <p:sp>
        <p:nvSpPr>
          <p:cNvPr id="9" name="TextBox 8"/>
          <p:cNvSpPr txBox="1"/>
          <p:nvPr/>
        </p:nvSpPr>
        <p:spPr>
          <a:xfrm>
            <a:off x="298991" y="321939"/>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Climate Calendar</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2" name="TextBox 1">
            <a:extLst>
              <a:ext uri="{FF2B5EF4-FFF2-40B4-BE49-F238E27FC236}">
                <a16:creationId xmlns="" xmlns:a16="http://schemas.microsoft.com/office/drawing/2014/main" id="{D4D2B9E2-0A5B-4517-991E-AEAEFC5BE467}"/>
              </a:ext>
            </a:extLst>
          </p:cNvPr>
          <p:cNvSpPr txBox="1"/>
          <p:nvPr/>
        </p:nvSpPr>
        <p:spPr>
          <a:xfrm>
            <a:off x="290979" y="1185704"/>
            <a:ext cx="6884264" cy="2123658"/>
          </a:xfrm>
          <a:prstGeom prst="rect">
            <a:avLst/>
          </a:prstGeom>
          <a:noFill/>
        </p:spPr>
        <p:txBody>
          <a:bodyPr wrap="square" rtlCol="0">
            <a:spAutoFit/>
          </a:bodyPr>
          <a:lstStyle/>
          <a:p>
            <a:r>
              <a:rPr lang="en-GB" sz="2200" dirty="0">
                <a:latin typeface="Kozuka Gothic Pro R" pitchFamily="34" charset="-128"/>
                <a:ea typeface="Kozuka Gothic Pro R" pitchFamily="34" charset="-128"/>
              </a:rPr>
              <a:t>Read the information sheets about Japan’s climate. </a:t>
            </a: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Use the information to fill in details about:</a:t>
            </a:r>
          </a:p>
          <a:p>
            <a:r>
              <a:rPr lang="en-GB" sz="2200" dirty="0" smtClean="0">
                <a:latin typeface="Kozuka Gothic Pro R" pitchFamily="34" charset="-128"/>
                <a:ea typeface="Kozuka Gothic Pro R" pitchFamily="34" charset="-128"/>
              </a:rPr>
              <a:t>1. The </a:t>
            </a:r>
            <a:r>
              <a:rPr lang="en-GB" sz="2200" dirty="0">
                <a:latin typeface="Kozuka Gothic Pro R" pitchFamily="34" charset="-128"/>
                <a:ea typeface="Kozuka Gothic Pro R" pitchFamily="34" charset="-128"/>
              </a:rPr>
              <a:t>4 main seasons</a:t>
            </a:r>
          </a:p>
          <a:p>
            <a:r>
              <a:rPr lang="en-GB" sz="2200" dirty="0" smtClean="0">
                <a:latin typeface="Kozuka Gothic Pro R" pitchFamily="34" charset="-128"/>
                <a:ea typeface="Kozuka Gothic Pro R" pitchFamily="34" charset="-128"/>
              </a:rPr>
              <a:t>2. The </a:t>
            </a:r>
            <a:r>
              <a:rPr lang="en-GB" sz="2200" dirty="0">
                <a:latin typeface="Kozuka Gothic Pro R" pitchFamily="34" charset="-128"/>
                <a:ea typeface="Kozuka Gothic Pro R" pitchFamily="34" charset="-128"/>
              </a:rPr>
              <a:t>rainy season and </a:t>
            </a:r>
            <a:r>
              <a:rPr lang="en-GB" sz="2200" dirty="0" smtClean="0">
                <a:latin typeface="Kozuka Gothic Pro R" pitchFamily="34" charset="-128"/>
                <a:ea typeface="Kozuka Gothic Pro R" pitchFamily="34" charset="-128"/>
              </a:rPr>
              <a:t>monsoons</a:t>
            </a:r>
          </a:p>
          <a:p>
            <a:r>
              <a:rPr lang="en-GB" sz="2200" dirty="0" smtClean="0">
                <a:latin typeface="Kozuka Gothic Pro R" pitchFamily="34" charset="-128"/>
                <a:ea typeface="Kozuka Gothic Pro R" pitchFamily="34" charset="-128"/>
              </a:rPr>
              <a:t>3. Seasonal festivals</a:t>
            </a:r>
            <a:endParaRPr lang="en-GB" sz="2200" dirty="0">
              <a:latin typeface="Kozuka Gothic Pro R" pitchFamily="34" charset="-128"/>
              <a:ea typeface="Kozuka Gothic Pro R" pitchFamily="34" charset="-128"/>
            </a:endParaRPr>
          </a:p>
        </p:txBody>
      </p:sp>
      <p:sp>
        <p:nvSpPr>
          <p:cNvPr id="4" name="TextBox 3"/>
          <p:cNvSpPr txBox="1"/>
          <p:nvPr/>
        </p:nvSpPr>
        <p:spPr>
          <a:xfrm>
            <a:off x="321886" y="3429000"/>
            <a:ext cx="4584260" cy="2739211"/>
          </a:xfrm>
          <a:prstGeom prst="rect">
            <a:avLst/>
          </a:prstGeom>
          <a:noFill/>
        </p:spPr>
        <p:txBody>
          <a:bodyPr wrap="square" rtlCol="0">
            <a:spAutoFit/>
          </a:bodyPr>
          <a:lstStyle/>
          <a:p>
            <a:r>
              <a:rPr lang="en-GB" sz="2200" dirty="0" smtClean="0">
                <a:latin typeface="Kozuka Gothic Pro R" pitchFamily="34" charset="-128"/>
                <a:ea typeface="Kozuka Gothic Pro R" pitchFamily="34" charset="-128"/>
              </a:rPr>
              <a:t>Write </a:t>
            </a:r>
            <a:r>
              <a:rPr lang="en-GB" sz="2200" dirty="0">
                <a:latin typeface="Kozuka Gothic Pro R" pitchFamily="34" charset="-128"/>
                <a:ea typeface="Kozuka Gothic Pro R" pitchFamily="34" charset="-128"/>
              </a:rPr>
              <a:t>your notes onto the calendar worksheet.</a:t>
            </a: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Have a look at the example for the UK’s climate on the next slide to get some ideas of how you can fill yours in.</a:t>
            </a:r>
          </a:p>
          <a:p>
            <a:endParaRPr lang="en-GB"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4" t="1669" r="1544" b="1669"/>
          <a:stretch/>
        </p:blipFill>
        <p:spPr bwMode="auto">
          <a:xfrm rot="491768">
            <a:off x="5067008" y="2885970"/>
            <a:ext cx="3674582" cy="25200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293244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8</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37101"/>
            <a:ext cx="9144000" cy="365125"/>
          </a:xfrm>
        </p:spPr>
        <p:txBody>
          <a:bodyPr/>
          <a:lstStyle/>
          <a:p>
            <a:r>
              <a:rPr lang="en-GB" dirty="0" smtClean="0">
                <a:solidFill>
                  <a:schemeClr val="bg1"/>
                </a:solidFill>
              </a:rPr>
              <a:t>©Katie Holmberg </a:t>
            </a:r>
            <a:r>
              <a:rPr lang="en-GB" dirty="0">
                <a:solidFill>
                  <a:schemeClr val="bg1"/>
                </a:solidFill>
              </a:rPr>
              <a:t>in collaboration with </a:t>
            </a:r>
            <a:r>
              <a:rPr lang="en-GB" dirty="0" smtClean="0">
                <a:solidFill>
                  <a:schemeClr val="bg1"/>
                </a:solidFill>
              </a:rPr>
              <a:t>the </a:t>
            </a:r>
            <a:r>
              <a:rPr lang="en-GB" dirty="0">
                <a:solidFill>
                  <a:schemeClr val="bg1"/>
                </a:solidFill>
              </a:rPr>
              <a:t>Japan Society</a:t>
            </a:r>
          </a:p>
        </p:txBody>
      </p:sp>
      <p:sp>
        <p:nvSpPr>
          <p:cNvPr id="9" name="TextBox 8"/>
          <p:cNvSpPr txBox="1"/>
          <p:nvPr/>
        </p:nvSpPr>
        <p:spPr>
          <a:xfrm>
            <a:off x="298991" y="321939"/>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Climate Calendar</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pic>
        <p:nvPicPr>
          <p:cNvPr id="4" name="Picture 3">
            <a:extLst>
              <a:ext uri="{FF2B5EF4-FFF2-40B4-BE49-F238E27FC236}">
                <a16:creationId xmlns="" xmlns:a16="http://schemas.microsoft.com/office/drawing/2014/main" id="{15AE87FC-2659-4A28-9204-B7072FFFEC6F}"/>
              </a:ext>
            </a:extLst>
          </p:cNvPr>
          <p:cNvPicPr>
            <a:picLocks noChangeAspect="1"/>
          </p:cNvPicPr>
          <p:nvPr/>
        </p:nvPicPr>
        <p:blipFill rotWithShape="1">
          <a:blip r:embed="rId4"/>
          <a:srcRect l="31887" t="21987" r="12989" b="9381"/>
          <a:stretch/>
        </p:blipFill>
        <p:spPr>
          <a:xfrm rot="340531">
            <a:off x="2924785" y="1759469"/>
            <a:ext cx="5783097" cy="4048170"/>
          </a:xfrm>
          <a:prstGeom prst="rect">
            <a:avLst/>
          </a:prstGeom>
          <a:ln>
            <a:solidFill>
              <a:schemeClr val="tx1"/>
            </a:solidFill>
          </a:ln>
        </p:spPr>
      </p:pic>
      <p:sp>
        <p:nvSpPr>
          <p:cNvPr id="5" name="TextBox 4">
            <a:extLst>
              <a:ext uri="{FF2B5EF4-FFF2-40B4-BE49-F238E27FC236}">
                <a16:creationId xmlns="" xmlns:a16="http://schemas.microsoft.com/office/drawing/2014/main" id="{F94EE956-7595-4E6B-AB8F-65C2A2590998}"/>
              </a:ext>
            </a:extLst>
          </p:cNvPr>
          <p:cNvSpPr txBox="1"/>
          <p:nvPr/>
        </p:nvSpPr>
        <p:spPr>
          <a:xfrm>
            <a:off x="179512" y="1531585"/>
            <a:ext cx="2732332" cy="3139321"/>
          </a:xfrm>
          <a:prstGeom prst="rect">
            <a:avLst/>
          </a:prstGeom>
          <a:noFill/>
        </p:spPr>
        <p:txBody>
          <a:bodyPr wrap="square" rtlCol="0">
            <a:spAutoFit/>
          </a:bodyPr>
          <a:lstStyle/>
          <a:p>
            <a:r>
              <a:rPr lang="en-GB" sz="2200" dirty="0">
                <a:latin typeface="Kozuka Gothic Pro R" pitchFamily="34" charset="-128"/>
                <a:ea typeface="Kozuka Gothic Pro R" pitchFamily="34" charset="-128"/>
              </a:rPr>
              <a:t>Here’s an example for the UK’s climate.</a:t>
            </a: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You could use </a:t>
            </a:r>
            <a:r>
              <a:rPr lang="en-GB" sz="2200" dirty="0" smtClean="0">
                <a:latin typeface="Kozuka Gothic Pro R" pitchFamily="34" charset="-128"/>
                <a:ea typeface="Kozuka Gothic Pro R" pitchFamily="34" charset="-128"/>
              </a:rPr>
              <a:t>colours </a:t>
            </a:r>
            <a:r>
              <a:rPr lang="en-GB" sz="2200" dirty="0">
                <a:latin typeface="Kozuka Gothic Pro R" pitchFamily="34" charset="-128"/>
                <a:ea typeface="Kozuka Gothic Pro R" pitchFamily="34" charset="-128"/>
              </a:rPr>
              <a:t>and symbols to make your calendar of Japan’s climate more informative.</a:t>
            </a:r>
          </a:p>
        </p:txBody>
      </p:sp>
    </p:spTree>
    <p:extLst>
      <p:ext uri="{BB962C8B-B14F-4D97-AF65-F5344CB8AC3E}">
        <p14:creationId xmlns:p14="http://schemas.microsoft.com/office/powerpoint/2010/main" val="400598846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9</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356350"/>
            <a:ext cx="9144000" cy="365125"/>
          </a:xfrm>
        </p:spPr>
        <p:txBody>
          <a:bodyPr/>
          <a:lstStyle/>
          <a:p>
            <a:endParaRPr lang="en-GB" dirty="0" smtClean="0">
              <a:solidFill>
                <a:schemeClr val="bg1"/>
              </a:solidFill>
            </a:endParaRPr>
          </a:p>
          <a:p>
            <a:r>
              <a:rPr lang="en-GB" dirty="0" smtClean="0">
                <a:solidFill>
                  <a:schemeClr val="bg1"/>
                </a:solidFill>
              </a:rPr>
              <a:t>©Katie Holmberg </a:t>
            </a:r>
            <a:r>
              <a:rPr lang="en-GB" dirty="0">
                <a:solidFill>
                  <a:schemeClr val="bg1"/>
                </a:solidFill>
              </a:rPr>
              <a:t>in collaboration with The Japan Society</a:t>
            </a:r>
          </a:p>
        </p:txBody>
      </p:sp>
      <p:sp>
        <p:nvSpPr>
          <p:cNvPr id="9" name="TextBox 8"/>
          <p:cNvSpPr txBox="1"/>
          <p:nvPr/>
        </p:nvSpPr>
        <p:spPr>
          <a:xfrm>
            <a:off x="395535" y="332656"/>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Climate Calendar</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2" name="TextBox 1">
            <a:extLst>
              <a:ext uri="{FF2B5EF4-FFF2-40B4-BE49-F238E27FC236}">
                <a16:creationId xmlns="" xmlns:a16="http://schemas.microsoft.com/office/drawing/2014/main" id="{D4D2B9E2-0A5B-4517-991E-AEAEFC5BE467}"/>
              </a:ext>
            </a:extLst>
          </p:cNvPr>
          <p:cNvSpPr txBox="1"/>
          <p:nvPr/>
        </p:nvSpPr>
        <p:spPr>
          <a:xfrm>
            <a:off x="395535" y="1268760"/>
            <a:ext cx="7233349" cy="2677656"/>
          </a:xfrm>
          <a:prstGeom prst="rect">
            <a:avLst/>
          </a:prstGeom>
          <a:noFill/>
        </p:spPr>
        <p:txBody>
          <a:bodyPr wrap="square" rtlCol="0">
            <a:spAutoFit/>
          </a:bodyPr>
          <a:lstStyle/>
          <a:p>
            <a:r>
              <a:rPr lang="en-GB" sz="2200" dirty="0">
                <a:latin typeface="Kozuka Gothic Pro R" pitchFamily="34" charset="-128"/>
                <a:ea typeface="Kozuka Gothic Pro R" pitchFamily="34" charset="-128"/>
              </a:rPr>
              <a:t>Read the information sheets </a:t>
            </a:r>
            <a:r>
              <a:rPr lang="en-GB" sz="2200" dirty="0" smtClean="0">
                <a:latin typeface="Kozuka Gothic Pro R" pitchFamily="34" charset="-128"/>
                <a:ea typeface="Kozuka Gothic Pro R" pitchFamily="34" charset="-128"/>
              </a:rPr>
              <a:t>about </a:t>
            </a:r>
          </a:p>
          <a:p>
            <a:r>
              <a:rPr lang="en-GB" sz="2200" dirty="0" smtClean="0">
                <a:latin typeface="Kozuka Gothic Pro R" pitchFamily="34" charset="-128"/>
                <a:ea typeface="Kozuka Gothic Pro R" pitchFamily="34" charset="-128"/>
              </a:rPr>
              <a:t>Japan’s </a:t>
            </a:r>
            <a:r>
              <a:rPr lang="en-GB" sz="2200" dirty="0">
                <a:latin typeface="Kozuka Gothic Pro R" pitchFamily="34" charset="-128"/>
                <a:ea typeface="Kozuka Gothic Pro R" pitchFamily="34" charset="-128"/>
              </a:rPr>
              <a:t>climate. </a:t>
            </a:r>
          </a:p>
          <a:p>
            <a:endParaRPr lang="en-GB" sz="2200" dirty="0">
              <a:latin typeface="Kozuka Gothic Pro R" pitchFamily="34" charset="-128"/>
              <a:ea typeface="Kozuka Gothic Pro R" pitchFamily="34" charset="-128"/>
            </a:endParaRPr>
          </a:p>
          <a:p>
            <a:r>
              <a:rPr lang="en-GB" sz="2200" dirty="0">
                <a:latin typeface="Kozuka Gothic Pro R" pitchFamily="34" charset="-128"/>
                <a:ea typeface="Kozuka Gothic Pro R" pitchFamily="34" charset="-128"/>
              </a:rPr>
              <a:t>Use the information to fill in details about:</a:t>
            </a:r>
          </a:p>
          <a:p>
            <a:r>
              <a:rPr lang="en-GB" sz="2200" dirty="0" smtClean="0">
                <a:latin typeface="Kozuka Gothic Pro R" pitchFamily="34" charset="-128"/>
                <a:ea typeface="Kozuka Gothic Pro R" pitchFamily="34" charset="-128"/>
              </a:rPr>
              <a:t>1. The </a:t>
            </a:r>
            <a:r>
              <a:rPr lang="en-GB" sz="2200" dirty="0">
                <a:latin typeface="Kozuka Gothic Pro R" pitchFamily="34" charset="-128"/>
                <a:ea typeface="Kozuka Gothic Pro R" pitchFamily="34" charset="-128"/>
              </a:rPr>
              <a:t>4 main seasons</a:t>
            </a:r>
          </a:p>
          <a:p>
            <a:r>
              <a:rPr lang="en-GB" sz="2200" dirty="0" smtClean="0">
                <a:latin typeface="Kozuka Gothic Pro R" pitchFamily="34" charset="-128"/>
                <a:ea typeface="Kozuka Gothic Pro R" pitchFamily="34" charset="-128"/>
              </a:rPr>
              <a:t>2. The </a:t>
            </a:r>
            <a:r>
              <a:rPr lang="en-GB" sz="2200" dirty="0">
                <a:latin typeface="Kozuka Gothic Pro R" pitchFamily="34" charset="-128"/>
                <a:ea typeface="Kozuka Gothic Pro R" pitchFamily="34" charset="-128"/>
              </a:rPr>
              <a:t>rainy season and </a:t>
            </a:r>
            <a:r>
              <a:rPr lang="en-GB" sz="2200" dirty="0" smtClean="0">
                <a:latin typeface="Kozuka Gothic Pro R" pitchFamily="34" charset="-128"/>
                <a:ea typeface="Kozuka Gothic Pro R" pitchFamily="34" charset="-128"/>
              </a:rPr>
              <a:t>monsoons</a:t>
            </a:r>
          </a:p>
          <a:p>
            <a:r>
              <a:rPr lang="en-GB" sz="2200" dirty="0" smtClean="0">
                <a:latin typeface="Kozuka Gothic Pro R" pitchFamily="34" charset="-128"/>
                <a:ea typeface="Kozuka Gothic Pro R" pitchFamily="34" charset="-128"/>
              </a:rPr>
              <a:t>3. Seasonal festivals</a:t>
            </a:r>
            <a:endParaRPr lang="en-GB" sz="2200" dirty="0">
              <a:latin typeface="Kozuka Gothic Pro R" pitchFamily="34" charset="-128"/>
              <a:ea typeface="Kozuka Gothic Pro R" pitchFamily="34" charset="-128"/>
            </a:endParaRPr>
          </a:p>
          <a:p>
            <a:endParaRPr lang="en-GB" sz="1400" dirty="0"/>
          </a:p>
        </p:txBody>
      </p:sp>
      <p:sp>
        <p:nvSpPr>
          <p:cNvPr id="11" name="TextBox 10">
            <a:extLst>
              <a:ext uri="{FF2B5EF4-FFF2-40B4-BE49-F238E27FC236}">
                <a16:creationId xmlns="" xmlns:a16="http://schemas.microsoft.com/office/drawing/2014/main" id="{A5E85554-0505-4E58-B436-02F42FA51279}"/>
              </a:ext>
            </a:extLst>
          </p:cNvPr>
          <p:cNvSpPr txBox="1"/>
          <p:nvPr/>
        </p:nvSpPr>
        <p:spPr>
          <a:xfrm>
            <a:off x="290979" y="4844244"/>
            <a:ext cx="8562042" cy="1446550"/>
          </a:xfrm>
          <a:prstGeom prst="rect">
            <a:avLst/>
          </a:prstGeom>
          <a:noFill/>
        </p:spPr>
        <p:txBody>
          <a:bodyPr wrap="square">
            <a:spAutoFit/>
          </a:bodyPr>
          <a:lstStyle/>
          <a:p>
            <a:r>
              <a:rPr lang="en-GB" sz="2200" dirty="0" smtClean="0">
                <a:latin typeface="Kozuka Gothic Pro B" pitchFamily="34" charset="-128"/>
                <a:ea typeface="Kozuka Gothic Pro B" pitchFamily="34" charset="-128"/>
              </a:rPr>
              <a:t>Challenge task: </a:t>
            </a:r>
            <a:r>
              <a:rPr lang="en-GB" sz="2200" dirty="0" smtClean="0">
                <a:latin typeface="Kozuka Gothic Pro R" pitchFamily="34" charset="-128"/>
                <a:ea typeface="Kozuka Gothic Pro R" pitchFamily="34" charset="-128"/>
              </a:rPr>
              <a:t>Using the information you have collected, decide when would be the best time to visit Japan. Give reasons for your answer. Try to consider both the north and south of Japan, as you may wish to visit them at different times of the year.</a:t>
            </a:r>
            <a:endParaRPr lang="en-GB" sz="2200" dirty="0">
              <a:latin typeface="Kozuka Gothic Pro R" pitchFamily="34" charset="-128"/>
              <a:ea typeface="Kozuka Gothic Pro R" pitchFamily="34" charset="-128"/>
            </a:endParaRPr>
          </a:p>
        </p:txBody>
      </p:sp>
      <p:sp>
        <p:nvSpPr>
          <p:cNvPr id="4" name="TextBox 3"/>
          <p:cNvSpPr txBox="1"/>
          <p:nvPr/>
        </p:nvSpPr>
        <p:spPr>
          <a:xfrm>
            <a:off x="298991" y="4077072"/>
            <a:ext cx="5976664" cy="707886"/>
          </a:xfrm>
          <a:prstGeom prst="rect">
            <a:avLst/>
          </a:prstGeom>
          <a:noFill/>
        </p:spPr>
        <p:txBody>
          <a:bodyPr wrap="square" rtlCol="0">
            <a:spAutoFit/>
          </a:bodyPr>
          <a:lstStyle/>
          <a:p>
            <a:r>
              <a:rPr lang="en-GB" sz="2200" dirty="0">
                <a:latin typeface="Kozuka Gothic Pro R" pitchFamily="34" charset="-128"/>
                <a:ea typeface="Kozuka Gothic Pro R" pitchFamily="34" charset="-128"/>
              </a:rPr>
              <a:t>Write your notes </a:t>
            </a:r>
            <a:r>
              <a:rPr lang="en-GB" sz="2200" dirty="0" smtClean="0">
                <a:latin typeface="Kozuka Gothic Pro R" pitchFamily="34" charset="-128"/>
                <a:ea typeface="Kozuka Gothic Pro R" pitchFamily="34" charset="-128"/>
              </a:rPr>
              <a:t>onto </a:t>
            </a:r>
            <a:r>
              <a:rPr lang="en-GB" sz="2200" dirty="0">
                <a:latin typeface="Kozuka Gothic Pro R" pitchFamily="34" charset="-128"/>
                <a:ea typeface="Kozuka Gothic Pro R" pitchFamily="34" charset="-128"/>
              </a:rPr>
              <a:t>the calendar worksheet.</a:t>
            </a:r>
          </a:p>
          <a:p>
            <a:endParaRPr lang="en-GB" dirty="0"/>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4" t="1669" r="1544" b="1669"/>
          <a:stretch/>
        </p:blipFill>
        <p:spPr bwMode="auto">
          <a:xfrm rot="491768">
            <a:off x="5801954" y="1972062"/>
            <a:ext cx="2939666" cy="20160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87457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987</Words>
  <Application>Microsoft Office PowerPoint</Application>
  <PresentationFormat>On-screen Show (4:3)</PresentationFormat>
  <Paragraphs>141</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alys.turner@gmail.com</cp:lastModifiedBy>
  <cp:revision>124</cp:revision>
  <dcterms:created xsi:type="dcterms:W3CDTF">2017-05-31T10:45:44Z</dcterms:created>
  <dcterms:modified xsi:type="dcterms:W3CDTF">2021-06-16T11:02:58Z</dcterms:modified>
</cp:coreProperties>
</file>