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76" r:id="rId5"/>
  </p:sldMasterIdLst>
  <p:notesMasterIdLst>
    <p:notesMasterId r:id="rId25"/>
  </p:notesMasterIdLst>
  <p:sldIdLst>
    <p:sldId id="292" r:id="rId6"/>
    <p:sldId id="270" r:id="rId7"/>
    <p:sldId id="271" r:id="rId8"/>
    <p:sldId id="279" r:id="rId9"/>
    <p:sldId id="299" r:id="rId10"/>
    <p:sldId id="296" r:id="rId11"/>
    <p:sldId id="301" r:id="rId12"/>
    <p:sldId id="281" r:id="rId13"/>
    <p:sldId id="304" r:id="rId14"/>
    <p:sldId id="302" r:id="rId15"/>
    <p:sldId id="293" r:id="rId16"/>
    <p:sldId id="305" r:id="rId17"/>
    <p:sldId id="295" r:id="rId18"/>
    <p:sldId id="294" r:id="rId19"/>
    <p:sldId id="303" r:id="rId20"/>
    <p:sldId id="285" r:id="rId21"/>
    <p:sldId id="300" r:id="rId22"/>
    <p:sldId id="298" r:id="rId23"/>
    <p:sldId id="29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agkexFwK7ibPgfzKSdOg==" hashData="RgaUNDNzNz2TewJ9AVVDdLP9q1zWAe5SgTamKa63RGTg6E4+dsVcNNg60LswvSR20Qt/Hkf0L61CLfr/RmfiKw=="/>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02530E-6D60-42B6-ED71-499F0A11A08B}" name="Guest User" initials="GU" userId="S::urn:spo:anon#4a01d79bf53bf4083e3741e45e90f55eb69e6a460f0e6f7fe020755ff1570a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5DF"/>
    <a:srgbClr val="A8E2A8"/>
    <a:srgbClr val="339933"/>
    <a:srgbClr val="FFFFFF"/>
    <a:srgbClr val="2E3092"/>
    <a:srgbClr val="808080"/>
    <a:srgbClr val="993399"/>
    <a:srgbClr val="0099FF"/>
    <a:srgbClr val="9B3333"/>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0DDD0D-3846-450C-A387-3AA46AB7AE03}" v="11" dt="2024-12-11T16:07:22.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93" autoAdjust="0"/>
  </p:normalViewPr>
  <p:slideViewPr>
    <p:cSldViewPr snapToGrid="0">
      <p:cViewPr varScale="1">
        <p:scale>
          <a:sx n="79" d="100"/>
          <a:sy n="79" d="100"/>
        </p:scale>
        <p:origin x="108" y="426"/>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Hawksley" userId="f6a89a8e-ac0e-4741-8d0b-c5d70daaed70" providerId="ADAL" clId="{94B9ACCF-4814-435D-8E55-7E0F110E9807}"/>
    <pc:docChg chg="undo redo custSel addSld delSld modSld">
      <pc:chgData name="Lucy Hawksley" userId="f6a89a8e-ac0e-4741-8d0b-c5d70daaed70" providerId="ADAL" clId="{94B9ACCF-4814-435D-8E55-7E0F110E9807}" dt="2024-12-12T15:12:42.531" v="724"/>
      <pc:docMkLst>
        <pc:docMk/>
      </pc:docMkLst>
      <pc:sldChg chg="addSp delSp modSp add del mod modTransition modNotesTx">
        <pc:chgData name="Lucy Hawksley" userId="f6a89a8e-ac0e-4741-8d0b-c5d70daaed70" providerId="ADAL" clId="{94B9ACCF-4814-435D-8E55-7E0F110E9807}" dt="2024-12-12T15:12:42.531" v="724"/>
        <pc:sldMkLst>
          <pc:docMk/>
          <pc:sldMk cId="989975250" sldId="270"/>
        </pc:sldMkLst>
        <pc:spChg chg="del">
          <ac:chgData name="Lucy Hawksley" userId="f6a89a8e-ac0e-4741-8d0b-c5d70daaed70" providerId="ADAL" clId="{94B9ACCF-4814-435D-8E55-7E0F110E9807}" dt="2024-12-12T14:58:58.172" v="651" actId="478"/>
          <ac:spMkLst>
            <pc:docMk/>
            <pc:sldMk cId="989975250" sldId="270"/>
            <ac:spMk id="8" creationId="{00000000-0000-0000-0000-000000000000}"/>
          </ac:spMkLst>
        </pc:spChg>
        <pc:spChg chg="mod">
          <ac:chgData name="Lucy Hawksley" userId="f6a89a8e-ac0e-4741-8d0b-c5d70daaed70" providerId="ADAL" clId="{94B9ACCF-4814-435D-8E55-7E0F110E9807}" dt="2024-12-12T14:58:50.620" v="650" actId="20577"/>
          <ac:spMkLst>
            <pc:docMk/>
            <pc:sldMk cId="989975250" sldId="270"/>
            <ac:spMk id="14" creationId="{00000000-0000-0000-0000-000000000000}"/>
          </ac:spMkLst>
        </pc:spChg>
        <pc:picChg chg="mod">
          <ac:chgData name="Lucy Hawksley" userId="f6a89a8e-ac0e-4741-8d0b-c5d70daaed70" providerId="ADAL" clId="{94B9ACCF-4814-435D-8E55-7E0F110E9807}" dt="2024-12-12T15:06:19.857" v="666" actId="1076"/>
          <ac:picMkLst>
            <pc:docMk/>
            <pc:sldMk cId="989975250" sldId="270"/>
            <ac:picMk id="4" creationId="{00000000-0000-0000-0000-000000000000}"/>
          </ac:picMkLst>
        </pc:picChg>
        <pc:picChg chg="add del">
          <ac:chgData name="Lucy Hawksley" userId="f6a89a8e-ac0e-4741-8d0b-c5d70daaed70" providerId="ADAL" clId="{94B9ACCF-4814-435D-8E55-7E0F110E9807}" dt="2024-12-12T14:58:41.576" v="623" actId="478"/>
          <ac:picMkLst>
            <pc:docMk/>
            <pc:sldMk cId="989975250" sldId="270"/>
            <ac:picMk id="5" creationId="{00000000-0000-0000-0000-000000000000}"/>
          </ac:picMkLst>
        </pc:picChg>
        <pc:picChg chg="add mod ord modCrop">
          <ac:chgData name="Lucy Hawksley" userId="f6a89a8e-ac0e-4741-8d0b-c5d70daaed70" providerId="ADAL" clId="{94B9ACCF-4814-435D-8E55-7E0F110E9807}" dt="2024-12-12T15:06:04.641" v="664" actId="732"/>
          <ac:picMkLst>
            <pc:docMk/>
            <pc:sldMk cId="989975250" sldId="270"/>
            <ac:picMk id="7" creationId="{97C6F4FA-0236-996D-666E-E3C524B96402}"/>
          </ac:picMkLst>
        </pc:picChg>
        <pc:picChg chg="add del">
          <ac:chgData name="Lucy Hawksley" userId="f6a89a8e-ac0e-4741-8d0b-c5d70daaed70" providerId="ADAL" clId="{94B9ACCF-4814-435D-8E55-7E0F110E9807}" dt="2024-12-12T14:58:39.977" v="622" actId="478"/>
          <ac:picMkLst>
            <pc:docMk/>
            <pc:sldMk cId="989975250" sldId="270"/>
            <ac:picMk id="11" creationId="{00000000-0000-0000-0000-000000000000}"/>
          </ac:picMkLst>
        </pc:picChg>
        <pc:picChg chg="add del">
          <ac:chgData name="Lucy Hawksley" userId="f6a89a8e-ac0e-4741-8d0b-c5d70daaed70" providerId="ADAL" clId="{94B9ACCF-4814-435D-8E55-7E0F110E9807}" dt="2024-12-12T14:58:36.672" v="621" actId="478"/>
          <ac:picMkLst>
            <pc:docMk/>
            <pc:sldMk cId="989975250" sldId="270"/>
            <ac:picMk id="12" creationId="{00000000-0000-0000-0000-000000000000}"/>
          </ac:picMkLst>
        </pc:picChg>
      </pc:sldChg>
      <pc:sldChg chg="delSp mod">
        <pc:chgData name="Lucy Hawksley" userId="f6a89a8e-ac0e-4741-8d0b-c5d70daaed70" providerId="ADAL" clId="{94B9ACCF-4814-435D-8E55-7E0F110E9807}" dt="2024-12-12T11:20:11.180" v="601" actId="478"/>
        <pc:sldMkLst>
          <pc:docMk/>
          <pc:sldMk cId="35875069" sldId="279"/>
        </pc:sldMkLst>
        <pc:spChg chg="del">
          <ac:chgData name="Lucy Hawksley" userId="f6a89a8e-ac0e-4741-8d0b-c5d70daaed70" providerId="ADAL" clId="{94B9ACCF-4814-435D-8E55-7E0F110E9807}" dt="2024-12-12T11:20:11.180" v="601" actId="478"/>
          <ac:spMkLst>
            <pc:docMk/>
            <pc:sldMk cId="35875069" sldId="279"/>
            <ac:spMk id="6" creationId="{00000000-0000-0000-0000-000000000000}"/>
          </ac:spMkLst>
        </pc:spChg>
      </pc:sldChg>
      <pc:sldChg chg="addSp delSp modSp mod">
        <pc:chgData name="Lucy Hawksley" userId="f6a89a8e-ac0e-4741-8d0b-c5d70daaed70" providerId="ADAL" clId="{94B9ACCF-4814-435D-8E55-7E0F110E9807}" dt="2024-12-12T11:19:54.124" v="597" actId="478"/>
        <pc:sldMkLst>
          <pc:docMk/>
          <pc:sldMk cId="2148646002" sldId="281"/>
        </pc:sldMkLst>
        <pc:spChg chg="add del">
          <ac:chgData name="Lucy Hawksley" userId="f6a89a8e-ac0e-4741-8d0b-c5d70daaed70" providerId="ADAL" clId="{94B9ACCF-4814-435D-8E55-7E0F110E9807}" dt="2024-12-12T11:19:47.647" v="595" actId="478"/>
          <ac:spMkLst>
            <pc:docMk/>
            <pc:sldMk cId="2148646002" sldId="281"/>
            <ac:spMk id="5" creationId="{70F05387-08C8-E753-B5EE-EF05D3D87241}"/>
          </ac:spMkLst>
        </pc:spChg>
        <pc:spChg chg="del">
          <ac:chgData name="Lucy Hawksley" userId="f6a89a8e-ac0e-4741-8d0b-c5d70daaed70" providerId="ADAL" clId="{94B9ACCF-4814-435D-8E55-7E0F110E9807}" dt="2024-12-12T11:19:54.124" v="597" actId="478"/>
          <ac:spMkLst>
            <pc:docMk/>
            <pc:sldMk cId="2148646002" sldId="281"/>
            <ac:spMk id="6" creationId="{00000000-0000-0000-0000-000000000000}"/>
          </ac:spMkLst>
        </pc:spChg>
        <pc:spChg chg="del mod">
          <ac:chgData name="Lucy Hawksley" userId="f6a89a8e-ac0e-4741-8d0b-c5d70daaed70" providerId="ADAL" clId="{94B9ACCF-4814-435D-8E55-7E0F110E9807}" dt="2024-12-12T11:19:49.684" v="596" actId="478"/>
          <ac:spMkLst>
            <pc:docMk/>
            <pc:sldMk cId="2148646002" sldId="281"/>
            <ac:spMk id="8" creationId="{00000000-0000-0000-0000-000000000000}"/>
          </ac:spMkLst>
        </pc:spChg>
      </pc:sldChg>
      <pc:sldChg chg="delSp mod">
        <pc:chgData name="Lucy Hawksley" userId="f6a89a8e-ac0e-4741-8d0b-c5d70daaed70" providerId="ADAL" clId="{94B9ACCF-4814-435D-8E55-7E0F110E9807}" dt="2024-12-12T11:18:56.088" v="583" actId="478"/>
        <pc:sldMkLst>
          <pc:docMk/>
          <pc:sldMk cId="910942565" sldId="291"/>
        </pc:sldMkLst>
        <pc:spChg chg="del">
          <ac:chgData name="Lucy Hawksley" userId="f6a89a8e-ac0e-4741-8d0b-c5d70daaed70" providerId="ADAL" clId="{94B9ACCF-4814-435D-8E55-7E0F110E9807}" dt="2024-12-12T11:18:56.088" v="583" actId="478"/>
          <ac:spMkLst>
            <pc:docMk/>
            <pc:sldMk cId="910942565" sldId="291"/>
            <ac:spMk id="2" creationId="{00000000-0000-0000-0000-000000000000}"/>
          </ac:spMkLst>
        </pc:spChg>
      </pc:sldChg>
      <pc:sldChg chg="addSp modSp mod modNotesTx">
        <pc:chgData name="Lucy Hawksley" userId="f6a89a8e-ac0e-4741-8d0b-c5d70daaed70" providerId="ADAL" clId="{94B9ACCF-4814-435D-8E55-7E0F110E9807}" dt="2024-12-12T11:05:21.993" v="57" actId="1076"/>
        <pc:sldMkLst>
          <pc:docMk/>
          <pc:sldMk cId="1216474547" sldId="292"/>
        </pc:sldMkLst>
        <pc:spChg chg="mod">
          <ac:chgData name="Lucy Hawksley" userId="f6a89a8e-ac0e-4741-8d0b-c5d70daaed70" providerId="ADAL" clId="{94B9ACCF-4814-435D-8E55-7E0F110E9807}" dt="2024-12-12T11:05:21.993" v="57" actId="1076"/>
          <ac:spMkLst>
            <pc:docMk/>
            <pc:sldMk cId="1216474547" sldId="292"/>
            <ac:spMk id="3" creationId="{67AB37E4-1B9D-D4F5-E56E-D46BFF56FC33}"/>
          </ac:spMkLst>
        </pc:spChg>
        <pc:spChg chg="mod">
          <ac:chgData name="Lucy Hawksley" userId="f6a89a8e-ac0e-4741-8d0b-c5d70daaed70" providerId="ADAL" clId="{94B9ACCF-4814-435D-8E55-7E0F110E9807}" dt="2024-12-12T11:04:33.802" v="17" actId="20577"/>
          <ac:spMkLst>
            <pc:docMk/>
            <pc:sldMk cId="1216474547" sldId="292"/>
            <ac:spMk id="5" creationId="{453F282E-6E28-0E4D-B98C-FC8E2B4746CF}"/>
          </ac:spMkLst>
        </pc:spChg>
        <pc:picChg chg="add mod">
          <ac:chgData name="Lucy Hawksley" userId="f6a89a8e-ac0e-4741-8d0b-c5d70daaed70" providerId="ADAL" clId="{94B9ACCF-4814-435D-8E55-7E0F110E9807}" dt="2024-12-12T11:04:05.238" v="6" actId="1076"/>
          <ac:picMkLst>
            <pc:docMk/>
            <pc:sldMk cId="1216474547" sldId="292"/>
            <ac:picMk id="4" creationId="{D88A9385-147A-0A67-1812-FC610DD99ACA}"/>
          </ac:picMkLst>
        </pc:picChg>
        <pc:picChg chg="mod">
          <ac:chgData name="Lucy Hawksley" userId="f6a89a8e-ac0e-4741-8d0b-c5d70daaed70" providerId="ADAL" clId="{94B9ACCF-4814-435D-8E55-7E0F110E9807}" dt="2024-12-12T11:03:56.685" v="4" actId="1076"/>
          <ac:picMkLst>
            <pc:docMk/>
            <pc:sldMk cId="1216474547" sldId="292"/>
            <ac:picMk id="8" creationId="{351238F5-2AAD-578B-C05A-BA855C3DBCD2}"/>
          </ac:picMkLst>
        </pc:picChg>
      </pc:sldChg>
      <pc:sldChg chg="delSp modSp mod">
        <pc:chgData name="Lucy Hawksley" userId="f6a89a8e-ac0e-4741-8d0b-c5d70daaed70" providerId="ADAL" clId="{94B9ACCF-4814-435D-8E55-7E0F110E9807}" dt="2024-12-12T11:19:24.180" v="589" actId="478"/>
        <pc:sldMkLst>
          <pc:docMk/>
          <pc:sldMk cId="1962337366" sldId="293"/>
        </pc:sldMkLst>
        <pc:spChg chg="del">
          <ac:chgData name="Lucy Hawksley" userId="f6a89a8e-ac0e-4741-8d0b-c5d70daaed70" providerId="ADAL" clId="{94B9ACCF-4814-435D-8E55-7E0F110E9807}" dt="2024-12-12T11:19:24.180" v="589" actId="478"/>
          <ac:spMkLst>
            <pc:docMk/>
            <pc:sldMk cId="1962337366" sldId="293"/>
            <ac:spMk id="6" creationId="{00000000-0000-0000-0000-000000000000}"/>
          </ac:spMkLst>
        </pc:spChg>
        <pc:spChg chg="mod">
          <ac:chgData name="Lucy Hawksley" userId="f6a89a8e-ac0e-4741-8d0b-c5d70daaed70" providerId="ADAL" clId="{94B9ACCF-4814-435D-8E55-7E0F110E9807}" dt="2024-12-12T11:15:25.758" v="495" actId="20577"/>
          <ac:spMkLst>
            <pc:docMk/>
            <pc:sldMk cId="1962337366" sldId="293"/>
            <ac:spMk id="9" creationId="{D5FFA233-09C5-8656-C437-771DF76FD835}"/>
          </ac:spMkLst>
        </pc:spChg>
      </pc:sldChg>
      <pc:sldChg chg="delSp mod">
        <pc:chgData name="Lucy Hawksley" userId="f6a89a8e-ac0e-4741-8d0b-c5d70daaed70" providerId="ADAL" clId="{94B9ACCF-4814-435D-8E55-7E0F110E9807}" dt="2024-12-12T11:19:11.894" v="586" actId="478"/>
        <pc:sldMkLst>
          <pc:docMk/>
          <pc:sldMk cId="1163689004" sldId="294"/>
        </pc:sldMkLst>
        <pc:spChg chg="del">
          <ac:chgData name="Lucy Hawksley" userId="f6a89a8e-ac0e-4741-8d0b-c5d70daaed70" providerId="ADAL" clId="{94B9ACCF-4814-435D-8E55-7E0F110E9807}" dt="2024-12-12T11:19:11.894" v="586" actId="478"/>
          <ac:spMkLst>
            <pc:docMk/>
            <pc:sldMk cId="1163689004" sldId="294"/>
            <ac:spMk id="6" creationId="{00000000-0000-0000-0000-000000000000}"/>
          </ac:spMkLst>
        </pc:spChg>
        <pc:spChg chg="del">
          <ac:chgData name="Lucy Hawksley" userId="f6a89a8e-ac0e-4741-8d0b-c5d70daaed70" providerId="ADAL" clId="{94B9ACCF-4814-435D-8E55-7E0F110E9807}" dt="2024-12-12T11:16:24.756" v="496" actId="478"/>
          <ac:spMkLst>
            <pc:docMk/>
            <pc:sldMk cId="1163689004" sldId="294"/>
            <ac:spMk id="8" creationId="{00000000-0000-0000-0000-000000000000}"/>
          </ac:spMkLst>
        </pc:spChg>
      </pc:sldChg>
      <pc:sldChg chg="addSp delSp modSp mod">
        <pc:chgData name="Lucy Hawksley" userId="f6a89a8e-ac0e-4741-8d0b-c5d70daaed70" providerId="ADAL" clId="{94B9ACCF-4814-435D-8E55-7E0F110E9807}" dt="2024-12-12T11:19:17.889" v="587" actId="478"/>
        <pc:sldMkLst>
          <pc:docMk/>
          <pc:sldMk cId="3392893393" sldId="295"/>
        </pc:sldMkLst>
        <pc:spChg chg="mod">
          <ac:chgData name="Lucy Hawksley" userId="f6a89a8e-ac0e-4741-8d0b-c5d70daaed70" providerId="ADAL" clId="{94B9ACCF-4814-435D-8E55-7E0F110E9807}" dt="2024-12-12T11:08:59.853" v="70" actId="1076"/>
          <ac:spMkLst>
            <pc:docMk/>
            <pc:sldMk cId="3392893393" sldId="295"/>
            <ac:spMk id="3" creationId="{A9E1DD78-4B0D-696A-66EE-7E3EA025115E}"/>
          </ac:spMkLst>
        </pc:spChg>
        <pc:spChg chg="del">
          <ac:chgData name="Lucy Hawksley" userId="f6a89a8e-ac0e-4741-8d0b-c5d70daaed70" providerId="ADAL" clId="{94B9ACCF-4814-435D-8E55-7E0F110E9807}" dt="2024-12-12T11:19:17.889" v="587" actId="478"/>
          <ac:spMkLst>
            <pc:docMk/>
            <pc:sldMk cId="3392893393" sldId="295"/>
            <ac:spMk id="6" creationId="{00000000-0000-0000-0000-000000000000}"/>
          </ac:spMkLst>
        </pc:spChg>
        <pc:picChg chg="mod">
          <ac:chgData name="Lucy Hawksley" userId="f6a89a8e-ac0e-4741-8d0b-c5d70daaed70" providerId="ADAL" clId="{94B9ACCF-4814-435D-8E55-7E0F110E9807}" dt="2024-12-12T11:08:46.675" v="68" actId="1076"/>
          <ac:picMkLst>
            <pc:docMk/>
            <pc:sldMk cId="3392893393" sldId="295"/>
            <ac:picMk id="8" creationId="{E1D88BC2-6EA7-76D5-2774-F6901E3702B8}"/>
          </ac:picMkLst>
        </pc:picChg>
        <pc:picChg chg="add mod">
          <ac:chgData name="Lucy Hawksley" userId="f6a89a8e-ac0e-4741-8d0b-c5d70daaed70" providerId="ADAL" clId="{94B9ACCF-4814-435D-8E55-7E0F110E9807}" dt="2024-12-12T11:08:50.645" v="69" actId="1076"/>
          <ac:picMkLst>
            <pc:docMk/>
            <pc:sldMk cId="3392893393" sldId="295"/>
            <ac:picMk id="9" creationId="{73D4E174-50A2-6CAB-A450-C275D5280F0A}"/>
          </ac:picMkLst>
        </pc:picChg>
      </pc:sldChg>
      <pc:sldChg chg="delSp mod">
        <pc:chgData name="Lucy Hawksley" userId="f6a89a8e-ac0e-4741-8d0b-c5d70daaed70" providerId="ADAL" clId="{94B9ACCF-4814-435D-8E55-7E0F110E9807}" dt="2024-12-12T11:20:03.305" v="599" actId="478"/>
        <pc:sldMkLst>
          <pc:docMk/>
          <pc:sldMk cId="3129472531" sldId="296"/>
        </pc:sldMkLst>
        <pc:spChg chg="del">
          <ac:chgData name="Lucy Hawksley" userId="f6a89a8e-ac0e-4741-8d0b-c5d70daaed70" providerId="ADAL" clId="{94B9ACCF-4814-435D-8E55-7E0F110E9807}" dt="2024-12-12T11:20:03.305" v="599" actId="478"/>
          <ac:spMkLst>
            <pc:docMk/>
            <pc:sldMk cId="3129472531" sldId="296"/>
            <ac:spMk id="6" creationId="{00000000-0000-0000-0000-000000000000}"/>
          </ac:spMkLst>
        </pc:spChg>
        <pc:spChg chg="del">
          <ac:chgData name="Lucy Hawksley" userId="f6a89a8e-ac0e-4741-8d0b-c5d70daaed70" providerId="ADAL" clId="{94B9ACCF-4814-435D-8E55-7E0F110E9807}" dt="2024-12-12T11:10:21.870" v="71" actId="478"/>
          <ac:spMkLst>
            <pc:docMk/>
            <pc:sldMk cId="3129472531" sldId="296"/>
            <ac:spMk id="8" creationId="{00000000-0000-0000-0000-000000000000}"/>
          </ac:spMkLst>
        </pc:spChg>
      </pc:sldChg>
      <pc:sldChg chg="delSp mod">
        <pc:chgData name="Lucy Hawksley" userId="f6a89a8e-ac0e-4741-8d0b-c5d70daaed70" providerId="ADAL" clId="{94B9ACCF-4814-435D-8E55-7E0F110E9807}" dt="2024-12-12T11:20:07.631" v="600" actId="478"/>
        <pc:sldMkLst>
          <pc:docMk/>
          <pc:sldMk cId="3854907851" sldId="299"/>
        </pc:sldMkLst>
        <pc:spChg chg="del">
          <ac:chgData name="Lucy Hawksley" userId="f6a89a8e-ac0e-4741-8d0b-c5d70daaed70" providerId="ADAL" clId="{94B9ACCF-4814-435D-8E55-7E0F110E9807}" dt="2024-12-12T11:20:07.631" v="600" actId="478"/>
          <ac:spMkLst>
            <pc:docMk/>
            <pc:sldMk cId="3854907851" sldId="299"/>
            <ac:spMk id="6" creationId="{00000000-0000-0000-0000-000000000000}"/>
          </ac:spMkLst>
        </pc:spChg>
      </pc:sldChg>
      <pc:sldChg chg="modSp mod">
        <pc:chgData name="Lucy Hawksley" userId="f6a89a8e-ac0e-4741-8d0b-c5d70daaed70" providerId="ADAL" clId="{94B9ACCF-4814-435D-8E55-7E0F110E9807}" dt="2024-12-12T11:18:26.453" v="582" actId="20577"/>
        <pc:sldMkLst>
          <pc:docMk/>
          <pc:sldMk cId="3761528705" sldId="300"/>
        </pc:sldMkLst>
        <pc:spChg chg="mod">
          <ac:chgData name="Lucy Hawksley" userId="f6a89a8e-ac0e-4741-8d0b-c5d70daaed70" providerId="ADAL" clId="{94B9ACCF-4814-435D-8E55-7E0F110E9807}" dt="2024-12-12T11:18:26.453" v="582" actId="20577"/>
          <ac:spMkLst>
            <pc:docMk/>
            <pc:sldMk cId="3761528705" sldId="300"/>
            <ac:spMk id="9" creationId="{6190C714-2F23-4C5C-EC2D-7BA02AD53AF3}"/>
          </ac:spMkLst>
        </pc:spChg>
      </pc:sldChg>
      <pc:sldChg chg="delSp modSp mod">
        <pc:chgData name="Lucy Hawksley" userId="f6a89a8e-ac0e-4741-8d0b-c5d70daaed70" providerId="ADAL" clId="{94B9ACCF-4814-435D-8E55-7E0F110E9807}" dt="2024-12-12T11:19:58.157" v="598" actId="478"/>
        <pc:sldMkLst>
          <pc:docMk/>
          <pc:sldMk cId="3501660853" sldId="301"/>
        </pc:sldMkLst>
        <pc:spChg chg="mod">
          <ac:chgData name="Lucy Hawksley" userId="f6a89a8e-ac0e-4741-8d0b-c5d70daaed70" providerId="ADAL" clId="{94B9ACCF-4814-435D-8E55-7E0F110E9807}" dt="2024-12-12T11:10:52.458" v="72" actId="1076"/>
          <ac:spMkLst>
            <pc:docMk/>
            <pc:sldMk cId="3501660853" sldId="301"/>
            <ac:spMk id="3" creationId="{A9E1DD78-4B0D-696A-66EE-7E3EA025115E}"/>
          </ac:spMkLst>
        </pc:spChg>
        <pc:spChg chg="del">
          <ac:chgData name="Lucy Hawksley" userId="f6a89a8e-ac0e-4741-8d0b-c5d70daaed70" providerId="ADAL" clId="{94B9ACCF-4814-435D-8E55-7E0F110E9807}" dt="2024-12-12T11:19:58.157" v="598" actId="478"/>
          <ac:spMkLst>
            <pc:docMk/>
            <pc:sldMk cId="3501660853" sldId="301"/>
            <ac:spMk id="6" creationId="{00000000-0000-0000-0000-000000000000}"/>
          </ac:spMkLst>
        </pc:spChg>
      </pc:sldChg>
      <pc:sldChg chg="addSp delSp modSp mod modNotesTx">
        <pc:chgData name="Lucy Hawksley" userId="f6a89a8e-ac0e-4741-8d0b-c5d70daaed70" providerId="ADAL" clId="{94B9ACCF-4814-435D-8E55-7E0F110E9807}" dt="2024-12-12T11:19:37.529" v="592" actId="478"/>
        <pc:sldMkLst>
          <pc:docMk/>
          <pc:sldMk cId="4150042865" sldId="302"/>
        </pc:sldMkLst>
        <pc:spChg chg="add del">
          <ac:chgData name="Lucy Hawksley" userId="f6a89a8e-ac0e-4741-8d0b-c5d70daaed70" providerId="ADAL" clId="{94B9ACCF-4814-435D-8E55-7E0F110E9807}" dt="2024-12-12T11:19:34.378" v="591" actId="478"/>
          <ac:spMkLst>
            <pc:docMk/>
            <pc:sldMk cId="4150042865" sldId="302"/>
            <ac:spMk id="5" creationId="{70F05387-08C8-E753-B5EE-EF05D3D87241}"/>
          </ac:spMkLst>
        </pc:spChg>
        <pc:spChg chg="del">
          <ac:chgData name="Lucy Hawksley" userId="f6a89a8e-ac0e-4741-8d0b-c5d70daaed70" providerId="ADAL" clId="{94B9ACCF-4814-435D-8E55-7E0F110E9807}" dt="2024-12-12T11:19:37.529" v="592" actId="478"/>
          <ac:spMkLst>
            <pc:docMk/>
            <pc:sldMk cId="4150042865" sldId="302"/>
            <ac:spMk id="6" creationId="{00000000-0000-0000-0000-000000000000}"/>
          </ac:spMkLst>
        </pc:spChg>
        <pc:spChg chg="del">
          <ac:chgData name="Lucy Hawksley" userId="f6a89a8e-ac0e-4741-8d0b-c5d70daaed70" providerId="ADAL" clId="{94B9ACCF-4814-435D-8E55-7E0F110E9807}" dt="2024-12-12T11:12:33.374" v="74" actId="478"/>
          <ac:spMkLst>
            <pc:docMk/>
            <pc:sldMk cId="4150042865" sldId="302"/>
            <ac:spMk id="8" creationId="{00000000-0000-0000-0000-000000000000}"/>
          </ac:spMkLst>
        </pc:spChg>
        <pc:graphicFrameChg chg="modGraphic">
          <ac:chgData name="Lucy Hawksley" userId="f6a89a8e-ac0e-4741-8d0b-c5d70daaed70" providerId="ADAL" clId="{94B9ACCF-4814-435D-8E55-7E0F110E9807}" dt="2024-12-12T11:15:07.653" v="475" actId="20577"/>
          <ac:graphicFrameMkLst>
            <pc:docMk/>
            <pc:sldMk cId="4150042865" sldId="302"/>
            <ac:graphicFrameMk id="7" creationId="{7CFC96D9-62E2-E6BF-D9DC-4A05208DB50D}"/>
          </ac:graphicFrameMkLst>
        </pc:graphicFrameChg>
      </pc:sldChg>
      <pc:sldChg chg="delSp modSp mod">
        <pc:chgData name="Lucy Hawksley" userId="f6a89a8e-ac0e-4741-8d0b-c5d70daaed70" providerId="ADAL" clId="{94B9ACCF-4814-435D-8E55-7E0F110E9807}" dt="2024-12-12T11:19:03.125" v="585" actId="478"/>
        <pc:sldMkLst>
          <pc:docMk/>
          <pc:sldMk cId="601005220" sldId="303"/>
        </pc:sldMkLst>
        <pc:spChg chg="del mod">
          <ac:chgData name="Lucy Hawksley" userId="f6a89a8e-ac0e-4741-8d0b-c5d70daaed70" providerId="ADAL" clId="{94B9ACCF-4814-435D-8E55-7E0F110E9807}" dt="2024-12-12T11:19:03.125" v="585" actId="478"/>
          <ac:spMkLst>
            <pc:docMk/>
            <pc:sldMk cId="601005220" sldId="303"/>
            <ac:spMk id="6" creationId="{00000000-0000-0000-0000-000000000000}"/>
          </ac:spMkLst>
        </pc:spChg>
        <pc:spChg chg="mod">
          <ac:chgData name="Lucy Hawksley" userId="f6a89a8e-ac0e-4741-8d0b-c5d70daaed70" providerId="ADAL" clId="{94B9ACCF-4814-435D-8E55-7E0F110E9807}" dt="2024-12-12T11:16:51.744" v="508" actId="20577"/>
          <ac:spMkLst>
            <pc:docMk/>
            <pc:sldMk cId="601005220" sldId="303"/>
            <ac:spMk id="14" creationId="{00000000-0000-0000-0000-000000000000}"/>
          </ac:spMkLst>
        </pc:spChg>
      </pc:sldChg>
      <pc:sldChg chg="delSp mod">
        <pc:chgData name="Lucy Hawksley" userId="f6a89a8e-ac0e-4741-8d0b-c5d70daaed70" providerId="ADAL" clId="{94B9ACCF-4814-435D-8E55-7E0F110E9807}" dt="2024-12-12T11:19:41.648" v="593" actId="478"/>
        <pc:sldMkLst>
          <pc:docMk/>
          <pc:sldMk cId="1612189450" sldId="304"/>
        </pc:sldMkLst>
        <pc:spChg chg="del">
          <ac:chgData name="Lucy Hawksley" userId="f6a89a8e-ac0e-4741-8d0b-c5d70daaed70" providerId="ADAL" clId="{94B9ACCF-4814-435D-8E55-7E0F110E9807}" dt="2024-12-12T11:19:41.648" v="593" actId="478"/>
          <ac:spMkLst>
            <pc:docMk/>
            <pc:sldMk cId="1612189450" sldId="304"/>
            <ac:spMk id="6" creationId="{00000000-0000-0000-0000-000000000000}"/>
          </ac:spMkLst>
        </pc:spChg>
      </pc:sldChg>
      <pc:sldChg chg="delSp mod">
        <pc:chgData name="Lucy Hawksley" userId="f6a89a8e-ac0e-4741-8d0b-c5d70daaed70" providerId="ADAL" clId="{94B9ACCF-4814-435D-8E55-7E0F110E9807}" dt="2024-12-12T11:19:20.601" v="588" actId="478"/>
        <pc:sldMkLst>
          <pc:docMk/>
          <pc:sldMk cId="2217674887" sldId="305"/>
        </pc:sldMkLst>
        <pc:spChg chg="del">
          <ac:chgData name="Lucy Hawksley" userId="f6a89a8e-ac0e-4741-8d0b-c5d70daaed70" providerId="ADAL" clId="{94B9ACCF-4814-435D-8E55-7E0F110E9807}" dt="2024-12-12T11:19:20.601" v="588" actId="478"/>
          <ac:spMkLst>
            <pc:docMk/>
            <pc:sldMk cId="2217674887" sldId="305"/>
            <ac:spMk id="6" creationId="{00000000-0000-0000-0000-000000000000}"/>
          </ac:spMkLst>
        </pc:spChg>
      </pc:sldChg>
      <pc:sldChg chg="delSp new add del mod">
        <pc:chgData name="Lucy Hawksley" userId="f6a89a8e-ac0e-4741-8d0b-c5d70daaed70" providerId="ADAL" clId="{94B9ACCF-4814-435D-8E55-7E0F110E9807}" dt="2024-12-12T14:58:35.827" v="619" actId="47"/>
        <pc:sldMkLst>
          <pc:docMk/>
          <pc:sldMk cId="3960662880" sldId="306"/>
        </pc:sldMkLst>
        <pc:spChg chg="del">
          <ac:chgData name="Lucy Hawksley" userId="f6a89a8e-ac0e-4741-8d0b-c5d70daaed70" providerId="ADAL" clId="{94B9ACCF-4814-435D-8E55-7E0F110E9807}" dt="2024-12-12T14:56:34.466" v="603" actId="478"/>
          <ac:spMkLst>
            <pc:docMk/>
            <pc:sldMk cId="3960662880" sldId="306"/>
            <ac:spMk id="2" creationId="{3F2E1DCB-207F-4A74-01AD-AD8352912F69}"/>
          </ac:spMkLst>
        </pc:spChg>
        <pc:spChg chg="del">
          <ac:chgData name="Lucy Hawksley" userId="f6a89a8e-ac0e-4741-8d0b-c5d70daaed70" providerId="ADAL" clId="{94B9ACCF-4814-435D-8E55-7E0F110E9807}" dt="2024-12-12T14:56:35.294" v="604" actId="478"/>
          <ac:spMkLst>
            <pc:docMk/>
            <pc:sldMk cId="3960662880" sldId="306"/>
            <ac:spMk id="3" creationId="{0667A4E9-3F36-3F6C-1575-D95CA4D9A8F4}"/>
          </ac:spMkLst>
        </pc:spChg>
        <pc:spChg chg="del">
          <ac:chgData name="Lucy Hawksley" userId="f6a89a8e-ac0e-4741-8d0b-c5d70daaed70" providerId="ADAL" clId="{94B9ACCF-4814-435D-8E55-7E0F110E9807}" dt="2024-12-12T14:56:36.781" v="605" actId="478"/>
          <ac:spMkLst>
            <pc:docMk/>
            <pc:sldMk cId="3960662880" sldId="306"/>
            <ac:spMk id="4" creationId="{52AEA76D-9D75-72F6-6C52-1A607E59CE5F}"/>
          </ac:spMkLst>
        </pc:spChg>
        <pc:spChg chg="del">
          <ac:chgData name="Lucy Hawksley" userId="f6a89a8e-ac0e-4741-8d0b-c5d70daaed70" providerId="ADAL" clId="{94B9ACCF-4814-435D-8E55-7E0F110E9807}" dt="2024-12-12T14:56:37.754" v="606" actId="478"/>
          <ac:spMkLst>
            <pc:docMk/>
            <pc:sldMk cId="3960662880" sldId="306"/>
            <ac:spMk id="5" creationId="{70439E84-691C-3D18-2F3B-D53C125C44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12/12/2024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Randoseru-red-walkinggirls-feb14-2019.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Starter activity – ask pupils to have a look and think about this picture. Ask them to think about: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do they think this building is?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Why are you showing them this picture?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do they think this lesson will be about?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You could offer some hints to help them narrow down their ideas.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Picture of </a:t>
            </a:r>
            <a:r>
              <a:rPr lang="en-GB" dirty="0" err="1"/>
              <a:t>Tsubuura</a:t>
            </a:r>
            <a:r>
              <a:rPr lang="en-GB" dirty="0"/>
              <a:t> Elementary School from Wikimedia Commons: https://commons.wikimedia.org/wiki/File:Narita_City_Tsubuura_Elementary_School_01.jpg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Picture from </a:t>
            </a:r>
            <a:r>
              <a:rPr lang="en-GB" dirty="0" err="1"/>
              <a:t>Irasutoya</a:t>
            </a:r>
            <a:r>
              <a:rPr lang="en-GB" dirty="0"/>
              <a:t>: </a:t>
            </a:r>
            <a:r>
              <a:rPr lang="en-GB" b="0" dirty="0"/>
              <a:t>https://www.irasutoya.com/2017/10/blog-post_992.html</a:t>
            </a:r>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354801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Challenge questions to think about: Does this timetable look similar to your school day? Do you have similar or different subjects?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Have a look at the school timetable and see what subjects you can notice. Most of the subjects children study are similar to British schools.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 Japanese elementary schools, children stay in their classrooms with the same teacher all day, similar to British primary schools. They don’t move to different classrooms for different lessons with different teachers.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Note - Moral Education is similar to PSHE in British schools. Children usually </a:t>
            </a:r>
            <a:r>
              <a:rPr lang="en-GB" b="0" dirty="0"/>
              <a:t>learn English as MFL. On some days of the week, children will only have 5 lessons so they will finish school early. But there may be some school days where children have 6 lessons, and they will finish school around the same time British primary schools finish (3:00pm – 3:25pm).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3776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Discuss and compare the lay-out of a typical Japanese elementary school classroom to your own classroom. Is it similar or different? What can pupils see in the pictures?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These photos are of a year 1 classroom (ages 6-7).</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Children often have their own individual desks. They are set out in rows facing a chalk board at the front of the classroom. Usually at the back of the classroom, there will be space for pupils to store their coats / bags / belongings.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Interactive whiteboards / smart boards are not so commonplace in Japanese schools.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Pictures of </a:t>
            </a:r>
            <a:r>
              <a:rPr lang="en-GB" b="0" dirty="0" err="1"/>
              <a:t>Jinego</a:t>
            </a:r>
            <a:r>
              <a:rPr lang="en-GB" b="0" dirty="0"/>
              <a:t> Elementary School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https://commons.wikimedia.org/wiki/File:Jinego_Elementary_School_1st_grade_classroom_front.jpg</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https://commons.wikimedia.org/wiki/File:Jinego_Elementary_School_1st_grade_classroom_side.jpg</a:t>
            </a:r>
          </a:p>
        </p:txBody>
      </p:sp>
      <p:sp>
        <p:nvSpPr>
          <p:cNvPr id="4" name="Slide Number Placeholder 3"/>
          <p:cNvSpPr>
            <a:spLocks noGrp="1"/>
          </p:cNvSpPr>
          <p:nvPr>
            <p:ph type="sldNum" sz="quarter" idx="10"/>
          </p:nvPr>
        </p:nvSpPr>
        <p:spPr/>
        <p:txBody>
          <a:bodyPr/>
          <a:lstStyle/>
          <a:p>
            <a:fld id="{9D1BBD79-A804-45E9-B8E3-9A16A3218D6A}" type="slidenum">
              <a:rPr lang="en-GB" smtClean="0"/>
              <a:t>11</a:t>
            </a:fld>
            <a:endParaRPr lang="en-GB"/>
          </a:p>
        </p:txBody>
      </p:sp>
    </p:spTree>
    <p:extLst>
      <p:ext uri="{BB962C8B-B14F-4D97-AF65-F5344CB8AC3E}">
        <p14:creationId xmlns:p14="http://schemas.microsoft.com/office/powerpoint/2010/main" val="1025147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Every child in elementary school eats school dinners, known as </a:t>
            </a:r>
            <a:r>
              <a:rPr lang="en-GB" b="0" i="1" dirty="0"/>
              <a:t>kyuushoku</a:t>
            </a:r>
            <a:r>
              <a:rPr lang="en-GB" b="0" dirty="0"/>
              <a:t> in Japanese.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The kyuushoku menu is often decided by a nutritionist, and children are taught the importance of eating a well-balanced diet. Every kyuushoku meal will also come with a carton of milk, as you can see in the above pictures.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Note – in rare cases, some children may take a packed lunch (known as </a:t>
            </a:r>
            <a:r>
              <a:rPr lang="en-GB" b="0" i="1" dirty="0"/>
              <a:t>obento</a:t>
            </a:r>
            <a:r>
              <a:rPr lang="en-GB" b="0" dirty="0"/>
              <a:t>) for allergy or dietary reasons, but the vast majority of children eat school dinners.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Pictures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https://commons.wikimedia.org/wiki/File:Jinego_ES_lunch.jpg</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https://commons.wikimedia.org/wiki/File:Yashima_JHS_lunch_1.jpg</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https://commons.wikimedia.org/wiki/File:Japanese_school_lunch.jpg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66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Another perhaps surprising and unique aspect of Japanese school life, is that children actually take it in turns to serve each other food at lunch time. They sit and eat together in the classroom with their teacher.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When discussing the question on the board, think about your own school values too. The idea is that serving each other food and eating together promotes the importance and value of teamwork; responsibility to one another; and community. They also gain skills that will help prepare them later on in life when they become adults, becoming more confident and more independent.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What ways do you show teamwork in your classroom? How do your pupils show they are confident, independent learners at school?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Picture from Wikimedia Commons https://commons.wikimedia.org/wiki/File:%E7%B5%A6%E9%A3%9F%E5%BD%93%E7%95%AA_(3585013233).jpg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13</a:t>
            </a:fld>
            <a:endParaRPr lang="en-GB"/>
          </a:p>
        </p:txBody>
      </p:sp>
    </p:spTree>
    <p:extLst>
      <p:ext uri="{BB962C8B-B14F-4D97-AF65-F5344CB8AC3E}">
        <p14:creationId xmlns:p14="http://schemas.microsoft.com/office/powerpoint/2010/main" val="1590841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Everyday, usually after lunch or at the end of the school day, children must clean and tidy their classrooms, corridors, and around the school. They often have designated jobs or responsibilities during this cleaning time.</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At the end of the school year or term, there is also usually a deep clean of the entire school.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Picture from </a:t>
            </a:r>
            <a:r>
              <a:rPr lang="en-GB" b="0" dirty="0" err="1"/>
              <a:t>Irasutoya</a:t>
            </a:r>
            <a:r>
              <a:rPr lang="en-GB" b="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https://www.irasutoya.com/2015/01/blog-post_711.html </a:t>
            </a:r>
          </a:p>
        </p:txBody>
      </p:sp>
      <p:sp>
        <p:nvSpPr>
          <p:cNvPr id="4" name="Slide Number Placeholder 3"/>
          <p:cNvSpPr>
            <a:spLocks noGrp="1"/>
          </p:cNvSpPr>
          <p:nvPr>
            <p:ph type="sldNum" sz="quarter" idx="10"/>
          </p:nvPr>
        </p:nvSpPr>
        <p:spPr/>
        <p:txBody>
          <a:bodyPr/>
          <a:lstStyle/>
          <a:p>
            <a:fld id="{9D1BBD79-A804-45E9-B8E3-9A16A3218D6A}" type="slidenum">
              <a:rPr lang="en-GB" smtClean="0"/>
              <a:t>14</a:t>
            </a:fld>
            <a:endParaRPr lang="en-GB"/>
          </a:p>
        </p:txBody>
      </p:sp>
    </p:spTree>
    <p:extLst>
      <p:ext uri="{BB962C8B-B14F-4D97-AF65-F5344CB8AC3E}">
        <p14:creationId xmlns:p14="http://schemas.microsoft.com/office/powerpoint/2010/main" val="936067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Some children stay at school for afterschool clubs and other extracurricular activities.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Have a look at the pictures on this slide of the different club activities the children are participating in. Ask children if they can guess what each club activity is.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Are there any club activities on these slides that they would like at their school too?</a:t>
            </a:r>
          </a:p>
          <a:p>
            <a:pPr marL="0" marR="0" indent="0" algn="l" defTabSz="914400" rtl="0" eaLnBrk="1" fontAlgn="auto" latinLnBrk="0" hangingPunct="1">
              <a:lnSpc>
                <a:spcPct val="100000"/>
              </a:lnSpc>
              <a:spcBef>
                <a:spcPts val="0"/>
              </a:spcBef>
              <a:spcAft>
                <a:spcPts val="0"/>
              </a:spcAft>
              <a:buClrTx/>
              <a:buSzTx/>
              <a:buFontTx/>
              <a:buNone/>
              <a:tabLst/>
              <a:defRPr/>
            </a:pPr>
            <a:r>
              <a:rPr lang="en-GB" b="0" i="0" dirty="0"/>
              <a:t>Images from left to right: recorder, baseball, calligraphy, arts and crafts, and badminton.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i="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i="0"/>
              <a:t>Images from Canva.</a:t>
            </a:r>
            <a:endParaRPr lang="en-GB"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4795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Children can work together in pairs or small groups, or as a whole class with the teacher writing down key points. You can use the Similarities and Differences worksheet to complete this task.</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Feedback as a class and share ideas. At this point, reflect together – are Japanese schools that different to British schools? Why or why not?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Pupils could also think about and share their reasons why they do or do not like these aspects of Japanese school life.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Picture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16</a:t>
            </a:fld>
            <a:endParaRPr lang="en-GB"/>
          </a:p>
        </p:txBody>
      </p:sp>
    </p:spTree>
    <p:extLst>
      <p:ext uri="{BB962C8B-B14F-4D97-AF65-F5344CB8AC3E}">
        <p14:creationId xmlns:p14="http://schemas.microsoft.com/office/powerpoint/2010/main" val="2369155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In pairs, small groups, or as a whole class, discuss the questions on the board. You might like to guide pupils by suggesting some ideas of school rules your headteacher might like to introduce!</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You could talk about… No school uniform / wearing indoor shoes / cleaning the whole school everyday / serving each other lunch and eating together in the classroom.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Picture from </a:t>
            </a:r>
            <a:r>
              <a:rPr lang="en-GB" b="0" dirty="0" err="1"/>
              <a:t>Irasutoya</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https://www.irasutoya.com/2017/10/blog-post_992.html</a:t>
            </a:r>
          </a:p>
        </p:txBody>
      </p:sp>
      <p:sp>
        <p:nvSpPr>
          <p:cNvPr id="4" name="Slide Number Placeholder 3"/>
          <p:cNvSpPr>
            <a:spLocks noGrp="1"/>
          </p:cNvSpPr>
          <p:nvPr>
            <p:ph type="sldNum" sz="quarter" idx="10"/>
          </p:nvPr>
        </p:nvSpPr>
        <p:spPr/>
        <p:txBody>
          <a:bodyPr/>
          <a:lstStyle/>
          <a:p>
            <a:fld id="{9D1BBD79-A804-45E9-B8E3-9A16A3218D6A}" type="slidenum">
              <a:rPr lang="en-GB" smtClean="0"/>
              <a:t>17</a:t>
            </a:fld>
            <a:endParaRPr lang="en-GB"/>
          </a:p>
        </p:txBody>
      </p:sp>
    </p:spTree>
    <p:extLst>
      <p:ext uri="{BB962C8B-B14F-4D97-AF65-F5344CB8AC3E}">
        <p14:creationId xmlns:p14="http://schemas.microsoft.com/office/powerpoint/2010/main" val="2259593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This task could be done independently, or as pair work / group work, or together as a whole class letter.</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You could show pupils the sample letter and read it together beforehand to help them understand the task.</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Lower ability pupils could also use the letter template handout to help them write the letter.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Picture from </a:t>
            </a:r>
            <a:r>
              <a:rPr lang="en-GB" b="0" dirty="0" err="1"/>
              <a:t>Irasutoya</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https://www.irasutoya.com/2013/04/blog-post_823.html </a:t>
            </a:r>
          </a:p>
        </p:txBody>
      </p:sp>
      <p:sp>
        <p:nvSpPr>
          <p:cNvPr id="4" name="Slide Number Placeholder 3"/>
          <p:cNvSpPr>
            <a:spLocks noGrp="1"/>
          </p:cNvSpPr>
          <p:nvPr>
            <p:ph type="sldNum" sz="quarter" idx="10"/>
          </p:nvPr>
        </p:nvSpPr>
        <p:spPr/>
        <p:txBody>
          <a:bodyPr/>
          <a:lstStyle/>
          <a:p>
            <a:fld id="{9D1BBD79-A804-45E9-B8E3-9A16A3218D6A}" type="slidenum">
              <a:rPr lang="en-GB" smtClean="0"/>
              <a:t>18</a:t>
            </a:fld>
            <a:endParaRPr lang="en-GB"/>
          </a:p>
        </p:txBody>
      </p:sp>
    </p:spTree>
    <p:extLst>
      <p:ext uri="{BB962C8B-B14F-4D97-AF65-F5344CB8AC3E}">
        <p14:creationId xmlns:p14="http://schemas.microsoft.com/office/powerpoint/2010/main" val="106493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a:t>
            </a:r>
          </a:p>
          <a:p>
            <a:r>
              <a:rPr lang="en-GB" b="0" baseline="0" dirty="0"/>
              <a:t>Image of classroom: https://www.deviantart.com/icephei/art/Classroom-Day-588151746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25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cs typeface="Calibri"/>
              </a:rPr>
              <a:t>Teacher’s Notes</a:t>
            </a:r>
          </a:p>
          <a:p>
            <a:pPr marL="0" indent="0">
              <a:buFont typeface="Arial" panose="020B0604020202020204" pitchFamily="34" charset="0"/>
              <a:buNone/>
            </a:pPr>
            <a:r>
              <a:rPr lang="en-US" b="0" dirty="0">
                <a:cs typeface="Calibri"/>
              </a:rPr>
              <a:t>Introduce today’s learning objective.</a:t>
            </a:r>
          </a:p>
          <a:p>
            <a:pPr marL="0" indent="0">
              <a:buFont typeface="Arial" panose="020B0604020202020204" pitchFamily="34" charset="0"/>
              <a:buNone/>
            </a:pPr>
            <a:r>
              <a:rPr lang="en-US" b="0" dirty="0">
                <a:cs typeface="Calibri"/>
              </a:rPr>
              <a:t>This lesson will focus on </a:t>
            </a:r>
            <a:r>
              <a:rPr lang="en-US" b="1" i="1" dirty="0">
                <a:cs typeface="Calibri"/>
              </a:rPr>
              <a:t>elementary school</a:t>
            </a:r>
            <a:r>
              <a:rPr lang="en-US" b="0" i="0" dirty="0">
                <a:cs typeface="Calibri"/>
              </a:rPr>
              <a:t> life in Japan (ages 6 – 12).</a:t>
            </a:r>
          </a:p>
          <a:p>
            <a:pPr marL="0" indent="0">
              <a:buFont typeface="Arial" panose="020B0604020202020204" pitchFamily="34" charset="0"/>
              <a:buNone/>
            </a:pPr>
            <a:endParaRPr lang="en-US" b="0" i="0" dirty="0">
              <a:cs typeface="Calibri"/>
            </a:endParaRPr>
          </a:p>
          <a:p>
            <a:pPr marL="0" indent="0">
              <a:buFont typeface="Arial" panose="020B0604020202020204" pitchFamily="34" charset="0"/>
              <a:buNone/>
            </a:pPr>
            <a:r>
              <a:rPr lang="en-US" b="0" i="0" dirty="0">
                <a:cs typeface="Calibri"/>
              </a:rPr>
              <a:t>Pictures from Wikimedia Commons and Canva</a:t>
            </a:r>
          </a:p>
          <a:p>
            <a:pPr marL="0" indent="0">
              <a:buFont typeface="Arial" panose="020B0604020202020204" pitchFamily="34" charset="0"/>
              <a:buNone/>
            </a:pPr>
            <a:r>
              <a:rPr lang="en-US" b="0" i="0" dirty="0">
                <a:cs typeface="Calibri"/>
              </a:rPr>
              <a:t>https://commons.wikimedia.org/wiki/File:%E3%83%9E%E3%82%AD%E3%83%8E%E5%8C%97%E5%B0%8F%E5%AD%A6%E6%A0%A1_-_panoramio.jpg</a:t>
            </a:r>
          </a:p>
          <a:p>
            <a:pPr marL="0" indent="0">
              <a:buFont typeface="Arial" panose="020B0604020202020204" pitchFamily="34" charset="0"/>
              <a:buNone/>
            </a:pPr>
            <a:endParaRPr lang="en-US" b="0" dirty="0">
              <a:cs typeface="Calibri"/>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Pupils will discuss these ideas together with a partner or in a small group initially, before feeding back to the rest of the class.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also note down your main predictions on the board, so at the end of the lesson, you could reflect whether your predictions were correct or incorrect together as a class.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Picture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4</a:t>
            </a:fld>
            <a:endParaRPr lang="en-GB"/>
          </a:p>
        </p:txBody>
      </p:sp>
    </p:spTree>
    <p:extLst>
      <p:ext uri="{BB962C8B-B14F-4D97-AF65-F5344CB8AC3E}">
        <p14:creationId xmlns:p14="http://schemas.microsoft.com/office/powerpoint/2010/main" val="104966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You can use these photos to prompt discussion. Ask children to look at the pictures and share what they notice. Some of these points will be elaborated on further in the 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Top left: Baseball is a popular sport for elementary school boys in Japan, and many attend afterschool baseball clubs.</a:t>
            </a:r>
            <a:br>
              <a:rPr lang="en-GB" sz="1200" b="0" dirty="0">
                <a:solidFill>
                  <a:srgbClr val="FF0000"/>
                </a:solidFill>
                <a:latin typeface="Kristen ITC"/>
                <a:ea typeface="Kozuka Gothic Pro B"/>
              </a:rPr>
            </a:br>
            <a:r>
              <a:rPr lang="en-GB" sz="1200" b="0" dirty="0">
                <a:solidFill>
                  <a:srgbClr val="FF0000"/>
                </a:solidFill>
                <a:latin typeface="Kristen ITC"/>
                <a:ea typeface="Kozuka Gothic Pro B"/>
              </a:rPr>
              <a:t>Top right: Elementary school children do not wear a uniform, but often use these large backpacks known as </a:t>
            </a:r>
            <a:r>
              <a:rPr lang="en-GB" sz="1200" b="0" i="1" dirty="0">
                <a:solidFill>
                  <a:srgbClr val="FF0000"/>
                </a:solidFill>
                <a:latin typeface="Kristen ITC"/>
                <a:ea typeface="Kozuka Gothic Pro B"/>
              </a:rPr>
              <a:t>randoseru</a:t>
            </a:r>
            <a:r>
              <a:rPr lang="en-GB" sz="1200" b="0" dirty="0">
                <a:solidFill>
                  <a:srgbClr val="FF0000"/>
                </a:solidFill>
                <a:latin typeface="Kristen ITC"/>
                <a:ea typeface="Kozuka Gothic Pro B"/>
              </a:rPr>
              <a:t>, and wear brightly coloured hats to school. As children travel to school without an adult, the bright randoseru and hat make them easier to notice - cars can stop and allow the children to cross the road safely.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Bottom left: A typical school meal (known as </a:t>
            </a:r>
            <a:r>
              <a:rPr lang="en-GB" sz="1200" b="0" i="1" dirty="0">
                <a:solidFill>
                  <a:srgbClr val="FF0000"/>
                </a:solidFill>
                <a:latin typeface="Kristen ITC"/>
                <a:ea typeface="Kozuka Gothic Pro B"/>
              </a:rPr>
              <a:t>kyuushoku</a:t>
            </a:r>
            <a:r>
              <a:rPr lang="en-GB" sz="1200" b="0" dirty="0">
                <a:solidFill>
                  <a:srgbClr val="FF0000"/>
                </a:solidFill>
                <a:latin typeface="Kristen ITC"/>
                <a:ea typeface="Kozuka Gothic Pro B"/>
              </a:rPr>
              <a:t>). Kyuushoku is designed to be healthy and nutritious. Children also have a carton of milk as part of their school meal too.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Bottom right: A typical classroom. Children have their own individual desks, and teachers use chalk boards to write on. Smart boards are not as commonplace in Japan as they are in the UK.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Pictures: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https://stock.adobe.com/images/%E9%AB%98%E6%A0%A1%E9%87%8E%E7%90%83%E8%A9%A6%E5%90%88%E9%A2%A8%E6%99%AF/193543274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https://stock.adobe.com/images/First-day-of-a-beautiful-little-girl-in-Japanese-Elementary-School.-In-class-wit/204690079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https://commons.wikimedia.org/wiki/File:Japanese_school_lunch.jpg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Bottom right image is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05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An aspect of Japanese school life that many people find unique or surprising, is that children walk to school with their friends and / or siblings – without a parent or an adult!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The year 5 and 6 children will often meet children in younger classes, and walk together with them on the way to school – they look out for them.</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As you may notice, elementary school children wear large, rounded, colourful backpacks – known as </a:t>
            </a:r>
            <a:r>
              <a:rPr lang="en-GB" sz="1200" b="0" i="1" dirty="0">
                <a:solidFill>
                  <a:srgbClr val="FF0000"/>
                </a:solidFill>
                <a:latin typeface="Kristen ITC"/>
                <a:ea typeface="Kozuka Gothic Pro B"/>
              </a:rPr>
              <a:t>randoseru</a:t>
            </a:r>
            <a:r>
              <a:rPr lang="en-GB" sz="1200" b="0" dirty="0">
                <a:solidFill>
                  <a:srgbClr val="FF0000"/>
                </a:solidFill>
                <a:latin typeface="Kristen ITC"/>
                <a:ea typeface="Kozuka Gothic Pro B"/>
              </a:rPr>
              <a:t> (more on this in the Background Notes for Teachers PDF). Some schools may require children to wear a colourful hat as well. This is so that others walking in the morning can identify the elementary school children, and look out for them / help them if needed!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Picture from Wikimedia Commons: </a:t>
            </a:r>
            <a:r>
              <a:rPr lang="en-GB"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https://commons.wikimedia.org/wiki/File:Randoseru-red-walkinggirls-feb14-2019.jpg</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6</a:t>
            </a:fld>
            <a:endParaRPr lang="en-GB"/>
          </a:p>
        </p:txBody>
      </p:sp>
    </p:spTree>
    <p:extLst>
      <p:ext uri="{BB962C8B-B14F-4D97-AF65-F5344CB8AC3E}">
        <p14:creationId xmlns:p14="http://schemas.microsoft.com/office/powerpoint/2010/main" val="247799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no school uniform rules for children in elementary school. They just need to wear clothes that will be comfortable for them whilst doing sports / PE.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private elementary schools may require pupils to wear a uniform.</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Picture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2118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FF0000"/>
                </a:solidFill>
                <a:latin typeface="Kristen ITC"/>
                <a:ea typeface="Kozuka Gothic Pro B"/>
              </a:rPr>
              <a:t>Genkan</a:t>
            </a:r>
            <a:r>
              <a:rPr lang="en-GB" sz="1200" b="0" dirty="0">
                <a:solidFill>
                  <a:srgbClr val="FF0000"/>
                </a:solidFill>
                <a:latin typeface="Kristen ITC"/>
                <a:ea typeface="Kozuka Gothic Pro B"/>
              </a:rPr>
              <a:t> </a:t>
            </a:r>
            <a:r>
              <a:rPr lang="ja-JP" altLang="en-US" sz="1200" b="0" dirty="0">
                <a:solidFill>
                  <a:srgbClr val="FF0000"/>
                </a:solidFill>
                <a:latin typeface="Kristen ITC"/>
                <a:ea typeface="Kozuka Gothic Pro B"/>
              </a:rPr>
              <a:t>玄関 </a:t>
            </a:r>
            <a:r>
              <a:rPr lang="en-GB" altLang="ja-JP" sz="1200" b="0" dirty="0">
                <a:solidFill>
                  <a:srgbClr val="FF0000"/>
                </a:solidFill>
                <a:latin typeface="Kristen ITC"/>
                <a:ea typeface="Kozuka Gothic Pro B"/>
              </a:rPr>
              <a:t>means “entrance”.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Pupils might notice that the entrance to a Japanese school looks different to theirs. They might notice the large cupboards / shelves by the doors. You could ask them why they think they are there.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(This is where pupils take their outdoor shoes off and change into indoor shoes – this will be elaborated on in the 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Pictures from Canva and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https://commons.wikimedia.org/wiki/File:Hitane_es.entryway.jpg </a:t>
            </a:r>
          </a:p>
        </p:txBody>
      </p:sp>
      <p:sp>
        <p:nvSpPr>
          <p:cNvPr id="4" name="Slide Number Placeholder 3"/>
          <p:cNvSpPr>
            <a:spLocks noGrp="1"/>
          </p:cNvSpPr>
          <p:nvPr>
            <p:ph type="sldNum" sz="quarter" idx="10"/>
          </p:nvPr>
        </p:nvSpPr>
        <p:spPr/>
        <p:txBody>
          <a:bodyPr/>
          <a:lstStyle/>
          <a:p>
            <a:fld id="{9D1BBD79-A804-45E9-B8E3-9A16A3218D6A}" type="slidenum">
              <a:rPr lang="en-GB" smtClean="0"/>
              <a:t>8</a:t>
            </a:fld>
            <a:endParaRPr lang="en-GB"/>
          </a:p>
        </p:txBody>
      </p:sp>
    </p:spTree>
    <p:extLst>
      <p:ext uri="{BB962C8B-B14F-4D97-AF65-F5344CB8AC3E}">
        <p14:creationId xmlns:p14="http://schemas.microsoft.com/office/powerpoint/2010/main" val="3090047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pupils to discuss why they think children change into indoor shoes before explaining why.</a:t>
            </a: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 Japanese schools, children change into indoor shoes and place their outdoor shoes onto their own personal shelf at the entrance (genkan), as seen in the image above. People do this for hygiene reasons, so that they can keep the floors clean. In Japanese households, people remove their shoes at the genkan (entrance) before entering their house – so this is not an aspect unique to schools.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Pictures from Canva and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https://commons.wikimedia.org/wiki/File:Japanese_Elementary_School_(47977321511).jpg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0654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5E169F-3839-4658-AC0A-0FF04194B9FC}" type="datetime1">
              <a:rPr lang="en-GB" smtClean="0"/>
              <a:t>12/12/2024</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AC46D-EC9F-49BA-86B3-A75F54C979E5}" type="datetime1">
              <a:rPr lang="en-GB" smtClean="0"/>
              <a:t>12/12/2024</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D4C6CD-3DCE-4FB1-B8BB-635B285A0B7F}" type="datetime1">
              <a:rPr lang="en-GB" smtClean="0"/>
              <a:t>12/12/2024</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44820C-79D5-4E04-95E4-0C5C2674FEA8}" type="datetime1">
              <a:rPr lang="en-GB" smtClean="0"/>
              <a:t>12/12/2024</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647697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127622-BD42-47F9-9CA6-FD693E360096}" type="datetime1">
              <a:rPr lang="en-GB" smtClean="0"/>
              <a:t>12/12/2024</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82635659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A4E555-65CA-4646-9EFA-61B0A07002AF}" type="datetime1">
              <a:rPr lang="en-GB" smtClean="0"/>
              <a:t>12/12/2024</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32977092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A76EB5-D9DC-43EC-B43F-F99BFB57390C}" type="datetime1">
              <a:rPr lang="en-GB" smtClean="0"/>
              <a:t>12/12/2024</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23144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043A44-13BB-4959-BC55-580CB0D98D73}" type="datetime1">
              <a:rPr lang="en-GB" smtClean="0"/>
              <a:t>12/12/2024</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617262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07953A-87A9-4662-A26A-87700B819D78}" type="datetime1">
              <a:rPr lang="en-GB" smtClean="0"/>
              <a:t>12/12/2024</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98320450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0B6E6-2075-4206-9DB9-C66C1CEE853F}" type="datetime1">
              <a:rPr lang="en-GB" smtClean="0"/>
              <a:t>12/12/2024</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5019092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1F4AD8-CFF9-46C3-903E-9E7C140D6E90}" type="datetime1">
              <a:rPr lang="en-GB" smtClean="0"/>
              <a:t>12/12/2024</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3759940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B77508-A0E3-4009-9DC3-A2610D6CFE27}" type="datetime1">
              <a:rPr lang="en-GB" smtClean="0"/>
              <a:t>12/12/2024</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50BFC-D795-464A-B662-F2841F9B2316}" type="datetime1">
              <a:rPr lang="en-GB" smtClean="0"/>
              <a:t>12/12/2024</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6948105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DDD8B7-C1D7-4743-9470-4BD7F91F588B}" type="datetime1">
              <a:rPr lang="en-GB" smtClean="0"/>
              <a:t>12/12/2024</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462662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DC479E-654D-4746-B582-36E39430CA9D}" type="datetime1">
              <a:rPr lang="en-GB" smtClean="0"/>
              <a:t>12/12/2024</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9182734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486BC-2642-4467-899D-A8459E7941EB}" type="datetime1">
              <a:rPr lang="en-GB" smtClean="0"/>
              <a:t>12/12/2024</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B7673A-C541-41BA-BBF9-7AFF5A8030F0}" type="datetime1">
              <a:rPr lang="en-GB" smtClean="0"/>
              <a:t>12/12/2024</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054E87-B409-47C6-A894-1EAEF21F30E1}" type="datetime1">
              <a:rPr lang="en-GB" smtClean="0"/>
              <a:t>12/12/2024</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279040-582D-413C-958E-DB2174441A2C}" type="datetime1">
              <a:rPr lang="en-GB" smtClean="0"/>
              <a:t>12/12/2024</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8EE-2BE8-4A0A-9338-C585C359B5CF}" type="datetime1">
              <a:rPr lang="en-GB" smtClean="0"/>
              <a:t>12/12/2024</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710B8-CBDD-4FF9-9931-A987E3FB19C3}" type="datetime1">
              <a:rPr lang="en-GB" smtClean="0"/>
              <a:t>12/12/2024</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2B686-D078-46AA-BF53-5F9AB630EA9A}" type="datetime1">
              <a:rPr lang="en-GB" smtClean="0"/>
              <a:t>12/12/2024</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4717-8A59-4AD7-A22D-A834D31A7910}" type="datetime1">
              <a:rPr lang="en-GB" smtClean="0"/>
              <a:t>12/12/2024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C668-4A9E-489F-A366-D484D38103FB}" type="datetime1">
              <a:rPr lang="en-GB" smtClean="0"/>
              <a:t>12/12/2024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28068327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push dir="u"/>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jpe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1</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uilding with a pool in front of it&#10;&#10;Description automatically generated">
            <a:extLst>
              <a:ext uri="{FF2B5EF4-FFF2-40B4-BE49-F238E27FC236}">
                <a16:creationId xmlns:a16="http://schemas.microsoft.com/office/drawing/2014/main" id="{351238F5-2AAD-578B-C05A-BA855C3DBC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8"/>
          <a:stretch/>
        </p:blipFill>
        <p:spPr>
          <a:xfrm>
            <a:off x="1656457" y="1706080"/>
            <a:ext cx="6047109" cy="4120372"/>
          </a:xfrm>
          <a:prstGeom prst="rect">
            <a:avLst/>
          </a:prstGeom>
        </p:spPr>
      </p:pic>
      <p:sp>
        <p:nvSpPr>
          <p:cNvPr id="3" name="TextBox 2">
            <a:extLst>
              <a:ext uri="{FF2B5EF4-FFF2-40B4-BE49-F238E27FC236}">
                <a16:creationId xmlns:a16="http://schemas.microsoft.com/office/drawing/2014/main" id="{67AB37E4-1B9D-D4F5-E56E-D46BFF56FC33}"/>
              </a:ext>
            </a:extLst>
          </p:cNvPr>
          <p:cNvSpPr txBox="1"/>
          <p:nvPr/>
        </p:nvSpPr>
        <p:spPr>
          <a:xfrm>
            <a:off x="584328" y="403975"/>
            <a:ext cx="6218406"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Starter Discussion</a:t>
            </a:r>
          </a:p>
        </p:txBody>
      </p:sp>
      <p:sp>
        <p:nvSpPr>
          <p:cNvPr id="5" name="TextBox 4">
            <a:extLst>
              <a:ext uri="{FF2B5EF4-FFF2-40B4-BE49-F238E27FC236}">
                <a16:creationId xmlns:a16="http://schemas.microsoft.com/office/drawing/2014/main" id="{453F282E-6E28-0E4D-B98C-FC8E2B4746CF}"/>
              </a:ext>
            </a:extLst>
          </p:cNvPr>
          <p:cNvSpPr txBox="1"/>
          <p:nvPr/>
        </p:nvSpPr>
        <p:spPr>
          <a:xfrm>
            <a:off x="1656457" y="1244415"/>
            <a:ext cx="6047110" cy="461665"/>
          </a:xfrm>
          <a:prstGeom prst="rect">
            <a:avLst/>
          </a:prstGeom>
          <a:noFill/>
        </p:spPr>
        <p:txBody>
          <a:bodyPr wrap="square" rtlCol="0">
            <a:spAutoFit/>
          </a:bodyPr>
          <a:lstStyle/>
          <a:p>
            <a:pPr algn="ctr"/>
            <a:r>
              <a:rPr lang="en-GB" sz="2400" b="1" dirty="0">
                <a:latin typeface="Kozuka Gothic Pro R" pitchFamily="34" charset="-128"/>
                <a:ea typeface="Kozuka Gothic Pro R" pitchFamily="34" charset="-128"/>
              </a:rPr>
              <a:t>What do you think this building is?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9485" y="345745"/>
            <a:ext cx="889227" cy="889227"/>
          </a:xfrm>
          <a:prstGeom prst="rect">
            <a:avLst/>
          </a:prstGeom>
        </p:spPr>
      </p:pic>
      <p:pic>
        <p:nvPicPr>
          <p:cNvPr id="4" name="Picture 3">
            <a:extLst>
              <a:ext uri="{FF2B5EF4-FFF2-40B4-BE49-F238E27FC236}">
                <a16:creationId xmlns:a16="http://schemas.microsoft.com/office/drawing/2014/main" id="{D88A9385-147A-0A67-1812-FC610DD99ACA}"/>
              </a:ext>
            </a:extLst>
          </p:cNvPr>
          <p:cNvPicPr>
            <a:picLocks noChangeAspect="1"/>
          </p:cNvPicPr>
          <p:nvPr/>
        </p:nvPicPr>
        <p:blipFill>
          <a:blip r:embed="rId5"/>
          <a:stretch>
            <a:fillRect/>
          </a:stretch>
        </p:blipFill>
        <p:spPr>
          <a:xfrm>
            <a:off x="7109756" y="4893404"/>
            <a:ext cx="1656457" cy="1390606"/>
          </a:xfrm>
          <a:prstGeom prst="rect">
            <a:avLst/>
          </a:prstGeom>
        </p:spPr>
      </p:pic>
    </p:spTree>
    <p:extLst>
      <p:ext uri="{BB962C8B-B14F-4D97-AF65-F5344CB8AC3E}">
        <p14:creationId xmlns:p14="http://schemas.microsoft.com/office/powerpoint/2010/main" val="1216474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School Day</a:t>
            </a:r>
          </a:p>
        </p:txBody>
      </p:sp>
      <p:sp>
        <p:nvSpPr>
          <p:cNvPr id="3" name="TextBox 2">
            <a:extLst>
              <a:ext uri="{FF2B5EF4-FFF2-40B4-BE49-F238E27FC236}">
                <a16:creationId xmlns:a16="http://schemas.microsoft.com/office/drawing/2014/main" id="{A9E1DD78-4B0D-696A-66EE-7E3EA025115E}"/>
              </a:ext>
            </a:extLst>
          </p:cNvPr>
          <p:cNvSpPr txBox="1"/>
          <p:nvPr/>
        </p:nvSpPr>
        <p:spPr>
          <a:xfrm>
            <a:off x="547743" y="1369719"/>
            <a:ext cx="6823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Here is what a typical school day might look like for an elementary school pupil in Japan...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graphicFrame>
        <p:nvGraphicFramePr>
          <p:cNvPr id="7" name="Table 8">
            <a:extLst>
              <a:ext uri="{FF2B5EF4-FFF2-40B4-BE49-F238E27FC236}">
                <a16:creationId xmlns:a16="http://schemas.microsoft.com/office/drawing/2014/main" id="{7CFC96D9-62E2-E6BF-D9DC-4A05208DB50D}"/>
              </a:ext>
            </a:extLst>
          </p:cNvPr>
          <p:cNvGraphicFramePr>
            <a:graphicFrameLocks noGrp="1"/>
          </p:cNvGraphicFramePr>
          <p:nvPr>
            <p:extLst>
              <p:ext uri="{D42A27DB-BD31-4B8C-83A1-F6EECF244321}">
                <p14:modId xmlns:p14="http://schemas.microsoft.com/office/powerpoint/2010/main" val="4227963511"/>
              </p:ext>
            </p:extLst>
          </p:nvPr>
        </p:nvGraphicFramePr>
        <p:xfrm>
          <a:off x="1200777" y="2153934"/>
          <a:ext cx="6742443" cy="3845523"/>
        </p:xfrm>
        <a:graphic>
          <a:graphicData uri="http://schemas.openxmlformats.org/drawingml/2006/table">
            <a:tbl>
              <a:tblPr firstRow="1" bandRow="1">
                <a:tableStyleId>{5C22544A-7EE6-4342-B048-85BDC9FD1C3A}</a:tableStyleId>
              </a:tblPr>
              <a:tblGrid>
                <a:gridCol w="2170114">
                  <a:extLst>
                    <a:ext uri="{9D8B030D-6E8A-4147-A177-3AD203B41FA5}">
                      <a16:colId xmlns:a16="http://schemas.microsoft.com/office/drawing/2014/main" val="3156382043"/>
                    </a:ext>
                  </a:extLst>
                </a:gridCol>
                <a:gridCol w="4572329">
                  <a:extLst>
                    <a:ext uri="{9D8B030D-6E8A-4147-A177-3AD203B41FA5}">
                      <a16:colId xmlns:a16="http://schemas.microsoft.com/office/drawing/2014/main" val="1762650015"/>
                    </a:ext>
                  </a:extLst>
                </a:gridCol>
              </a:tblGrid>
              <a:tr h="255227">
                <a:tc>
                  <a:txBody>
                    <a:bodyPr/>
                    <a:lstStyle/>
                    <a:p>
                      <a:endParaRPr lang="en-GB" dirty="0"/>
                    </a:p>
                  </a:txBody>
                  <a:tcPr>
                    <a:solidFill>
                      <a:srgbClr val="339933"/>
                    </a:solidFill>
                  </a:tcPr>
                </a:tc>
                <a:tc>
                  <a:txBody>
                    <a:bodyPr/>
                    <a:lstStyle/>
                    <a:p>
                      <a:endParaRPr lang="en-GB" dirty="0"/>
                    </a:p>
                  </a:txBody>
                  <a:tcPr>
                    <a:solidFill>
                      <a:srgbClr val="339933"/>
                    </a:solidFill>
                  </a:tcPr>
                </a:tc>
                <a:extLst>
                  <a:ext uri="{0D108BD9-81ED-4DB2-BD59-A6C34878D82A}">
                    <a16:rowId xmlns:a16="http://schemas.microsoft.com/office/drawing/2014/main" val="1697882841"/>
                  </a:ext>
                </a:extLst>
              </a:tr>
              <a:tr h="218119">
                <a:tc>
                  <a:txBody>
                    <a:bodyPr/>
                    <a:lstStyle/>
                    <a:p>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8:20am – 8:35am</a:t>
                      </a:r>
                      <a:endParaRPr lang="en-GB" sz="1400" b="1" dirty="0">
                        <a:ea typeface="Kozuka Gothic Pro R"/>
                      </a:endParaRPr>
                    </a:p>
                  </a:txBody>
                  <a:tcPr>
                    <a:solidFill>
                      <a:srgbClr val="DFF5DF"/>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Registration and morning assembly</a:t>
                      </a:r>
                      <a:endParaRPr lang="en-GB" sz="1400" dirty="0">
                        <a:ea typeface="Kozuka Gothic Pro R"/>
                      </a:endParaRPr>
                    </a:p>
                  </a:txBody>
                  <a:tcPr>
                    <a:solidFill>
                      <a:srgbClr val="DFF5DF"/>
                    </a:solidFill>
                  </a:tcPr>
                </a:tc>
                <a:extLst>
                  <a:ext uri="{0D108BD9-81ED-4DB2-BD59-A6C34878D82A}">
                    <a16:rowId xmlns:a16="http://schemas.microsoft.com/office/drawing/2014/main" val="681510113"/>
                  </a:ext>
                </a:extLst>
              </a:tr>
              <a:tr h="1543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8:40am – 9:20am</a:t>
                      </a:r>
                      <a:endParaRPr lang="en-GB" sz="1400" b="1" dirty="0">
                        <a:ea typeface="Kozuka Gothic Pro R"/>
                      </a:endParaRPr>
                    </a:p>
                  </a:txBody>
                  <a:tcPr>
                    <a:solidFill>
                      <a:srgbClr val="A8E2A8"/>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Japanese </a:t>
                      </a:r>
                      <a:endParaRPr lang="en-GB" sz="1400" dirty="0">
                        <a:ea typeface="Kozuka Gothic Pro R"/>
                      </a:endParaRPr>
                    </a:p>
                  </a:txBody>
                  <a:tcPr>
                    <a:solidFill>
                      <a:srgbClr val="A8E2A8"/>
                    </a:solidFill>
                  </a:tcPr>
                </a:tc>
                <a:extLst>
                  <a:ext uri="{0D108BD9-81ED-4DB2-BD59-A6C34878D82A}">
                    <a16:rowId xmlns:a16="http://schemas.microsoft.com/office/drawing/2014/main" val="2286473859"/>
                  </a:ext>
                </a:extLst>
              </a:tr>
              <a:tr h="318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9:25am – 10:05am</a:t>
                      </a:r>
                      <a:endParaRPr lang="en-GB" sz="1400" b="1" dirty="0">
                        <a:ea typeface="Kozuka Gothic Pro R"/>
                      </a:endParaRPr>
                    </a:p>
                  </a:txBody>
                  <a:tcPr>
                    <a:solidFill>
                      <a:srgbClr val="DFF5DF"/>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Maths</a:t>
                      </a:r>
                      <a:endParaRPr lang="en-GB" sz="1400" dirty="0">
                        <a:ea typeface="Kozuka Gothic Pro R"/>
                      </a:endParaRPr>
                    </a:p>
                  </a:txBody>
                  <a:tcPr>
                    <a:solidFill>
                      <a:srgbClr val="DFF5DF"/>
                    </a:solidFill>
                  </a:tcPr>
                </a:tc>
                <a:extLst>
                  <a:ext uri="{0D108BD9-81ED-4DB2-BD59-A6C34878D82A}">
                    <a16:rowId xmlns:a16="http://schemas.microsoft.com/office/drawing/2014/main" val="2976113535"/>
                  </a:ext>
                </a:extLst>
              </a:tr>
              <a:tr h="318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10:05am – 10:25am</a:t>
                      </a:r>
                      <a:endParaRPr lang="en-GB" sz="1400" b="1" dirty="0">
                        <a:ea typeface="Kozuka Gothic Pro R"/>
                      </a:endParaRPr>
                    </a:p>
                  </a:txBody>
                  <a:tcPr>
                    <a:solidFill>
                      <a:srgbClr val="A8E2A8"/>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Break</a:t>
                      </a:r>
                      <a:endParaRPr lang="en-GB" sz="1400" dirty="0">
                        <a:ea typeface="Kozuka Gothic Pro R"/>
                      </a:endParaRPr>
                    </a:p>
                  </a:txBody>
                  <a:tcPr>
                    <a:solidFill>
                      <a:srgbClr val="A8E2A8"/>
                    </a:solidFill>
                  </a:tcPr>
                </a:tc>
                <a:extLst>
                  <a:ext uri="{0D108BD9-81ED-4DB2-BD59-A6C34878D82A}">
                    <a16:rowId xmlns:a16="http://schemas.microsoft.com/office/drawing/2014/main" val="888335660"/>
                  </a:ext>
                </a:extLst>
              </a:tr>
              <a:tr h="318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10:30am – 11:10am</a:t>
                      </a:r>
                      <a:endParaRPr lang="en-GB" sz="1400" b="1" dirty="0">
                        <a:ea typeface="Kozuka Gothic Pro R"/>
                      </a:endParaRPr>
                    </a:p>
                  </a:txBody>
                  <a:tcPr>
                    <a:solidFill>
                      <a:srgbClr val="DFF5DF"/>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English</a:t>
                      </a:r>
                      <a:endParaRPr lang="en-GB" sz="1400" dirty="0">
                        <a:ea typeface="Kozuka Gothic Pro R"/>
                      </a:endParaRPr>
                    </a:p>
                  </a:txBody>
                  <a:tcPr>
                    <a:solidFill>
                      <a:srgbClr val="DFF5DF"/>
                    </a:solidFill>
                  </a:tcPr>
                </a:tc>
                <a:extLst>
                  <a:ext uri="{0D108BD9-81ED-4DB2-BD59-A6C34878D82A}">
                    <a16:rowId xmlns:a16="http://schemas.microsoft.com/office/drawing/2014/main" val="1973140871"/>
                  </a:ext>
                </a:extLst>
              </a:tr>
              <a:tr h="318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11:15am – 11:55am</a:t>
                      </a:r>
                      <a:endParaRPr lang="en-GB" sz="1400" b="1" dirty="0">
                        <a:ea typeface="Kozuka Gothic Pro R"/>
                      </a:endParaRPr>
                    </a:p>
                  </a:txBody>
                  <a:tcPr>
                    <a:solidFill>
                      <a:srgbClr val="A8E2A8"/>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Moral Education</a:t>
                      </a:r>
                      <a:endParaRPr lang="en-GB" sz="1400" dirty="0">
                        <a:ea typeface="Kozuka Gothic Pro R"/>
                      </a:endParaRPr>
                    </a:p>
                  </a:txBody>
                  <a:tcPr>
                    <a:solidFill>
                      <a:srgbClr val="A8E2A8"/>
                    </a:solidFill>
                  </a:tcPr>
                </a:tc>
                <a:extLst>
                  <a:ext uri="{0D108BD9-81ED-4DB2-BD59-A6C34878D82A}">
                    <a16:rowId xmlns:a16="http://schemas.microsoft.com/office/drawing/2014/main" val="2059006653"/>
                  </a:ext>
                </a:extLst>
              </a:tr>
              <a:tr h="318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12:00pm – 12:50pm</a:t>
                      </a:r>
                      <a:endParaRPr lang="en-GB" sz="1400" b="1" dirty="0">
                        <a:ea typeface="Kozuka Gothic Pro R"/>
                      </a:endParaRPr>
                    </a:p>
                  </a:txBody>
                  <a:tcPr>
                    <a:solidFill>
                      <a:srgbClr val="DFF5DF"/>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Lunch</a:t>
                      </a:r>
                      <a:endParaRPr lang="en-GB" sz="1400" dirty="0">
                        <a:ea typeface="Kozuka Gothic Pro R"/>
                      </a:endParaRPr>
                    </a:p>
                  </a:txBody>
                  <a:tcPr>
                    <a:solidFill>
                      <a:srgbClr val="DFF5DF"/>
                    </a:solidFill>
                  </a:tcPr>
                </a:tc>
                <a:extLst>
                  <a:ext uri="{0D108BD9-81ED-4DB2-BD59-A6C34878D82A}">
                    <a16:rowId xmlns:a16="http://schemas.microsoft.com/office/drawing/2014/main" val="3007517899"/>
                  </a:ext>
                </a:extLst>
              </a:tr>
              <a:tr h="318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12:50pm – 1:10pm</a:t>
                      </a:r>
                      <a:endParaRPr lang="en-GB" sz="1400" b="1" dirty="0">
                        <a:ea typeface="Kozuka Gothic Pro R"/>
                      </a:endParaRPr>
                    </a:p>
                  </a:txBody>
                  <a:tcPr>
                    <a:solidFill>
                      <a:srgbClr val="A8E2A8"/>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Break</a:t>
                      </a:r>
                      <a:endParaRPr lang="en-GB" sz="1400" dirty="0">
                        <a:ea typeface="Kozuka Gothic Pro R"/>
                      </a:endParaRPr>
                    </a:p>
                  </a:txBody>
                  <a:tcPr>
                    <a:solidFill>
                      <a:srgbClr val="A8E2A8"/>
                    </a:solidFill>
                  </a:tcPr>
                </a:tc>
                <a:extLst>
                  <a:ext uri="{0D108BD9-81ED-4DB2-BD59-A6C34878D82A}">
                    <a16:rowId xmlns:a16="http://schemas.microsoft.com/office/drawing/2014/main" val="3834345987"/>
                  </a:ext>
                </a:extLst>
              </a:tr>
              <a:tr h="318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1:10pm – 1:30pm</a:t>
                      </a:r>
                      <a:endParaRPr lang="en-GB" sz="1400" b="1" dirty="0">
                        <a:ea typeface="Kozuka Gothic Pro R"/>
                      </a:endParaRPr>
                    </a:p>
                  </a:txBody>
                  <a:tcPr>
                    <a:solidFill>
                      <a:srgbClr val="DFF5DF"/>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Cleaning</a:t>
                      </a:r>
                      <a:endParaRPr lang="en-GB" sz="1400" dirty="0">
                        <a:ea typeface="Kozuka Gothic Pro R"/>
                      </a:endParaRPr>
                    </a:p>
                  </a:txBody>
                  <a:tcPr>
                    <a:solidFill>
                      <a:srgbClr val="DFF5DF"/>
                    </a:solidFill>
                  </a:tcPr>
                </a:tc>
                <a:extLst>
                  <a:ext uri="{0D108BD9-81ED-4DB2-BD59-A6C34878D82A}">
                    <a16:rowId xmlns:a16="http://schemas.microsoft.com/office/drawing/2014/main" val="3742912514"/>
                  </a:ext>
                </a:extLst>
              </a:tr>
              <a:tr h="318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1:35pm – 2:15pm</a:t>
                      </a:r>
                      <a:endParaRPr lang="en-GB" sz="1400" b="1" dirty="0">
                        <a:ea typeface="Kozuka Gothic Pro R"/>
                      </a:endParaRPr>
                    </a:p>
                  </a:txBody>
                  <a:tcPr>
                    <a:solidFill>
                      <a:srgbClr val="A8E2A8"/>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Arts and Crafts</a:t>
                      </a:r>
                      <a:endParaRPr lang="en-GB" sz="1400" dirty="0">
                        <a:ea typeface="Kozuka Gothic Pro R"/>
                      </a:endParaRPr>
                    </a:p>
                  </a:txBody>
                  <a:tcPr>
                    <a:solidFill>
                      <a:srgbClr val="A8E2A8"/>
                    </a:solidFill>
                  </a:tcPr>
                </a:tc>
                <a:extLst>
                  <a:ext uri="{0D108BD9-81ED-4DB2-BD59-A6C34878D82A}">
                    <a16:rowId xmlns:a16="http://schemas.microsoft.com/office/drawing/2014/main" val="2705180575"/>
                  </a:ext>
                </a:extLst>
              </a:tr>
              <a:tr h="318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2:25pm – 2:35pm</a:t>
                      </a:r>
                      <a:endParaRPr lang="en-GB" sz="1400" b="1" dirty="0">
                        <a:ea typeface="Kozuka Gothic Pro R"/>
                      </a:endParaRPr>
                    </a:p>
                  </a:txBody>
                  <a:tcPr>
                    <a:solidFill>
                      <a:srgbClr val="DFF5DF"/>
                    </a:solidFill>
                  </a:tcPr>
                </a:tc>
                <a:tc>
                  <a:txBody>
                    <a:bodyPr/>
                    <a:lstStyle/>
                    <a:p>
                      <a:r>
                        <a:rPr kumimoji="0" lang="en-GB" sz="1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End of day</a:t>
                      </a:r>
                      <a:endParaRPr lang="en-GB" sz="1400" dirty="0">
                        <a:ea typeface="Kozuka Gothic Pro R"/>
                      </a:endParaRPr>
                    </a:p>
                  </a:txBody>
                  <a:tcPr>
                    <a:solidFill>
                      <a:srgbClr val="DFF5DF"/>
                    </a:solidFill>
                  </a:tcPr>
                </a:tc>
                <a:extLst>
                  <a:ext uri="{0D108BD9-81ED-4DB2-BD59-A6C34878D82A}">
                    <a16:rowId xmlns:a16="http://schemas.microsoft.com/office/drawing/2014/main" val="3089642191"/>
                  </a:ext>
                </a:extLst>
              </a:tr>
            </a:tbl>
          </a:graphicData>
        </a:graphic>
      </p:graphicFrame>
    </p:spTree>
    <p:extLst>
      <p:ext uri="{BB962C8B-B14F-4D97-AF65-F5344CB8AC3E}">
        <p14:creationId xmlns:p14="http://schemas.microsoft.com/office/powerpoint/2010/main" val="4150042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87827" y="441592"/>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Classroom</a:t>
            </a:r>
          </a:p>
        </p:txBody>
      </p:sp>
      <p:sp>
        <p:nvSpPr>
          <p:cNvPr id="3" name="TextBox 2">
            <a:extLst>
              <a:ext uri="{FF2B5EF4-FFF2-40B4-BE49-F238E27FC236}">
                <a16:creationId xmlns:a16="http://schemas.microsoft.com/office/drawing/2014/main" id="{A9E1DD78-4B0D-696A-66EE-7E3EA025115E}"/>
              </a:ext>
            </a:extLst>
          </p:cNvPr>
          <p:cNvSpPr txBox="1"/>
          <p:nvPr/>
        </p:nvSpPr>
        <p:spPr>
          <a:xfrm>
            <a:off x="683443" y="1495621"/>
            <a:ext cx="6687517" cy="400110"/>
          </a:xfrm>
          <a:prstGeom prst="rect">
            <a:avLst/>
          </a:prstGeom>
          <a:noFill/>
        </p:spPr>
        <p:txBody>
          <a:bodyPr wrap="square" rtlCol="0">
            <a:spAutoFit/>
          </a:bodyPr>
          <a:lstStyle/>
          <a:p>
            <a:r>
              <a:rPr lang="en-GB" sz="2000" dirty="0">
                <a:latin typeface="Kozuka Gothic Pro R" pitchFamily="34" charset="-128"/>
                <a:ea typeface="Kozuka Gothic Pro R" pitchFamily="34" charset="-128"/>
              </a:rPr>
              <a:t>Pupils head to their classroom to start the school day.</a:t>
            </a:r>
          </a:p>
        </p:txBody>
      </p:sp>
      <p:sp>
        <p:nvSpPr>
          <p:cNvPr id="9" name="TextBox 8">
            <a:extLst>
              <a:ext uri="{FF2B5EF4-FFF2-40B4-BE49-F238E27FC236}">
                <a16:creationId xmlns:a16="http://schemas.microsoft.com/office/drawing/2014/main" id="{D5FFA233-09C5-8656-C437-771DF76FD835}"/>
              </a:ext>
            </a:extLst>
          </p:cNvPr>
          <p:cNvSpPr txBox="1"/>
          <p:nvPr/>
        </p:nvSpPr>
        <p:spPr>
          <a:xfrm>
            <a:off x="683442" y="5477693"/>
            <a:ext cx="7993137" cy="400110"/>
          </a:xfrm>
          <a:prstGeom prst="rect">
            <a:avLst/>
          </a:prstGeom>
          <a:noFill/>
          <a:ln w="28575">
            <a:solidFill>
              <a:srgbClr val="FF0000"/>
            </a:solidFill>
            <a:prstDash val="sysDash"/>
          </a:ln>
        </p:spPr>
        <p:txBody>
          <a:bodyPr wrap="square" lIns="91440" tIns="45720" rIns="91440" bIns="45720" rtlCol="0" anchor="t">
            <a:spAutoFit/>
          </a:bodyPr>
          <a:lstStyle/>
          <a:p>
            <a:pPr algn="ctr"/>
            <a:r>
              <a:rPr lang="en-GB" sz="2000" b="1" dirty="0">
                <a:latin typeface="Kozuka Gothic Pro R" pitchFamily="34" charset="-128"/>
                <a:ea typeface="Kozuka Gothic Pro R" pitchFamily="34" charset="-128"/>
              </a:rPr>
              <a:t>Does this classroom look similar or different to yours?</a:t>
            </a:r>
          </a:p>
        </p:txBody>
      </p:sp>
      <p:pic>
        <p:nvPicPr>
          <p:cNvPr id="11" name="Picture 10" descr="A classroom with desks and a blackboard&#10;&#10;Description automatically generated">
            <a:extLst>
              <a:ext uri="{FF2B5EF4-FFF2-40B4-BE49-F238E27FC236}">
                <a16:creationId xmlns:a16="http://schemas.microsoft.com/office/drawing/2014/main" id="{25C78094-426E-802A-905C-56CC796AA6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32" y="2320309"/>
            <a:ext cx="3513273" cy="2634955"/>
          </a:xfrm>
          <a:prstGeom prst="rect">
            <a:avLst/>
          </a:prstGeom>
        </p:spPr>
      </p:pic>
      <p:pic>
        <p:nvPicPr>
          <p:cNvPr id="12" name="Picture 11" descr="A classroom with desks and a green board&#10;&#10;Description automatically generated">
            <a:extLst>
              <a:ext uri="{FF2B5EF4-FFF2-40B4-BE49-F238E27FC236}">
                <a16:creationId xmlns:a16="http://schemas.microsoft.com/office/drawing/2014/main" id="{717A5456-4BCF-DAE5-003E-A22676F0E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0010" y="2320309"/>
            <a:ext cx="3513272" cy="2634954"/>
          </a:xfrm>
          <a:prstGeom prst="rect">
            <a:avLst/>
          </a:prstGeom>
        </p:spPr>
      </p:pic>
    </p:spTree>
    <p:extLst>
      <p:ext uri="{BB962C8B-B14F-4D97-AF65-F5344CB8AC3E}">
        <p14:creationId xmlns:p14="http://schemas.microsoft.com/office/powerpoint/2010/main" val="1962337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87827" y="441592"/>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Lunch Time</a:t>
            </a:r>
          </a:p>
        </p:txBody>
      </p:sp>
      <p:sp>
        <p:nvSpPr>
          <p:cNvPr id="3" name="TextBox 2">
            <a:extLst>
              <a:ext uri="{FF2B5EF4-FFF2-40B4-BE49-F238E27FC236}">
                <a16:creationId xmlns:a16="http://schemas.microsoft.com/office/drawing/2014/main" id="{A9E1DD78-4B0D-696A-66EE-7E3EA025115E}"/>
              </a:ext>
            </a:extLst>
          </p:cNvPr>
          <p:cNvSpPr txBox="1"/>
          <p:nvPr/>
        </p:nvSpPr>
        <p:spPr>
          <a:xfrm>
            <a:off x="539551" y="1695848"/>
            <a:ext cx="79931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Kozuka Gothic Pro R" pitchFamily="34" charset="-128"/>
                <a:ea typeface="Kozuka Gothic Pro R" pitchFamily="34" charset="-128"/>
              </a:rPr>
              <a:t>In Japanese elementary school, every child</a:t>
            </a: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 eats school dinners – known as </a:t>
            </a:r>
            <a:r>
              <a:rPr kumimoji="0" lang="en-GB" sz="20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kyuushoku </a:t>
            </a:r>
            <a:r>
              <a:rPr kumimoji="0" lang="ja-JP" altLang="en-US" sz="20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給食</a:t>
            </a: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 in Japanese!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sp>
        <p:nvSpPr>
          <p:cNvPr id="12" name="TextBox 11">
            <a:extLst>
              <a:ext uri="{FF2B5EF4-FFF2-40B4-BE49-F238E27FC236}">
                <a16:creationId xmlns:a16="http://schemas.microsoft.com/office/drawing/2014/main" id="{6B6CB5F5-0640-3268-A0B4-027541A3F4B2}"/>
              </a:ext>
            </a:extLst>
          </p:cNvPr>
          <p:cNvSpPr txBox="1"/>
          <p:nvPr/>
        </p:nvSpPr>
        <p:spPr>
          <a:xfrm>
            <a:off x="693663" y="5073763"/>
            <a:ext cx="7993137" cy="707886"/>
          </a:xfrm>
          <a:prstGeom prst="rect">
            <a:avLst/>
          </a:prstGeom>
          <a:noFill/>
          <a:ln w="28575">
            <a:solidFill>
              <a:srgbClr val="FF0000"/>
            </a:solidFill>
            <a:prstDash val="sysDash"/>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Look at the pictures above – do you know what </a:t>
            </a:r>
            <a:r>
              <a:rPr lang="en-GB" sz="2000" b="1" dirty="0">
                <a:solidFill>
                  <a:prstClr val="black"/>
                </a:solidFill>
                <a:latin typeface="Kozuka Gothic Pro R" pitchFamily="34" charset="-128"/>
                <a:ea typeface="Kozuka Gothic Pro R" pitchFamily="34" charset="-128"/>
              </a:rPr>
              <a:t>any of these meals are? Would you like to try them?</a:t>
            </a:r>
            <a:endParaRPr kumimoji="0" lang="en-GB" sz="20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16" name="Picture 15" descr="A plate of food with a spoon and a bowl of soup&#10;&#10;Description automatically generated">
            <a:extLst>
              <a:ext uri="{FF2B5EF4-FFF2-40B4-BE49-F238E27FC236}">
                <a16:creationId xmlns:a16="http://schemas.microsoft.com/office/drawing/2014/main" id="{8A257E77-004B-E511-20B3-BFC91C204E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55" y="2566766"/>
            <a:ext cx="2833308" cy="2124981"/>
          </a:xfrm>
          <a:prstGeom prst="rect">
            <a:avLst/>
          </a:prstGeom>
        </p:spPr>
      </p:pic>
      <p:pic>
        <p:nvPicPr>
          <p:cNvPr id="18" name="Picture 17" descr="A tray with food on it&#10;&#10;Description automatically generated">
            <a:extLst>
              <a:ext uri="{FF2B5EF4-FFF2-40B4-BE49-F238E27FC236}">
                <a16:creationId xmlns:a16="http://schemas.microsoft.com/office/drawing/2014/main" id="{B2AD248C-2AD0-2561-54B5-5F9E20349B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5344" y="2555952"/>
            <a:ext cx="2833309" cy="2135796"/>
          </a:xfrm>
          <a:prstGeom prst="rect">
            <a:avLst/>
          </a:prstGeom>
        </p:spPr>
      </p:pic>
      <p:pic>
        <p:nvPicPr>
          <p:cNvPr id="22" name="Picture 21" descr="A tray with food on it&#10;&#10;Description automatically generated">
            <a:extLst>
              <a:ext uri="{FF2B5EF4-FFF2-40B4-BE49-F238E27FC236}">
                <a16:creationId xmlns:a16="http://schemas.microsoft.com/office/drawing/2014/main" id="{3C11E73B-A930-22BD-9363-E69A92B648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3034" y="2555952"/>
            <a:ext cx="2847727" cy="2135795"/>
          </a:xfrm>
          <a:prstGeom prst="rect">
            <a:avLst/>
          </a:prstGeom>
        </p:spPr>
      </p:pic>
    </p:spTree>
    <p:extLst>
      <p:ext uri="{BB962C8B-B14F-4D97-AF65-F5344CB8AC3E}">
        <p14:creationId xmlns:p14="http://schemas.microsoft.com/office/powerpoint/2010/main" val="2217674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87827" y="441592"/>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Lunch Time</a:t>
            </a:r>
          </a:p>
        </p:txBody>
      </p:sp>
      <p:sp>
        <p:nvSpPr>
          <p:cNvPr id="3" name="TextBox 2">
            <a:extLst>
              <a:ext uri="{FF2B5EF4-FFF2-40B4-BE49-F238E27FC236}">
                <a16:creationId xmlns:a16="http://schemas.microsoft.com/office/drawing/2014/main" id="{A9E1DD78-4B0D-696A-66EE-7E3EA025115E}"/>
              </a:ext>
            </a:extLst>
          </p:cNvPr>
          <p:cNvSpPr txBox="1"/>
          <p:nvPr/>
        </p:nvSpPr>
        <p:spPr>
          <a:xfrm>
            <a:off x="657135" y="1505113"/>
            <a:ext cx="5189976" cy="1938992"/>
          </a:xfrm>
          <a:prstGeom prst="rect">
            <a:avLst/>
          </a:prstGeom>
          <a:noFill/>
        </p:spPr>
        <p:txBody>
          <a:bodyPr wrap="square" rtlCol="0">
            <a:spAutoFit/>
          </a:bodyPr>
          <a:lstStyle/>
          <a:p>
            <a:r>
              <a:rPr lang="en-GB" sz="2000" dirty="0">
                <a:latin typeface="Kozuka Gothic Pro R" pitchFamily="34" charset="-128"/>
                <a:ea typeface="Kozuka Gothic Pro R" pitchFamily="34" charset="-128"/>
              </a:rPr>
              <a:t>Pupils take turns serving each other food at lunch time. They wear a special hat and apron. </a:t>
            </a:r>
          </a:p>
          <a:p>
            <a:endParaRPr lang="en-GB" sz="2000" dirty="0">
              <a:latin typeface="Kozuka Gothic Pro R" pitchFamily="34" charset="-128"/>
              <a:ea typeface="Kozuka Gothic Pro R" pitchFamily="34" charset="-128"/>
            </a:endParaRPr>
          </a:p>
          <a:p>
            <a:r>
              <a:rPr lang="en-GB" sz="2000" dirty="0">
                <a:latin typeface="Kozuka Gothic Pro R" pitchFamily="34" charset="-128"/>
                <a:ea typeface="Kozuka Gothic Pro R" pitchFamily="34" charset="-128"/>
              </a:rPr>
              <a:t>Everyone eats kyuushoku together in the classroom with their teacher!</a:t>
            </a:r>
          </a:p>
        </p:txBody>
      </p:sp>
      <p:pic>
        <p:nvPicPr>
          <p:cNvPr id="11" name="Picture 10">
            <a:extLst>
              <a:ext uri="{FF2B5EF4-FFF2-40B4-BE49-F238E27FC236}">
                <a16:creationId xmlns:a16="http://schemas.microsoft.com/office/drawing/2014/main" id="{2E6D0AC0-42C0-1BEE-6715-F8864DF0567E}"/>
              </a:ext>
            </a:extLst>
          </p:cNvPr>
          <p:cNvPicPr>
            <a:picLocks noChangeAspect="1"/>
          </p:cNvPicPr>
          <p:nvPr/>
        </p:nvPicPr>
        <p:blipFill>
          <a:blip r:embed="rId4"/>
          <a:stretch>
            <a:fillRect/>
          </a:stretch>
        </p:blipFill>
        <p:spPr>
          <a:xfrm>
            <a:off x="5997214" y="2191919"/>
            <a:ext cx="2830944" cy="1888770"/>
          </a:xfrm>
          <a:prstGeom prst="rect">
            <a:avLst/>
          </a:prstGeom>
        </p:spPr>
      </p:pic>
      <p:sp>
        <p:nvSpPr>
          <p:cNvPr id="12" name="TextBox 11">
            <a:extLst>
              <a:ext uri="{FF2B5EF4-FFF2-40B4-BE49-F238E27FC236}">
                <a16:creationId xmlns:a16="http://schemas.microsoft.com/office/drawing/2014/main" id="{6B6CB5F5-0640-3268-A0B4-027541A3F4B2}"/>
              </a:ext>
            </a:extLst>
          </p:cNvPr>
          <p:cNvSpPr txBox="1"/>
          <p:nvPr/>
        </p:nvSpPr>
        <p:spPr>
          <a:xfrm>
            <a:off x="693663" y="5057134"/>
            <a:ext cx="7993137" cy="707886"/>
          </a:xfrm>
          <a:prstGeom prst="rect">
            <a:avLst/>
          </a:prstGeom>
          <a:noFill/>
          <a:ln w="28575">
            <a:solidFill>
              <a:srgbClr val="FF0000"/>
            </a:solidFill>
            <a:prstDash val="sysDash"/>
          </a:ln>
        </p:spPr>
        <p:txBody>
          <a:bodyPr wrap="square" lIns="91440" tIns="45720" rIns="91440" bIns="45720" rtlCol="0" anchor="t">
            <a:spAutoFit/>
          </a:bodyPr>
          <a:lstStyle/>
          <a:p>
            <a:pPr algn="ctr"/>
            <a:r>
              <a:rPr lang="en-GB" sz="2000" b="1" dirty="0">
                <a:latin typeface="Kozuka Gothic Pro R" pitchFamily="34" charset="-128"/>
                <a:ea typeface="Kozuka Gothic Pro R" pitchFamily="34" charset="-128"/>
              </a:rPr>
              <a:t>Why do you think children in Japanese schools serve each other lunch and eat together in the classroom?</a:t>
            </a:r>
          </a:p>
        </p:txBody>
      </p:sp>
      <p:pic>
        <p:nvPicPr>
          <p:cNvPr id="8" name="Picture 7" descr="Cartoon of a couple of people wearing white coats and masks&#10;&#10;Description automatically generated">
            <a:extLst>
              <a:ext uri="{FF2B5EF4-FFF2-40B4-BE49-F238E27FC236}">
                <a16:creationId xmlns:a16="http://schemas.microsoft.com/office/drawing/2014/main" id="{E1D88BC2-6EA7-76D5-2774-F6901E370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0912" y="3486580"/>
            <a:ext cx="1726749" cy="1388520"/>
          </a:xfrm>
          <a:prstGeom prst="rect">
            <a:avLst/>
          </a:prstGeom>
        </p:spPr>
      </p:pic>
      <p:pic>
        <p:nvPicPr>
          <p:cNvPr id="9" name="Picture 8" descr="A cartoon of a child and child eating at a table&#10;&#10;Description automatically generated">
            <a:extLst>
              <a:ext uri="{FF2B5EF4-FFF2-40B4-BE49-F238E27FC236}">
                <a16:creationId xmlns:a16="http://schemas.microsoft.com/office/drawing/2014/main" id="{73D4E174-50A2-6CAB-A450-C275D5280F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9500" y="3535122"/>
            <a:ext cx="1865874" cy="1388520"/>
          </a:xfrm>
          <a:prstGeom prst="rect">
            <a:avLst/>
          </a:prstGeom>
        </p:spPr>
      </p:pic>
    </p:spTree>
    <p:extLst>
      <p:ext uri="{BB962C8B-B14F-4D97-AF65-F5344CB8AC3E}">
        <p14:creationId xmlns:p14="http://schemas.microsoft.com/office/powerpoint/2010/main" val="3392893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87827" y="441592"/>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Cleaning</a:t>
            </a:r>
          </a:p>
        </p:txBody>
      </p:sp>
      <p:sp>
        <p:nvSpPr>
          <p:cNvPr id="3" name="TextBox 2">
            <a:extLst>
              <a:ext uri="{FF2B5EF4-FFF2-40B4-BE49-F238E27FC236}">
                <a16:creationId xmlns:a16="http://schemas.microsoft.com/office/drawing/2014/main" id="{A9E1DD78-4B0D-696A-66EE-7E3EA025115E}"/>
              </a:ext>
            </a:extLst>
          </p:cNvPr>
          <p:cNvSpPr txBox="1"/>
          <p:nvPr/>
        </p:nvSpPr>
        <p:spPr>
          <a:xfrm>
            <a:off x="587827" y="1713334"/>
            <a:ext cx="4446397" cy="2862322"/>
          </a:xfrm>
          <a:prstGeom prst="rect">
            <a:avLst/>
          </a:prstGeom>
          <a:noFill/>
        </p:spPr>
        <p:txBody>
          <a:bodyPr wrap="square" rtlCol="0">
            <a:spAutoFit/>
          </a:bodyPr>
          <a:lstStyle/>
          <a:p>
            <a:r>
              <a:rPr lang="en-GB" sz="2000" dirty="0">
                <a:latin typeface="Kozuka Gothic Pro R" pitchFamily="34" charset="-128"/>
                <a:ea typeface="Kozuka Gothic Pro R" pitchFamily="34" charset="-128"/>
              </a:rPr>
              <a:t>After lunch or at the end of the school day, the children have to clean and tidy up the classrooms and hallways.</a:t>
            </a:r>
          </a:p>
          <a:p>
            <a:endParaRPr lang="en-GB" sz="2000" dirty="0">
              <a:latin typeface="Kozuka Gothic Pro R" pitchFamily="34" charset="-128"/>
              <a:ea typeface="Kozuka Gothic Pro R" pitchFamily="34" charset="-128"/>
            </a:endParaRPr>
          </a:p>
          <a:p>
            <a:r>
              <a:rPr lang="en-GB" sz="2000" dirty="0">
                <a:latin typeface="Kozuka Gothic Pro R" pitchFamily="34" charset="-128"/>
                <a:ea typeface="Kozuka Gothic Pro R" pitchFamily="34" charset="-128"/>
              </a:rPr>
              <a:t>At the end of the school year, there is also usually a deep clean of the </a:t>
            </a:r>
            <a:r>
              <a:rPr lang="en-GB" sz="2000" b="1" dirty="0">
                <a:latin typeface="Kozuka Gothic Pro R" pitchFamily="34" charset="-128"/>
                <a:ea typeface="Kozuka Gothic Pro R" pitchFamily="34" charset="-128"/>
              </a:rPr>
              <a:t>entire school</a:t>
            </a:r>
            <a:r>
              <a:rPr lang="en-GB" sz="2000" dirty="0">
                <a:latin typeface="Kozuka Gothic Pro R" pitchFamily="34" charset="-128"/>
                <a:ea typeface="Kozuka Gothic Pro R" pitchFamily="34" charset="-128"/>
              </a:rPr>
              <a:t>!</a:t>
            </a:r>
          </a:p>
          <a:p>
            <a:endParaRPr lang="en-GB" sz="2000" dirty="0">
              <a:latin typeface="Kozuka Gothic Pro R" pitchFamily="34" charset="-128"/>
              <a:ea typeface="Kozuka Gothic Pro R" pitchFamily="34" charset="-128"/>
            </a:endParaRPr>
          </a:p>
        </p:txBody>
      </p:sp>
      <p:pic>
        <p:nvPicPr>
          <p:cNvPr id="12" name="Picture 11" descr="A cartoon of kids sweeping the ground&#10;&#10;Description automatically generated">
            <a:extLst>
              <a:ext uri="{FF2B5EF4-FFF2-40B4-BE49-F238E27FC236}">
                <a16:creationId xmlns:a16="http://schemas.microsoft.com/office/drawing/2014/main" id="{3D660DA6-68DE-CC34-0A44-D13C78B51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3434" y="2009253"/>
            <a:ext cx="3162739" cy="3162739"/>
          </a:xfrm>
          <a:prstGeom prst="rect">
            <a:avLst/>
          </a:prstGeom>
        </p:spPr>
      </p:pic>
      <p:sp>
        <p:nvSpPr>
          <p:cNvPr id="13" name="TextBox 12">
            <a:extLst>
              <a:ext uri="{FF2B5EF4-FFF2-40B4-BE49-F238E27FC236}">
                <a16:creationId xmlns:a16="http://schemas.microsoft.com/office/drawing/2014/main" id="{0C61A5D9-8A09-8502-CE78-73E7EE5509EB}"/>
              </a:ext>
            </a:extLst>
          </p:cNvPr>
          <p:cNvSpPr txBox="1"/>
          <p:nvPr/>
        </p:nvSpPr>
        <p:spPr>
          <a:xfrm>
            <a:off x="683443" y="5464677"/>
            <a:ext cx="7993137" cy="400110"/>
          </a:xfrm>
          <a:prstGeom prst="rect">
            <a:avLst/>
          </a:prstGeom>
          <a:noFill/>
          <a:ln w="28575">
            <a:solidFill>
              <a:srgbClr val="FF0000"/>
            </a:solidFill>
            <a:prstDash val="sysDash"/>
          </a:ln>
        </p:spPr>
        <p:txBody>
          <a:bodyPr wrap="square" lIns="91440" tIns="45720" rIns="91440" bIns="45720" rtlCol="0" anchor="t">
            <a:spAutoFit/>
          </a:bodyPr>
          <a:lstStyle/>
          <a:p>
            <a:pPr algn="ctr"/>
            <a:r>
              <a:rPr lang="en-GB" sz="2000" b="1" dirty="0">
                <a:latin typeface="Kozuka Gothic Pro R" pitchFamily="34" charset="-128"/>
                <a:ea typeface="Kozuka Gothic Pro R" pitchFamily="34" charset="-128"/>
              </a:rPr>
              <a:t>Do you help clean and tidy up your classroom everyday too?</a:t>
            </a:r>
          </a:p>
        </p:txBody>
      </p:sp>
    </p:spTree>
    <p:extLst>
      <p:ext uri="{BB962C8B-B14F-4D97-AF65-F5344CB8AC3E}">
        <p14:creationId xmlns:p14="http://schemas.microsoft.com/office/powerpoint/2010/main" val="1163689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87826" y="441592"/>
            <a:ext cx="655655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Afterschool Clubs</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sp>
        <p:nvSpPr>
          <p:cNvPr id="9" name="TextBox 8">
            <a:extLst>
              <a:ext uri="{FF2B5EF4-FFF2-40B4-BE49-F238E27FC236}">
                <a16:creationId xmlns:a16="http://schemas.microsoft.com/office/drawing/2014/main" id="{D5FFA233-09C5-8656-C437-771DF76FD835}"/>
              </a:ext>
            </a:extLst>
          </p:cNvPr>
          <p:cNvSpPr txBox="1"/>
          <p:nvPr/>
        </p:nvSpPr>
        <p:spPr>
          <a:xfrm>
            <a:off x="683443" y="5675034"/>
            <a:ext cx="7993137" cy="400110"/>
          </a:xfrm>
          <a:prstGeom prst="rect">
            <a:avLst/>
          </a:prstGeom>
          <a:noFill/>
          <a:ln w="28575">
            <a:solidFill>
              <a:srgbClr val="FF0000"/>
            </a:solidFill>
            <a:prstDash val="sysDash"/>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Does your school offer these kinds of afterschool clubs too?</a:t>
            </a:r>
          </a:p>
        </p:txBody>
      </p:sp>
      <p:pic>
        <p:nvPicPr>
          <p:cNvPr id="15" name="Picture 14" descr="A baseball player holding a bat&#10;&#10;Description automatically generated">
            <a:extLst>
              <a:ext uri="{FF2B5EF4-FFF2-40B4-BE49-F238E27FC236}">
                <a16:creationId xmlns:a16="http://schemas.microsoft.com/office/drawing/2014/main" id="{A64AE835-181C-7883-4AB2-9067CE406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4329" y="1470056"/>
            <a:ext cx="2845380" cy="1887242"/>
          </a:xfrm>
          <a:prstGeom prst="rect">
            <a:avLst/>
          </a:prstGeom>
        </p:spPr>
      </p:pic>
      <p:pic>
        <p:nvPicPr>
          <p:cNvPr id="17" name="Picture 16" descr="A close-up of a person's hand holding a brush&#10;&#10;Description automatically generated">
            <a:extLst>
              <a:ext uri="{FF2B5EF4-FFF2-40B4-BE49-F238E27FC236}">
                <a16:creationId xmlns:a16="http://schemas.microsoft.com/office/drawing/2014/main" id="{DD8B464E-B237-30E1-7DE7-07543BDE88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3422" y="2225123"/>
            <a:ext cx="4386241" cy="2467260"/>
          </a:xfrm>
          <a:prstGeom prst="rect">
            <a:avLst/>
          </a:prstGeom>
        </p:spPr>
      </p:pic>
      <p:pic>
        <p:nvPicPr>
          <p:cNvPr id="19" name="Picture 18" descr="A person playing a flute&#10;&#10;Description automatically generated">
            <a:extLst>
              <a:ext uri="{FF2B5EF4-FFF2-40B4-BE49-F238E27FC236}">
                <a16:creationId xmlns:a16="http://schemas.microsoft.com/office/drawing/2014/main" id="{5AE41E73-65F9-A15B-A99D-591C4B1A6D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664" y="1470056"/>
            <a:ext cx="3417725" cy="1922470"/>
          </a:xfrm>
          <a:prstGeom prst="rect">
            <a:avLst/>
          </a:prstGeom>
        </p:spPr>
      </p:pic>
      <p:pic>
        <p:nvPicPr>
          <p:cNvPr id="21" name="Picture 20" descr="A group of children painting on paper&#10;&#10;Description automatically generated">
            <a:extLst>
              <a:ext uri="{FF2B5EF4-FFF2-40B4-BE49-F238E27FC236}">
                <a16:creationId xmlns:a16="http://schemas.microsoft.com/office/drawing/2014/main" id="{DEB50EC7-7A4C-A85E-4C70-6A309759A5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292" y="3608396"/>
            <a:ext cx="3355097" cy="1887242"/>
          </a:xfrm>
          <a:prstGeom prst="rect">
            <a:avLst/>
          </a:prstGeom>
        </p:spPr>
      </p:pic>
      <p:pic>
        <p:nvPicPr>
          <p:cNvPr id="23" name="Picture 22" descr="A close-up of a badminton racket&#10;&#10;Description automatically generated">
            <a:extLst>
              <a:ext uri="{FF2B5EF4-FFF2-40B4-BE49-F238E27FC236}">
                <a16:creationId xmlns:a16="http://schemas.microsoft.com/office/drawing/2014/main" id="{28527B0C-BDCE-1BC5-06BB-33A5BC3313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7530" y="3608396"/>
            <a:ext cx="3355097" cy="1887242"/>
          </a:xfrm>
          <a:prstGeom prst="rect">
            <a:avLst/>
          </a:prstGeom>
        </p:spPr>
      </p:pic>
    </p:spTree>
    <p:extLst>
      <p:ext uri="{BB962C8B-B14F-4D97-AF65-F5344CB8AC3E}">
        <p14:creationId xmlns:p14="http://schemas.microsoft.com/office/powerpoint/2010/main" val="601005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16</a:t>
            </a:fld>
            <a:endParaRPr lang="en-GB"/>
          </a:p>
        </p:txBody>
      </p:sp>
      <p:sp>
        <p:nvSpPr>
          <p:cNvPr id="8" name="Footer Placeholder 7"/>
          <p:cNvSpPr>
            <a:spLocks noGrp="1"/>
          </p:cNvSpPr>
          <p:nvPr>
            <p:ph type="ftr" sz="quarter" idx="11"/>
          </p:nvPr>
        </p:nvSpPr>
        <p:spPr>
          <a:xfrm>
            <a:off x="0" y="6356350"/>
            <a:ext cx="9143999" cy="365125"/>
          </a:xfrm>
        </p:spPr>
        <p:txBody>
          <a:bodyPr/>
          <a:lstStyle/>
          <a:p>
            <a:r>
              <a:rPr lang="en-GB">
                <a:solidFill>
                  <a:schemeClr val="bg1"/>
                </a:solidFill>
                <a:ea typeface="+mn-lt"/>
                <a:cs typeface="+mn-lt"/>
              </a:rPr>
              <a:t>©AUTHOR in collaboration with The Japan Society</a:t>
            </a:r>
            <a:endParaRPr lang="en-US">
              <a:solidFill>
                <a:schemeClr val="bg1"/>
              </a:solidFill>
              <a:ea typeface="+mn-lt"/>
              <a:cs typeface="+mn-lt"/>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11311" y="442210"/>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Task</a:t>
            </a:r>
          </a:p>
        </p:txBody>
      </p:sp>
      <p:sp>
        <p:nvSpPr>
          <p:cNvPr id="3" name="TextBox 2">
            <a:extLst>
              <a:ext uri="{FF2B5EF4-FFF2-40B4-BE49-F238E27FC236}">
                <a16:creationId xmlns:a16="http://schemas.microsoft.com/office/drawing/2014/main" id="{1342C695-831D-5C26-B19A-228E00DDF9D5}"/>
              </a:ext>
            </a:extLst>
          </p:cNvPr>
          <p:cNvSpPr txBox="1"/>
          <p:nvPr/>
        </p:nvSpPr>
        <p:spPr>
          <a:xfrm>
            <a:off x="557211" y="1741656"/>
            <a:ext cx="8245601" cy="1015663"/>
          </a:xfrm>
          <a:prstGeom prst="rect">
            <a:avLst/>
          </a:prstGeom>
          <a:noFill/>
        </p:spPr>
        <p:txBody>
          <a:bodyPr wrap="square" rtlCol="0">
            <a:spAutoFit/>
          </a:bodyPr>
          <a:lstStyle/>
          <a:p>
            <a:r>
              <a:rPr lang="en-GB" sz="2000" dirty="0">
                <a:latin typeface="Kozuka Gothic Pro R" pitchFamily="34" charset="-128"/>
                <a:ea typeface="Kozuka Gothic Pro R" pitchFamily="34" charset="-128"/>
              </a:rPr>
              <a:t>Discuss and write down the similarities and differences between Japanese and British primary schools.</a:t>
            </a:r>
          </a:p>
          <a:p>
            <a:endParaRPr lang="en-GB" sz="2000" dirty="0">
              <a:latin typeface="Kozuka Gothic Pro R" pitchFamily="34" charset="-128"/>
              <a:ea typeface="Kozuka Gothic Pro R" pitchFamily="34" charset="-128"/>
            </a:endParaRPr>
          </a:p>
        </p:txBody>
      </p:sp>
      <p:sp>
        <p:nvSpPr>
          <p:cNvPr id="7" name="TextBox 6">
            <a:extLst>
              <a:ext uri="{FF2B5EF4-FFF2-40B4-BE49-F238E27FC236}">
                <a16:creationId xmlns:a16="http://schemas.microsoft.com/office/drawing/2014/main" id="{AD25493D-F187-00F6-CBE0-F6C882724CD9}"/>
              </a:ext>
            </a:extLst>
          </p:cNvPr>
          <p:cNvSpPr txBox="1"/>
          <p:nvPr/>
        </p:nvSpPr>
        <p:spPr>
          <a:xfrm>
            <a:off x="611311" y="5285603"/>
            <a:ext cx="7993137" cy="707886"/>
          </a:xfrm>
          <a:prstGeom prst="rect">
            <a:avLst/>
          </a:prstGeom>
          <a:noFill/>
          <a:ln w="28575">
            <a:solidFill>
              <a:srgbClr val="FF0000"/>
            </a:solidFill>
            <a:prstDash val="sysDash"/>
          </a:ln>
        </p:spPr>
        <p:txBody>
          <a:bodyPr wrap="square" lIns="91440" tIns="45720" rIns="91440" bIns="45720" rtlCol="0" anchor="t">
            <a:spAutoFit/>
          </a:bodyPr>
          <a:lstStyle/>
          <a:p>
            <a:pPr algn="ctr"/>
            <a:r>
              <a:rPr lang="en-GB" sz="2000" b="1" dirty="0">
                <a:latin typeface="Kozuka Gothic Pro R" pitchFamily="34" charset="-128"/>
                <a:ea typeface="Kozuka Gothic Pro R" pitchFamily="34" charset="-128"/>
              </a:rPr>
              <a:t>Also think about... </a:t>
            </a:r>
            <a:r>
              <a:rPr lang="en-GB" sz="2000" b="1" dirty="0">
                <a:latin typeface="Kozuka Gothic Pro B" pitchFamily="34" charset="-128"/>
                <a:ea typeface="Kozuka Gothic Pro R" pitchFamily="34" charset="-128"/>
              </a:rPr>
              <a:t>What aspects of Japanese school life do you like? What do you dislike? Why?</a:t>
            </a:r>
            <a:endParaRPr lang="en-GB" sz="1600" b="1" dirty="0">
              <a:latin typeface="Kozuka Gothic Pro B" pitchFamily="34" charset="-128"/>
              <a:ea typeface="Kozuka Gothic Pro B" pitchFamily="34" charset="-128"/>
            </a:endParaRPr>
          </a:p>
        </p:txBody>
      </p:sp>
      <p:pic>
        <p:nvPicPr>
          <p:cNvPr id="10" name="Picture 9" descr="A close-up of a desk&#10;&#10;Description automatically generated">
            <a:extLst>
              <a:ext uri="{FF2B5EF4-FFF2-40B4-BE49-F238E27FC236}">
                <a16:creationId xmlns:a16="http://schemas.microsoft.com/office/drawing/2014/main" id="{EE61D76B-CD56-C618-E5F8-04C0CD169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63" r="8263"/>
          <a:stretch/>
        </p:blipFill>
        <p:spPr>
          <a:xfrm>
            <a:off x="2815923" y="2630300"/>
            <a:ext cx="3583912" cy="2415068"/>
          </a:xfrm>
          <a:prstGeom prst="rect">
            <a:avLst/>
          </a:prstGeom>
        </p:spPr>
      </p:pic>
    </p:spTree>
    <p:extLst>
      <p:ext uri="{BB962C8B-B14F-4D97-AF65-F5344CB8AC3E}">
        <p14:creationId xmlns:p14="http://schemas.microsoft.com/office/powerpoint/2010/main" val="3284003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17</a:t>
            </a:fld>
            <a:endParaRPr lang="en-GB"/>
          </a:p>
        </p:txBody>
      </p:sp>
      <p:sp>
        <p:nvSpPr>
          <p:cNvPr id="8" name="Footer Placeholder 7"/>
          <p:cNvSpPr>
            <a:spLocks noGrp="1"/>
          </p:cNvSpPr>
          <p:nvPr>
            <p:ph type="ftr" sz="quarter" idx="11"/>
          </p:nvPr>
        </p:nvSpPr>
        <p:spPr>
          <a:xfrm>
            <a:off x="0" y="6356350"/>
            <a:ext cx="9143999" cy="365125"/>
          </a:xfrm>
        </p:spPr>
        <p:txBody>
          <a:bodyPr/>
          <a:lstStyle/>
          <a:p>
            <a:r>
              <a:rPr lang="en-GB">
                <a:solidFill>
                  <a:schemeClr val="bg1"/>
                </a:solidFill>
                <a:ea typeface="+mn-lt"/>
                <a:cs typeface="+mn-lt"/>
              </a:rPr>
              <a:t>©AUTHOR in collaboration with The Japan Society</a:t>
            </a:r>
            <a:endParaRPr lang="en-US">
              <a:solidFill>
                <a:schemeClr val="bg1"/>
              </a:solidFill>
              <a:ea typeface="+mn-lt"/>
              <a:cs typeface="+mn-lt"/>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57211" y="500824"/>
            <a:ext cx="6446463"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Challenge:</a:t>
            </a:r>
          </a:p>
        </p:txBody>
      </p:sp>
      <p:sp>
        <p:nvSpPr>
          <p:cNvPr id="3" name="TextBox 2">
            <a:extLst>
              <a:ext uri="{FF2B5EF4-FFF2-40B4-BE49-F238E27FC236}">
                <a16:creationId xmlns:a16="http://schemas.microsoft.com/office/drawing/2014/main" id="{1342C695-831D-5C26-B19A-228E00DDF9D5}"/>
              </a:ext>
            </a:extLst>
          </p:cNvPr>
          <p:cNvSpPr txBox="1"/>
          <p:nvPr/>
        </p:nvSpPr>
        <p:spPr>
          <a:xfrm>
            <a:off x="557211" y="3024310"/>
            <a:ext cx="8245601"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Kozuka Gothic Pro R" pitchFamily="34" charset="-128"/>
                <a:ea typeface="Kozuka Gothic Pro R" pitchFamily="34" charset="-128"/>
              </a:rPr>
              <a:t>What rules would be good?</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What rules would be not so good?</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How would you feel?</a:t>
            </a:r>
          </a:p>
        </p:txBody>
      </p:sp>
      <p:sp>
        <p:nvSpPr>
          <p:cNvPr id="9" name="TextBox 8">
            <a:extLst>
              <a:ext uri="{FF2B5EF4-FFF2-40B4-BE49-F238E27FC236}">
                <a16:creationId xmlns:a16="http://schemas.microsoft.com/office/drawing/2014/main" id="{6190C714-2F23-4C5C-EC2D-7BA02AD53AF3}"/>
              </a:ext>
            </a:extLst>
          </p:cNvPr>
          <p:cNvSpPr txBox="1"/>
          <p:nvPr/>
        </p:nvSpPr>
        <p:spPr>
          <a:xfrm>
            <a:off x="503112" y="1723914"/>
            <a:ext cx="8245601" cy="1200329"/>
          </a:xfrm>
          <a:prstGeom prst="rect">
            <a:avLst/>
          </a:prstGeom>
          <a:noFill/>
        </p:spPr>
        <p:txBody>
          <a:bodyPr wrap="square" rtlCol="0">
            <a:spAutoFit/>
          </a:bodyPr>
          <a:lstStyle/>
          <a:p>
            <a:r>
              <a:rPr lang="en-GB" sz="2400" dirty="0">
                <a:latin typeface="Kozuka Gothic Pro R" pitchFamily="34" charset="-128"/>
                <a:ea typeface="Kozuka Gothic Pro R" pitchFamily="34" charset="-128"/>
              </a:rPr>
              <a:t>Your headteacher wants to make some changes, and introduce new rules to your school based off of Japanese elementary schools. Think and discuss:</a:t>
            </a:r>
          </a:p>
        </p:txBody>
      </p:sp>
      <p:pic>
        <p:nvPicPr>
          <p:cNvPr id="11" name="Picture 10">
            <a:extLst>
              <a:ext uri="{FF2B5EF4-FFF2-40B4-BE49-F238E27FC236}">
                <a16:creationId xmlns:a16="http://schemas.microsoft.com/office/drawing/2014/main" id="{E9D99D4E-FC56-5398-AD0D-D4E3EB3D4852}"/>
              </a:ext>
            </a:extLst>
          </p:cNvPr>
          <p:cNvPicPr>
            <a:picLocks noChangeAspect="1"/>
          </p:cNvPicPr>
          <p:nvPr/>
        </p:nvPicPr>
        <p:blipFill>
          <a:blip r:embed="rId4"/>
          <a:stretch>
            <a:fillRect/>
          </a:stretch>
        </p:blipFill>
        <p:spPr>
          <a:xfrm>
            <a:off x="3235569" y="4246882"/>
            <a:ext cx="2471717" cy="2076242"/>
          </a:xfrm>
          <a:prstGeom prst="rect">
            <a:avLst/>
          </a:prstGeom>
        </p:spPr>
      </p:pic>
    </p:spTree>
    <p:extLst>
      <p:ext uri="{BB962C8B-B14F-4D97-AF65-F5344CB8AC3E}">
        <p14:creationId xmlns:p14="http://schemas.microsoft.com/office/powerpoint/2010/main" val="3761528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18</a:t>
            </a:fld>
            <a:endParaRPr lang="en-GB"/>
          </a:p>
        </p:txBody>
      </p:sp>
      <p:sp>
        <p:nvSpPr>
          <p:cNvPr id="8" name="Footer Placeholder 7"/>
          <p:cNvSpPr>
            <a:spLocks noGrp="1"/>
          </p:cNvSpPr>
          <p:nvPr>
            <p:ph type="ftr" sz="quarter" idx="11"/>
          </p:nvPr>
        </p:nvSpPr>
        <p:spPr>
          <a:xfrm>
            <a:off x="0" y="6356350"/>
            <a:ext cx="9143999" cy="365125"/>
          </a:xfrm>
        </p:spPr>
        <p:txBody>
          <a:bodyPr/>
          <a:lstStyle/>
          <a:p>
            <a:r>
              <a:rPr lang="en-GB">
                <a:solidFill>
                  <a:schemeClr val="bg1"/>
                </a:solidFill>
                <a:ea typeface="+mn-lt"/>
                <a:cs typeface="+mn-lt"/>
              </a:rPr>
              <a:t>©AUTHOR in collaboration with The Japan Society</a:t>
            </a:r>
            <a:endParaRPr lang="en-US">
              <a:solidFill>
                <a:schemeClr val="bg1"/>
              </a:solidFill>
              <a:ea typeface="+mn-lt"/>
              <a:cs typeface="+mn-lt"/>
            </a:endParaRPr>
          </a:p>
        </p:txBody>
      </p:sp>
      <p:sp>
        <p:nvSpPr>
          <p:cNvPr id="2" name="Rectangle 1"/>
          <p:cNvSpPr/>
          <p:nvPr/>
        </p:nvSpPr>
        <p:spPr>
          <a:xfrm>
            <a:off x="755576" y="1402566"/>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39552" y="404664"/>
            <a:ext cx="6013648"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Extension Task:</a:t>
            </a:r>
          </a:p>
        </p:txBody>
      </p:sp>
      <p:sp>
        <p:nvSpPr>
          <p:cNvPr id="3" name="TextBox 2">
            <a:extLst>
              <a:ext uri="{FF2B5EF4-FFF2-40B4-BE49-F238E27FC236}">
                <a16:creationId xmlns:a16="http://schemas.microsoft.com/office/drawing/2014/main" id="{1342C695-831D-5C26-B19A-228E00DDF9D5}"/>
              </a:ext>
            </a:extLst>
          </p:cNvPr>
          <p:cNvSpPr txBox="1"/>
          <p:nvPr/>
        </p:nvSpPr>
        <p:spPr>
          <a:xfrm>
            <a:off x="539551" y="1633398"/>
            <a:ext cx="6504343" cy="3785652"/>
          </a:xfrm>
          <a:prstGeom prst="rect">
            <a:avLst/>
          </a:prstGeom>
          <a:noFill/>
        </p:spPr>
        <p:txBody>
          <a:bodyPr wrap="square" rtlCol="0">
            <a:spAutoFit/>
          </a:bodyPr>
          <a:lstStyle/>
          <a:p>
            <a:r>
              <a:rPr lang="en-GB" sz="2400" dirty="0">
                <a:latin typeface="Kozuka Gothic Pro R" pitchFamily="34" charset="-128"/>
                <a:ea typeface="Kozuka Gothic Pro R" pitchFamily="34" charset="-128"/>
              </a:rPr>
              <a:t>Write a short letter to your headteacher to share your thoughts and feelings about the new school rules. </a:t>
            </a:r>
          </a:p>
          <a:p>
            <a:r>
              <a:rPr lang="en-GB" sz="2400" dirty="0">
                <a:latin typeface="Kozuka Gothic Pro R" pitchFamily="34" charset="-128"/>
                <a:ea typeface="Kozuka Gothic Pro R" pitchFamily="34" charset="-128"/>
              </a:rPr>
              <a:t>Make sure to include...</a:t>
            </a:r>
          </a:p>
          <a:p>
            <a:endParaRPr lang="en-GB" sz="2400" dirty="0">
              <a:latin typeface="Kozuka Gothic Pro R" pitchFamily="34" charset="-128"/>
              <a:ea typeface="Kozuka Gothic Pro R" pitchFamily="34" charset="-128"/>
            </a:endParaRP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Features of a typical letter</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Which rules you think would be good</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Which rules you think wouldn’t be so good</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Anything else you liked about Japanese schools!</a:t>
            </a:r>
          </a:p>
        </p:txBody>
      </p:sp>
      <p:pic>
        <p:nvPicPr>
          <p:cNvPr id="9" name="Picture 8" descr="A purple envelope with white paper&#10;&#10;Description automatically generated">
            <a:extLst>
              <a:ext uri="{FF2B5EF4-FFF2-40B4-BE49-F238E27FC236}">
                <a16:creationId xmlns:a16="http://schemas.microsoft.com/office/drawing/2014/main" id="{2A999AC0-22C2-6A36-17D6-74735EB66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3894" y="4297108"/>
            <a:ext cx="1766465" cy="1629563"/>
          </a:xfrm>
          <a:prstGeom prst="rect">
            <a:avLst/>
          </a:prstGeom>
        </p:spPr>
      </p:pic>
    </p:spTree>
    <p:extLst>
      <p:ext uri="{BB962C8B-B14F-4D97-AF65-F5344CB8AC3E}">
        <p14:creationId xmlns:p14="http://schemas.microsoft.com/office/powerpoint/2010/main" val="2339292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Kozuka Gothic Pro R" pitchFamily="34" charset="-128"/>
              <a:ea typeface="Kozuka Gothic Pro R" pitchFamily="34" charset="-12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3" name="Rectangle 2"/>
          <p:cNvSpPr/>
          <p:nvPr/>
        </p:nvSpPr>
        <p:spPr>
          <a:xfrm>
            <a:off x="2741603" y="2060848"/>
            <a:ext cx="6120929" cy="2215991"/>
          </a:xfrm>
          <a:prstGeom prst="rect">
            <a:avLst/>
          </a:prstGeom>
        </p:spPr>
        <p:txBody>
          <a:bodyPr wrap="square" lIns="0" tIns="0" rIns="0" bIns="0" anchor="t">
            <a:spAutoFit/>
          </a:bodyPr>
          <a:lstStyle/>
          <a:p>
            <a:r>
              <a:rPr lang="en-GB" dirty="0">
                <a:latin typeface="Kozuka Gothic Pro B" pitchFamily="34" charset="-128"/>
                <a:ea typeface="Kozuka Gothic Pro B"/>
              </a:rPr>
              <a:t>This resource was created by The Japan Society.</a:t>
            </a:r>
          </a:p>
          <a:p>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23" name="Rectangle 22"/>
          <p:cNvSpPr/>
          <p:nvPr/>
        </p:nvSpPr>
        <p:spPr>
          <a:xfrm>
            <a:off x="2824662" y="5099473"/>
            <a:ext cx="3160975" cy="276999"/>
          </a:xfrm>
          <a:prstGeom prst="rect">
            <a:avLst/>
          </a:prstGeom>
        </p:spPr>
        <p:txBody>
          <a:bodyPr wrap="square" lIns="0" tIns="0" rIns="0" bIns="0">
            <a:spAutoFit/>
          </a:bodyPr>
          <a:lstStyle/>
          <a:p>
            <a:r>
              <a:rPr lang="en-GB">
                <a:solidFill>
                  <a:srgbClr val="808080"/>
                </a:solidFill>
                <a:latin typeface="Kozuka Gothic Pro B" pitchFamily="34" charset="-128"/>
                <a:ea typeface="Kozuka Gothic Pro B" pitchFamily="34" charset="-128"/>
              </a:rPr>
              <a:t>Follow us on:</a:t>
            </a:r>
            <a:endParaRPr lang="en-GB">
              <a:latin typeface="Kozuka Gothic Pro B" pitchFamily="34" charset="-128"/>
              <a:ea typeface="Kozuka Gothic Pro B" pitchFamily="34" charset="-128"/>
            </a:endParaRPr>
          </a:p>
        </p:txBody>
      </p:sp>
      <p:sp>
        <p:nvSpPr>
          <p:cNvPr id="24" name="Rectangle 23"/>
          <p:cNvSpPr/>
          <p:nvPr/>
        </p:nvSpPr>
        <p:spPr>
          <a:xfrm>
            <a:off x="3275856"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10" name="Picture 9"/>
          <p:cNvPicPr preferRelativeResize="0">
            <a:picLocks/>
          </p:cNvPicPr>
          <p:nvPr/>
        </p:nvPicPr>
        <p:blipFill rotWithShape="1">
          <a:blip r:embed="rId3" cstate="print">
            <a:extLst>
              <a:ext uri="{28A0092B-C50C-407E-A947-70E740481C1C}">
                <a14:useLocalDpi xmlns:a14="http://schemas.microsoft.com/office/drawing/2010/main" val="0"/>
              </a:ext>
            </a:extLst>
          </a:blip>
          <a:srcRect t="10805" r="83495" b="10463"/>
          <a:stretch/>
        </p:blipFill>
        <p:spPr>
          <a:xfrm>
            <a:off x="5442068" y="5445143"/>
            <a:ext cx="360000" cy="360000"/>
          </a:xfrm>
          <a:prstGeom prst="rect">
            <a:avLst/>
          </a:prstGeom>
        </p:spPr>
      </p:pic>
      <p:sp>
        <p:nvSpPr>
          <p:cNvPr id="25" name="Rectangle 24"/>
          <p:cNvSpPr/>
          <p:nvPr/>
        </p:nvSpPr>
        <p:spPr>
          <a:xfrm>
            <a:off x="5868144"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9710"/>
          <a:stretch/>
        </p:blipFill>
        <p:spPr>
          <a:xfrm rot="5400000">
            <a:off x="894640" y="-886930"/>
            <a:ext cx="1796876" cy="3573016"/>
          </a:xfrm>
          <a:prstGeom prst="rect">
            <a:avLst/>
          </a:prstGeom>
        </p:spPr>
      </p:pic>
      <p:sp>
        <p:nvSpPr>
          <p:cNvPr id="6" name="Footer Placeholder 7">
            <a:extLst>
              <a:ext uri="{FF2B5EF4-FFF2-40B4-BE49-F238E27FC236}">
                <a16:creationId xmlns:a16="http://schemas.microsoft.com/office/drawing/2014/main" id="{8F02C875-430C-442F-BEEC-F939F19431CC}"/>
              </a:ext>
            </a:extLst>
          </p:cNvPr>
          <p:cNvSpPr txBox="1">
            <a:spLocks/>
          </p:cNvSpPr>
          <p:nvPr/>
        </p:nvSpPr>
        <p:spPr>
          <a:xfrm>
            <a:off x="0" y="635635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lumMod val="95000"/>
                </a:schemeClr>
              </a:solidFill>
              <a:cs typeface="Calibri"/>
            </a:endParaRPr>
          </a:p>
        </p:txBody>
      </p:sp>
      <p:pic>
        <p:nvPicPr>
          <p:cNvPr id="7" name="Picture 2">
            <a:extLst>
              <a:ext uri="{FF2B5EF4-FFF2-40B4-BE49-F238E27FC236}">
                <a16:creationId xmlns:a16="http://schemas.microsoft.com/office/drawing/2014/main" id="{AEC34453-BF82-F707-1D7B-5008B4817A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4662" y="5445143"/>
            <a:ext cx="360898"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942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C6F4FA-0236-996D-666E-E3C524B96402}"/>
              </a:ext>
            </a:extLst>
          </p:cNvPr>
          <p:cNvPicPr>
            <a:picLocks noChangeAspect="1"/>
          </p:cNvPicPr>
          <p:nvPr/>
        </p:nvPicPr>
        <p:blipFill rotWithShape="1">
          <a:blip r:embed="rId3">
            <a:extLst>
              <a:ext uri="{28A0092B-C50C-407E-A947-70E740481C1C}">
                <a14:useLocalDpi xmlns:a14="http://schemas.microsoft.com/office/drawing/2010/main" val="0"/>
              </a:ext>
            </a:extLst>
          </a:blip>
          <a:srcRect l="3245" r="16021"/>
          <a:stretch/>
        </p:blipFill>
        <p:spPr>
          <a:xfrm>
            <a:off x="1" y="0"/>
            <a:ext cx="9143999" cy="637096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9053" y="239214"/>
            <a:ext cx="880854" cy="880854"/>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2087599" y="239214"/>
            <a:ext cx="4824785" cy="1446550"/>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ja-JP" sz="44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School Life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Kristen ITC" panose="03050502040202030202" pitchFamily="66" charset="0"/>
                <a:ea typeface="Kozuka Gothic Pro B" pitchFamily="34" charset="-128"/>
              </a:rPr>
              <a:t>in Japan</a:t>
            </a:r>
            <a:endParaRPr kumimoji="0" lang="en-GB" sz="44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spTree>
    <p:extLst>
      <p:ext uri="{BB962C8B-B14F-4D97-AF65-F5344CB8AC3E}">
        <p14:creationId xmlns:p14="http://schemas.microsoft.com/office/powerpoint/2010/main" val="9899752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584328" y="449476"/>
            <a:ext cx="3879092"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School Life</a:t>
            </a:r>
          </a:p>
        </p:txBody>
      </p:sp>
      <p:sp>
        <p:nvSpPr>
          <p:cNvPr id="8" name="Footer Placeholder 7">
            <a:extLst>
              <a:ext uri="{FF2B5EF4-FFF2-40B4-BE49-F238E27FC236}">
                <a16:creationId xmlns:a16="http://schemas.microsoft.com/office/drawing/2014/main" id="{2B52E0A2-05AC-4EF7-82E7-2F7B4080236C}"/>
              </a:ext>
            </a:extLst>
          </p:cNvPr>
          <p:cNvSpPr>
            <a:spLocks noGrp="1"/>
          </p:cNvSpPr>
          <p:nvPr>
            <p:ph type="ftr" sz="quarter" idx="11"/>
          </p:nvPr>
        </p:nvSpPr>
        <p:spPr>
          <a:xfrm flipV="1">
            <a:off x="0" y="6212483"/>
            <a:ext cx="9143999" cy="54570"/>
          </a:xfrm>
        </p:spPr>
        <p:txBody>
          <a:bodyPr/>
          <a:lstStyle/>
          <a:p>
            <a:br>
              <a:rPr lang="en-GB">
                <a:solidFill>
                  <a:schemeClr val="bg1"/>
                </a:solidFill>
              </a:rPr>
            </a:br>
            <a:endParaRPr lang="en-GB">
              <a:solidFill>
                <a:schemeClr val="bg1"/>
              </a:solidFill>
            </a:endParaRPr>
          </a:p>
        </p:txBody>
      </p:sp>
      <p:sp>
        <p:nvSpPr>
          <p:cNvPr id="3" name="TextBox 2">
            <a:extLst>
              <a:ext uri="{FF2B5EF4-FFF2-40B4-BE49-F238E27FC236}">
                <a16:creationId xmlns:a16="http://schemas.microsoft.com/office/drawing/2014/main" id="{0784A5D6-46CA-0C4D-FF2D-64A6C19A2F2E}"/>
              </a:ext>
            </a:extLst>
          </p:cNvPr>
          <p:cNvSpPr txBox="1"/>
          <p:nvPr/>
        </p:nvSpPr>
        <p:spPr>
          <a:xfrm>
            <a:off x="586640" y="1697530"/>
            <a:ext cx="8137402" cy="1569660"/>
          </a:xfrm>
          <a:prstGeom prst="rect">
            <a:avLst/>
          </a:prstGeom>
          <a:noFill/>
        </p:spPr>
        <p:txBody>
          <a:bodyPr wrap="square" rtlCol="0">
            <a:spAutoFit/>
          </a:bodyPr>
          <a:lstStyle/>
          <a:p>
            <a:r>
              <a:rPr lang="en-GB" sz="2400" b="1" dirty="0">
                <a:latin typeface="Kozuka Gothic Pro R" pitchFamily="34" charset="-128"/>
                <a:ea typeface="Kozuka Gothic Pro R" pitchFamily="34" charset="-128"/>
              </a:rPr>
              <a:t>Learning Objective:</a:t>
            </a:r>
          </a:p>
          <a:p>
            <a:endParaRPr lang="en-GB" sz="2400" dirty="0">
              <a:latin typeface="Kozuka Gothic Pro R" pitchFamily="34" charset="-128"/>
              <a:ea typeface="Kozuka Gothic Pro R" pitchFamily="34" charset="-128"/>
            </a:endParaRPr>
          </a:p>
          <a:p>
            <a:r>
              <a:rPr lang="en-GB" sz="2400" dirty="0">
                <a:latin typeface="Kozuka Gothic Pro R" pitchFamily="34" charset="-128"/>
                <a:ea typeface="Kozuka Gothic Pro R" pitchFamily="34" charset="-128"/>
              </a:rPr>
              <a:t>To compare and contrast Japanese schools to British schools.</a:t>
            </a:r>
          </a:p>
        </p:txBody>
      </p:sp>
      <p:pic>
        <p:nvPicPr>
          <p:cNvPr id="4" name="Picture 3">
            <a:extLst>
              <a:ext uri="{FF2B5EF4-FFF2-40B4-BE49-F238E27FC236}">
                <a16:creationId xmlns:a16="http://schemas.microsoft.com/office/drawing/2014/main" id="{AF4248CF-5E9C-2E05-5BEE-AFC7BDA75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pic>
        <p:nvPicPr>
          <p:cNvPr id="11" name="Picture 10" descr="A building with snow on the side&#10;&#10;Description automatically generated">
            <a:extLst>
              <a:ext uri="{FF2B5EF4-FFF2-40B4-BE49-F238E27FC236}">
                <a16:creationId xmlns:a16="http://schemas.microsoft.com/office/drawing/2014/main" id="{2CFD7412-06EF-A157-AAB6-88782A1DE1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328" y="3385487"/>
            <a:ext cx="4484454" cy="2527422"/>
          </a:xfrm>
          <a:prstGeom prst="rect">
            <a:avLst/>
          </a:prstGeom>
        </p:spPr>
      </p:pic>
      <p:pic>
        <p:nvPicPr>
          <p:cNvPr id="13" name="Picture 12" descr="A green outline of a map&#10;&#10;Description automatically generated">
            <a:extLst>
              <a:ext uri="{FF2B5EF4-FFF2-40B4-BE49-F238E27FC236}">
                <a16:creationId xmlns:a16="http://schemas.microsoft.com/office/drawing/2014/main" id="{420DF20E-071C-4E3A-59BA-E4A8A5BF8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99" y="3256558"/>
            <a:ext cx="4951608" cy="2785280"/>
          </a:xfrm>
          <a:prstGeom prst="rect">
            <a:avLst/>
          </a:prstGeom>
        </p:spPr>
      </p:pic>
    </p:spTree>
    <p:extLst>
      <p:ext uri="{BB962C8B-B14F-4D97-AF65-F5344CB8AC3E}">
        <p14:creationId xmlns:p14="http://schemas.microsoft.com/office/powerpoint/2010/main" val="532778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077CA9-A812-FADC-1624-5F1347276F8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3" name="TextBox 2">
            <a:extLst>
              <a:ext uri="{FF2B5EF4-FFF2-40B4-BE49-F238E27FC236}">
                <a16:creationId xmlns:a16="http://schemas.microsoft.com/office/drawing/2014/main" id="{9D6AA17A-58BB-287A-4957-C97C42BA0D80}"/>
              </a:ext>
            </a:extLst>
          </p:cNvPr>
          <p:cNvSpPr txBox="1"/>
          <p:nvPr/>
        </p:nvSpPr>
        <p:spPr>
          <a:xfrm>
            <a:off x="395287" y="631749"/>
            <a:ext cx="6713937" cy="1508105"/>
          </a:xfrm>
          <a:prstGeom prst="rect">
            <a:avLst/>
          </a:prstGeom>
          <a:solidFill>
            <a:schemeClr val="bg1"/>
          </a:solidFill>
          <a:ln w="38100">
            <a:noFill/>
          </a:ln>
        </p:spPr>
        <p:txBody>
          <a:bodyPr wrap="square" lIns="91440" tIns="45720" rIns="91440" bIns="45720" rtlCol="0" anchor="t">
            <a:spAutoFit/>
          </a:bodyPr>
          <a:lstStyle/>
          <a:p>
            <a:r>
              <a:rPr lang="en-GB" sz="4800" b="1" dirty="0">
                <a:solidFill>
                  <a:srgbClr val="FF0000"/>
                </a:solidFill>
                <a:latin typeface="Kristen ITC"/>
                <a:ea typeface="Kozuka Gothic Pro B"/>
              </a:rPr>
              <a:t>Japanese Schools </a:t>
            </a:r>
            <a:br>
              <a:rPr lang="en-GB" sz="4400" b="1" dirty="0">
                <a:solidFill>
                  <a:srgbClr val="FF0000"/>
                </a:solidFill>
                <a:latin typeface="Kristen ITC"/>
                <a:ea typeface="Kozuka Gothic Pro B"/>
              </a:rPr>
            </a:br>
            <a:endParaRPr lang="en-GB" sz="4400" b="1" dirty="0">
              <a:solidFill>
                <a:srgbClr val="FF0000"/>
              </a:solidFill>
              <a:latin typeface="Kristen ITC"/>
              <a:ea typeface="Kozuka Gothic Pro B"/>
            </a:endParaRPr>
          </a:p>
        </p:txBody>
      </p:sp>
      <p:sp>
        <p:nvSpPr>
          <p:cNvPr id="7" name="TextBox 6">
            <a:extLst>
              <a:ext uri="{FF2B5EF4-FFF2-40B4-BE49-F238E27FC236}">
                <a16:creationId xmlns:a16="http://schemas.microsoft.com/office/drawing/2014/main" id="{5F8D860D-2734-661A-F4F7-C280D111FBD6}"/>
              </a:ext>
            </a:extLst>
          </p:cNvPr>
          <p:cNvSpPr txBox="1"/>
          <p:nvPr/>
        </p:nvSpPr>
        <p:spPr>
          <a:xfrm>
            <a:off x="755576" y="1944703"/>
            <a:ext cx="7993137" cy="830997"/>
          </a:xfrm>
          <a:prstGeom prst="rect">
            <a:avLst/>
          </a:prstGeom>
          <a:noFill/>
        </p:spPr>
        <p:txBody>
          <a:bodyPr wrap="square" rtlCol="0">
            <a:spAutoFit/>
          </a:bodyPr>
          <a:lstStyle/>
          <a:p>
            <a:pPr algn="ctr"/>
            <a:r>
              <a:rPr lang="en-GB" sz="2400" b="1" dirty="0">
                <a:latin typeface="Kozuka Gothic Pro R" pitchFamily="34" charset="-128"/>
                <a:ea typeface="Kozuka Gothic Pro R" pitchFamily="34" charset="-128"/>
              </a:rPr>
              <a:t>Discuss: What do you predict a Japanese school might be like? </a:t>
            </a:r>
            <a:endParaRPr lang="en-GB" sz="2000" b="1" dirty="0">
              <a:latin typeface="Kozuka Gothic Pro R" pitchFamily="34" charset="-128"/>
              <a:ea typeface="Kozuka Gothic Pro R" pitchFamily="34" charset="-128"/>
            </a:endParaRPr>
          </a:p>
        </p:txBody>
      </p:sp>
      <p:sp>
        <p:nvSpPr>
          <p:cNvPr id="8" name="TextBox 7">
            <a:extLst>
              <a:ext uri="{FF2B5EF4-FFF2-40B4-BE49-F238E27FC236}">
                <a16:creationId xmlns:a16="http://schemas.microsoft.com/office/drawing/2014/main" id="{9D0F54DD-411E-3DDB-DFC7-F501D59BEE6E}"/>
              </a:ext>
            </a:extLst>
          </p:cNvPr>
          <p:cNvSpPr txBox="1"/>
          <p:nvPr/>
        </p:nvSpPr>
        <p:spPr>
          <a:xfrm>
            <a:off x="611311" y="2971399"/>
            <a:ext cx="8137402"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Kozuka Gothic Pro R" pitchFamily="34" charset="-128"/>
                <a:ea typeface="Kozuka Gothic Pro R" pitchFamily="34" charset="-128"/>
              </a:rPr>
              <a:t>Start and end time</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Lessons</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Uniform</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Lunch time</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Classrooms</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School rules</a:t>
            </a:r>
          </a:p>
          <a:p>
            <a:pPr marL="342900" indent="-342900">
              <a:buFont typeface="Arial" panose="020B0604020202020204" pitchFamily="34" charset="0"/>
              <a:buChar char="•"/>
            </a:pPr>
            <a:r>
              <a:rPr lang="en-GB" sz="2400" dirty="0">
                <a:latin typeface="Kozuka Gothic Pro R" pitchFamily="34" charset="-128"/>
                <a:ea typeface="Kozuka Gothic Pro R" pitchFamily="34" charset="-128"/>
              </a:rPr>
              <a:t>Afterschool clubs</a:t>
            </a:r>
          </a:p>
        </p:txBody>
      </p:sp>
      <p:pic>
        <p:nvPicPr>
          <p:cNvPr id="12" name="Picture 11">
            <a:extLst>
              <a:ext uri="{FF2B5EF4-FFF2-40B4-BE49-F238E27FC236}">
                <a16:creationId xmlns:a16="http://schemas.microsoft.com/office/drawing/2014/main" id="{2A66872F-4F27-5811-0A5D-DC09CD6C93E8}"/>
              </a:ext>
            </a:extLst>
          </p:cNvPr>
          <p:cNvPicPr>
            <a:picLocks noChangeAspect="1"/>
          </p:cNvPicPr>
          <p:nvPr/>
        </p:nvPicPr>
        <p:blipFill>
          <a:blip r:embed="rId4"/>
          <a:stretch>
            <a:fillRect/>
          </a:stretch>
        </p:blipFill>
        <p:spPr>
          <a:xfrm>
            <a:off x="4628484" y="2971399"/>
            <a:ext cx="3849431" cy="2595450"/>
          </a:xfrm>
          <a:prstGeom prst="rect">
            <a:avLst/>
          </a:prstGeom>
        </p:spPr>
      </p:pic>
    </p:spTree>
    <p:extLst>
      <p:ext uri="{BB962C8B-B14F-4D97-AF65-F5344CB8AC3E}">
        <p14:creationId xmlns:p14="http://schemas.microsoft.com/office/powerpoint/2010/main" val="35875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077CA9-A812-FADC-1624-5F1347276F8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group of people playing baseball&#10;&#10;Description automatically generated">
            <a:extLst>
              <a:ext uri="{FF2B5EF4-FFF2-40B4-BE49-F238E27FC236}">
                <a16:creationId xmlns:a16="http://schemas.microsoft.com/office/drawing/2014/main" id="{BFCFAC0F-6724-08D4-7327-C5274415DD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407654"/>
            <a:ext cx="3837215" cy="2558143"/>
          </a:xfrm>
          <a:prstGeom prst="rect">
            <a:avLst/>
          </a:prstGeom>
        </p:spPr>
      </p:pic>
      <p:pic>
        <p:nvPicPr>
          <p:cNvPr id="14" name="Picture 13" descr="A group of children wearing hard hats&#10;&#10;Description automatically generated">
            <a:extLst>
              <a:ext uri="{FF2B5EF4-FFF2-40B4-BE49-F238E27FC236}">
                <a16:creationId xmlns:a16="http://schemas.microsoft.com/office/drawing/2014/main" id="{E02BF3D7-F0B3-CB13-AAF7-0ED4BF959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524" y="412717"/>
            <a:ext cx="3837216" cy="2553080"/>
          </a:xfrm>
          <a:prstGeom prst="rect">
            <a:avLst/>
          </a:prstGeom>
        </p:spPr>
      </p:pic>
      <p:pic>
        <p:nvPicPr>
          <p:cNvPr id="17" name="Picture 16" descr="A tray with food on it&#10;&#10;Description automatically generated">
            <a:extLst>
              <a:ext uri="{FF2B5EF4-FFF2-40B4-BE49-F238E27FC236}">
                <a16:creationId xmlns:a16="http://schemas.microsoft.com/office/drawing/2014/main" id="{6F1BF7A6-9077-DDAA-E72A-50F3A0930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992" y="3253872"/>
            <a:ext cx="3559629" cy="2669722"/>
          </a:xfrm>
          <a:prstGeom prst="rect">
            <a:avLst/>
          </a:prstGeom>
        </p:spPr>
      </p:pic>
      <p:pic>
        <p:nvPicPr>
          <p:cNvPr id="19" name="Picture 18" descr="A classroom with desks and a chalkboard&#10;&#10;Description automatically generated">
            <a:extLst>
              <a:ext uri="{FF2B5EF4-FFF2-40B4-BE49-F238E27FC236}">
                <a16:creationId xmlns:a16="http://schemas.microsoft.com/office/drawing/2014/main" id="{CF030565-716E-8252-CCCD-60540E427D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95" r="8928"/>
          <a:stretch/>
        </p:blipFill>
        <p:spPr>
          <a:xfrm>
            <a:off x="4923067" y="3312193"/>
            <a:ext cx="3766131" cy="2553080"/>
          </a:xfrm>
          <a:prstGeom prst="rect">
            <a:avLst/>
          </a:prstGeom>
        </p:spPr>
      </p:pic>
    </p:spTree>
    <p:extLst>
      <p:ext uri="{BB962C8B-B14F-4D97-AF65-F5344CB8AC3E}">
        <p14:creationId xmlns:p14="http://schemas.microsoft.com/office/powerpoint/2010/main" val="3854907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1" y="404664"/>
            <a:ext cx="6735455"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Getting to School</a:t>
            </a:r>
          </a:p>
        </p:txBody>
      </p:sp>
      <p:sp>
        <p:nvSpPr>
          <p:cNvPr id="3" name="TextBox 2">
            <a:extLst>
              <a:ext uri="{FF2B5EF4-FFF2-40B4-BE49-F238E27FC236}">
                <a16:creationId xmlns:a16="http://schemas.microsoft.com/office/drawing/2014/main" id="{A9E1DD78-4B0D-696A-66EE-7E3EA025115E}"/>
              </a:ext>
            </a:extLst>
          </p:cNvPr>
          <p:cNvSpPr txBox="1"/>
          <p:nvPr/>
        </p:nvSpPr>
        <p:spPr>
          <a:xfrm>
            <a:off x="586852" y="1805906"/>
            <a:ext cx="3839907" cy="3170099"/>
          </a:xfrm>
          <a:prstGeom prst="rect">
            <a:avLst/>
          </a:prstGeom>
          <a:noFill/>
        </p:spPr>
        <p:txBody>
          <a:bodyPr wrap="square" rtlCol="0">
            <a:spAutoFit/>
          </a:bodyPr>
          <a:lstStyle/>
          <a:p>
            <a:r>
              <a:rPr lang="en-GB" sz="2000" dirty="0">
                <a:latin typeface="Kozuka Gothic Pro R" pitchFamily="34" charset="-128"/>
                <a:ea typeface="Kozuka Gothic Pro R" pitchFamily="34" charset="-128"/>
              </a:rPr>
              <a:t>Children in Japan walk to school with friends – not with an adult!</a:t>
            </a:r>
          </a:p>
          <a:p>
            <a:endParaRPr lang="en-GB" sz="2000" dirty="0">
              <a:latin typeface="Kozuka Gothic Pro R" pitchFamily="34" charset="-128"/>
              <a:ea typeface="Kozuka Gothic Pro R" pitchFamily="34" charset="-128"/>
            </a:endParaRPr>
          </a:p>
          <a:p>
            <a:r>
              <a:rPr lang="en-GB" sz="2000" dirty="0">
                <a:latin typeface="Kozuka Gothic Pro R" pitchFamily="34" charset="-128"/>
                <a:ea typeface="Kozuka Gothic Pro R" pitchFamily="34" charset="-128"/>
              </a:rPr>
              <a:t>Usually, the year 5 and 6 children walk together with the year 1 and 2 children.</a:t>
            </a:r>
          </a:p>
          <a:p>
            <a:endParaRPr lang="en-GB" sz="2000" dirty="0">
              <a:latin typeface="Kozuka Gothic Pro R" pitchFamily="34" charset="-128"/>
              <a:ea typeface="Kozuka Gothic Pro R" pitchFamily="34" charset="-128"/>
            </a:endParaRPr>
          </a:p>
          <a:p>
            <a:r>
              <a:rPr lang="en-GB" sz="2000" dirty="0">
                <a:latin typeface="Kozuka Gothic Pro R" pitchFamily="34" charset="-128"/>
                <a:ea typeface="Kozuka Gothic Pro R" pitchFamily="34" charset="-128"/>
              </a:rPr>
              <a:t>Sometimes they will even travel to school by bus or train!</a:t>
            </a:r>
          </a:p>
        </p:txBody>
      </p:sp>
      <p:sp>
        <p:nvSpPr>
          <p:cNvPr id="13" name="TextBox 12">
            <a:extLst>
              <a:ext uri="{FF2B5EF4-FFF2-40B4-BE49-F238E27FC236}">
                <a16:creationId xmlns:a16="http://schemas.microsoft.com/office/drawing/2014/main" id="{DB895124-A87C-F5A0-D191-212F6EB85E7A}"/>
              </a:ext>
            </a:extLst>
          </p:cNvPr>
          <p:cNvSpPr txBox="1"/>
          <p:nvPr/>
        </p:nvSpPr>
        <p:spPr>
          <a:xfrm>
            <a:off x="683443" y="5308609"/>
            <a:ext cx="7993137" cy="400110"/>
          </a:xfrm>
          <a:prstGeom prst="rect">
            <a:avLst/>
          </a:prstGeom>
          <a:noFill/>
          <a:ln w="28575">
            <a:solidFill>
              <a:srgbClr val="FF0000"/>
            </a:solidFill>
            <a:prstDash val="sysDash"/>
          </a:ln>
        </p:spPr>
        <p:txBody>
          <a:bodyPr wrap="square" lIns="91440" tIns="45720" rIns="91440" bIns="45720" rtlCol="0" anchor="t">
            <a:spAutoFit/>
          </a:bodyPr>
          <a:lstStyle/>
          <a:p>
            <a:pPr algn="ctr"/>
            <a:r>
              <a:rPr lang="en-GB" sz="2000" b="1" dirty="0">
                <a:latin typeface="Kozuka Gothic Pro R" pitchFamily="34" charset="-128"/>
                <a:ea typeface="Kozuka Gothic Pro R" pitchFamily="34" charset="-128"/>
              </a:rPr>
              <a:t>Do children usually walk to school without an adult in Britain?</a:t>
            </a:r>
          </a:p>
        </p:txBody>
      </p:sp>
      <p:pic>
        <p:nvPicPr>
          <p:cNvPr id="10" name="Picture 9" descr="Two girls walking on the street&#10;&#10;Description automatically generated">
            <a:extLst>
              <a:ext uri="{FF2B5EF4-FFF2-40B4-BE49-F238E27FC236}">
                <a16:creationId xmlns:a16="http://schemas.microsoft.com/office/drawing/2014/main" id="{36EA511E-7189-70FF-47CF-969B04C7A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7242" y="2052338"/>
            <a:ext cx="3671915" cy="2753322"/>
          </a:xfrm>
          <a:prstGeom prst="rect">
            <a:avLst/>
          </a:prstGeom>
        </p:spPr>
      </p:pic>
    </p:spTree>
    <p:extLst>
      <p:ext uri="{BB962C8B-B14F-4D97-AF65-F5344CB8AC3E}">
        <p14:creationId xmlns:p14="http://schemas.microsoft.com/office/powerpoint/2010/main" val="312947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57205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School Uniform</a:t>
            </a:r>
          </a:p>
        </p:txBody>
      </p:sp>
      <p:sp>
        <p:nvSpPr>
          <p:cNvPr id="3" name="TextBox 2">
            <a:extLst>
              <a:ext uri="{FF2B5EF4-FFF2-40B4-BE49-F238E27FC236}">
                <a16:creationId xmlns:a16="http://schemas.microsoft.com/office/drawing/2014/main" id="{A9E1DD78-4B0D-696A-66EE-7E3EA025115E}"/>
              </a:ext>
            </a:extLst>
          </p:cNvPr>
          <p:cNvSpPr txBox="1"/>
          <p:nvPr/>
        </p:nvSpPr>
        <p:spPr>
          <a:xfrm>
            <a:off x="683443" y="1913620"/>
            <a:ext cx="313493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In elementary school, children don’t have to wear a school uniform!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prstClr val="black"/>
              </a:solidFill>
              <a:latin typeface="Kozuka Gothic Pro R" pitchFamily="34" charset="-128"/>
              <a:ea typeface="Kozuka Gothic Pro R"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Kozuka Gothic Pro R" pitchFamily="34" charset="-128"/>
                <a:ea typeface="Kozuka Gothic Pro R" pitchFamily="34" charset="-128"/>
              </a:rPr>
              <a:t>But they have to wear clothes that will be comfortable for them when doing PE lessons.</a:t>
            </a: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sp>
        <p:nvSpPr>
          <p:cNvPr id="7" name="TextBox 6">
            <a:extLst>
              <a:ext uri="{FF2B5EF4-FFF2-40B4-BE49-F238E27FC236}">
                <a16:creationId xmlns:a16="http://schemas.microsoft.com/office/drawing/2014/main" id="{0543E1AB-D4C2-ACD5-0D08-73C8BF1009B1}"/>
              </a:ext>
            </a:extLst>
          </p:cNvPr>
          <p:cNvSpPr txBox="1"/>
          <p:nvPr/>
        </p:nvSpPr>
        <p:spPr>
          <a:xfrm>
            <a:off x="683443" y="5308609"/>
            <a:ext cx="7993137" cy="707886"/>
          </a:xfrm>
          <a:prstGeom prst="rect">
            <a:avLst/>
          </a:prstGeom>
          <a:noFill/>
          <a:ln w="28575">
            <a:solidFill>
              <a:srgbClr val="FF0000"/>
            </a:solidFill>
            <a:prstDash val="sysDash"/>
          </a:ln>
        </p:spPr>
        <p:txBody>
          <a:bodyPr wrap="square" lIns="91440" tIns="45720" rIns="91440" bIns="45720" rtlCol="0" anchor="t">
            <a:spAutoFit/>
          </a:bodyPr>
          <a:lstStyle/>
          <a:p>
            <a:pPr algn="ctr"/>
            <a:r>
              <a:rPr lang="en-GB" sz="2000" b="1" dirty="0">
                <a:latin typeface="Kozuka Gothic Pro R" pitchFamily="34" charset="-128"/>
                <a:ea typeface="Kozuka Gothic Pro R" pitchFamily="34" charset="-128"/>
              </a:rPr>
              <a:t>Would you prefer being able to wear your own clothes to school? Why or why not?</a:t>
            </a:r>
          </a:p>
        </p:txBody>
      </p:sp>
      <p:pic>
        <p:nvPicPr>
          <p:cNvPr id="10" name="Picture 9" descr="A group of children holding colorful papers&#10;&#10;Description automatically generated">
            <a:extLst>
              <a:ext uri="{FF2B5EF4-FFF2-40B4-BE49-F238E27FC236}">
                <a16:creationId xmlns:a16="http://schemas.microsoft.com/office/drawing/2014/main" id="{69752B37-E26B-8ABD-61FA-12C8A2A80D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5983" y="1913620"/>
            <a:ext cx="5388016" cy="3030759"/>
          </a:xfrm>
          <a:prstGeom prst="rect">
            <a:avLst/>
          </a:prstGeom>
        </p:spPr>
      </p:pic>
    </p:spTree>
    <p:extLst>
      <p:ext uri="{BB962C8B-B14F-4D97-AF65-F5344CB8AC3E}">
        <p14:creationId xmlns:p14="http://schemas.microsoft.com/office/powerpoint/2010/main" val="350166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2" y="404664"/>
            <a:ext cx="6373714"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Arriving at School</a:t>
            </a:r>
          </a:p>
        </p:txBody>
      </p:sp>
      <p:sp>
        <p:nvSpPr>
          <p:cNvPr id="3" name="TextBox 2">
            <a:extLst>
              <a:ext uri="{FF2B5EF4-FFF2-40B4-BE49-F238E27FC236}">
                <a16:creationId xmlns:a16="http://schemas.microsoft.com/office/drawing/2014/main" id="{A9E1DD78-4B0D-696A-66EE-7E3EA025115E}"/>
              </a:ext>
            </a:extLst>
          </p:cNvPr>
          <p:cNvSpPr txBox="1"/>
          <p:nvPr/>
        </p:nvSpPr>
        <p:spPr>
          <a:xfrm>
            <a:off x="539552" y="1561728"/>
            <a:ext cx="7003417" cy="984885"/>
          </a:xfrm>
          <a:prstGeom prst="rect">
            <a:avLst/>
          </a:prstGeom>
          <a:noFill/>
        </p:spPr>
        <p:txBody>
          <a:bodyPr wrap="square" rtlCol="0">
            <a:spAutoFit/>
          </a:bodyPr>
          <a:lstStyle/>
          <a:p>
            <a:r>
              <a:rPr lang="en-GB" sz="2000" dirty="0">
                <a:latin typeface="Kozuka Gothic Pro R" pitchFamily="34" charset="-128"/>
                <a:ea typeface="Kozuka Gothic Pro R" pitchFamily="34" charset="-128"/>
              </a:rPr>
              <a:t>When pupils arrive at school in the mornings, they enter the building through the </a:t>
            </a:r>
            <a:r>
              <a:rPr lang="en-GB" sz="2000" b="1" dirty="0">
                <a:latin typeface="Kozuka Gothic Pro R" pitchFamily="34" charset="-128"/>
                <a:ea typeface="Kozuka Gothic Pro R" pitchFamily="34" charset="-128"/>
              </a:rPr>
              <a:t>genkan </a:t>
            </a:r>
            <a:r>
              <a:rPr lang="ja-JP" altLang="en-US" sz="2000" b="1" dirty="0">
                <a:latin typeface="Kozuka Gothic Pro R" pitchFamily="34" charset="-128"/>
                <a:ea typeface="Kozuka Gothic Pro R" pitchFamily="34" charset="-128"/>
              </a:rPr>
              <a:t>玄関</a:t>
            </a:r>
            <a:endParaRPr lang="en-GB" sz="2000" dirty="0">
              <a:latin typeface="Kozuka Gothic Pro R" pitchFamily="34" charset="-128"/>
              <a:ea typeface="Kozuka Gothic Pro R" pitchFamily="34" charset="-128"/>
            </a:endParaRPr>
          </a:p>
          <a:p>
            <a:endParaRPr lang="en-GB" dirty="0">
              <a:latin typeface="Kozuka Gothic Pro R" pitchFamily="34" charset="-128"/>
              <a:ea typeface="Kozuka Gothic Pro R" pitchFamily="34" charset="-128"/>
            </a:endParaRPr>
          </a:p>
        </p:txBody>
      </p:sp>
      <p:pic>
        <p:nvPicPr>
          <p:cNvPr id="18" name="Picture 17" descr="A library with shelves and doors&#10;&#10;Description automatically generated with medium confidence">
            <a:extLst>
              <a:ext uri="{FF2B5EF4-FFF2-40B4-BE49-F238E27FC236}">
                <a16:creationId xmlns:a16="http://schemas.microsoft.com/office/drawing/2014/main" id="{2CE4E2EF-19A5-A4CC-C6C1-C96ACD3373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67" y="2452822"/>
            <a:ext cx="4835784" cy="2720129"/>
          </a:xfrm>
          <a:prstGeom prst="rect">
            <a:avLst/>
          </a:prstGeom>
        </p:spPr>
      </p:pic>
      <p:pic>
        <p:nvPicPr>
          <p:cNvPr id="20" name="Picture 19" descr="A room with shelves in front of windows&#10;&#10;Description automatically generated">
            <a:extLst>
              <a:ext uri="{FF2B5EF4-FFF2-40B4-BE49-F238E27FC236}">
                <a16:creationId xmlns:a16="http://schemas.microsoft.com/office/drawing/2014/main" id="{1F4AFC2C-7A20-4571-7D0E-50A857F982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8553" y="2437662"/>
            <a:ext cx="3645896" cy="2734421"/>
          </a:xfrm>
          <a:prstGeom prst="rect">
            <a:avLst/>
          </a:prstGeom>
        </p:spPr>
      </p:pic>
      <p:sp>
        <p:nvSpPr>
          <p:cNvPr id="21" name="TextBox 20">
            <a:extLst>
              <a:ext uri="{FF2B5EF4-FFF2-40B4-BE49-F238E27FC236}">
                <a16:creationId xmlns:a16="http://schemas.microsoft.com/office/drawing/2014/main" id="{91E41B64-E2FB-36A1-ED41-B54E8E050105}"/>
              </a:ext>
            </a:extLst>
          </p:cNvPr>
          <p:cNvSpPr txBox="1"/>
          <p:nvPr/>
        </p:nvSpPr>
        <p:spPr>
          <a:xfrm>
            <a:off x="575431" y="5352649"/>
            <a:ext cx="7993137" cy="400110"/>
          </a:xfrm>
          <a:prstGeom prst="rect">
            <a:avLst/>
          </a:prstGeom>
          <a:noFill/>
          <a:ln w="28575">
            <a:solidFill>
              <a:srgbClr val="FF0000"/>
            </a:solidFill>
            <a:prstDash val="sysDash"/>
          </a:ln>
        </p:spPr>
        <p:txBody>
          <a:bodyPr wrap="square" lIns="91440" tIns="45720" rIns="91440" bIns="45720" rtlCol="0" anchor="t">
            <a:spAutoFit/>
          </a:bodyPr>
          <a:lstStyle/>
          <a:p>
            <a:pPr algn="ctr"/>
            <a:r>
              <a:rPr lang="en-GB" sz="2000" b="1" dirty="0">
                <a:latin typeface="Kozuka Gothic Pro R" pitchFamily="34" charset="-128"/>
                <a:ea typeface="Kozuka Gothic Pro R" pitchFamily="34" charset="-128"/>
              </a:rPr>
              <a:t>What do you think genkan means?</a:t>
            </a:r>
          </a:p>
        </p:txBody>
      </p:sp>
    </p:spTree>
    <p:extLst>
      <p:ext uri="{BB962C8B-B14F-4D97-AF65-F5344CB8AC3E}">
        <p14:creationId xmlns:p14="http://schemas.microsoft.com/office/powerpoint/2010/main" val="2148646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373714"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Arriving at School</a:t>
            </a:r>
          </a:p>
        </p:txBody>
      </p:sp>
      <p:sp>
        <p:nvSpPr>
          <p:cNvPr id="12" name="TextBox 11">
            <a:extLst>
              <a:ext uri="{FF2B5EF4-FFF2-40B4-BE49-F238E27FC236}">
                <a16:creationId xmlns:a16="http://schemas.microsoft.com/office/drawing/2014/main" id="{86D130D3-D831-8066-B8D1-B32F310D77D0}"/>
              </a:ext>
            </a:extLst>
          </p:cNvPr>
          <p:cNvSpPr txBox="1"/>
          <p:nvPr/>
        </p:nvSpPr>
        <p:spPr>
          <a:xfrm>
            <a:off x="683443" y="5073763"/>
            <a:ext cx="7993137" cy="707886"/>
          </a:xfrm>
          <a:prstGeom prst="rect">
            <a:avLst/>
          </a:prstGeom>
          <a:noFill/>
          <a:ln w="28575">
            <a:solidFill>
              <a:srgbClr val="FF0000"/>
            </a:solidFill>
            <a:prstDash val="sysDash"/>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Why do you think the children change their shoes when arriving at school?</a:t>
            </a:r>
          </a:p>
        </p:txBody>
      </p:sp>
      <p:sp>
        <p:nvSpPr>
          <p:cNvPr id="9" name="TextBox 8">
            <a:extLst>
              <a:ext uri="{FF2B5EF4-FFF2-40B4-BE49-F238E27FC236}">
                <a16:creationId xmlns:a16="http://schemas.microsoft.com/office/drawing/2014/main" id="{9D5D018B-8504-8091-7118-4EE64DE89BBC}"/>
              </a:ext>
            </a:extLst>
          </p:cNvPr>
          <p:cNvSpPr txBox="1"/>
          <p:nvPr/>
        </p:nvSpPr>
        <p:spPr>
          <a:xfrm>
            <a:off x="539552" y="1561728"/>
            <a:ext cx="7003417" cy="984885"/>
          </a:xfrm>
          <a:prstGeom prst="rect">
            <a:avLst/>
          </a:prstGeom>
          <a:noFill/>
        </p:spPr>
        <p:txBody>
          <a:bodyPr wrap="square" rtlCol="0">
            <a:spAutoFit/>
          </a:bodyPr>
          <a:lstStyle/>
          <a:p>
            <a:r>
              <a:rPr lang="en-GB" sz="2000" dirty="0">
                <a:latin typeface="Kozuka Gothic Pro R" pitchFamily="34" charset="-128"/>
                <a:ea typeface="Kozuka Gothic Pro R" pitchFamily="34" charset="-128"/>
              </a:rPr>
              <a:t>The pupils take off their shoes, and put on special indoor slippers they wear in school.</a:t>
            </a:r>
          </a:p>
          <a:p>
            <a:endParaRPr lang="en-GB" dirty="0">
              <a:latin typeface="Kozuka Gothic Pro R" pitchFamily="34" charset="-128"/>
              <a:ea typeface="Kozuka Gothic Pro R" pitchFamily="34" charset="-128"/>
            </a:endParaRPr>
          </a:p>
        </p:txBody>
      </p:sp>
      <p:pic>
        <p:nvPicPr>
          <p:cNvPr id="11" name="Picture 10" descr="A pair of white shoes&#10;&#10;Description automatically generated">
            <a:extLst>
              <a:ext uri="{FF2B5EF4-FFF2-40B4-BE49-F238E27FC236}">
                <a16:creationId xmlns:a16="http://schemas.microsoft.com/office/drawing/2014/main" id="{4F8FA161-EA2D-2F9D-EBDC-C87070553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826" y="2368145"/>
            <a:ext cx="4402991" cy="2476682"/>
          </a:xfrm>
          <a:prstGeom prst="rect">
            <a:avLst/>
          </a:prstGeom>
        </p:spPr>
      </p:pic>
      <p:pic>
        <p:nvPicPr>
          <p:cNvPr id="15" name="Picture 14" descr="A shelf with shoes on it&#10;&#10;Description automatically generated">
            <a:extLst>
              <a:ext uri="{FF2B5EF4-FFF2-40B4-BE49-F238E27FC236}">
                <a16:creationId xmlns:a16="http://schemas.microsoft.com/office/drawing/2014/main" id="{668E5EC2-4063-7A4C-7689-EBA6CD6DD8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3974" y="2370790"/>
            <a:ext cx="3695915" cy="2463943"/>
          </a:xfrm>
          <a:prstGeom prst="rect">
            <a:avLst/>
          </a:prstGeom>
        </p:spPr>
      </p:pic>
    </p:spTree>
    <p:extLst>
      <p:ext uri="{BB962C8B-B14F-4D97-AF65-F5344CB8AC3E}">
        <p14:creationId xmlns:p14="http://schemas.microsoft.com/office/powerpoint/2010/main" val="1612189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MediaLengthInSeconds xmlns="d8b6db6b-d518-46de-a133-ecec48f903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E62433-4D4E-43E1-9295-4B31A7EF5F87}">
  <ds:schemaRefs>
    <ds:schemaRef ds:uri="http://www.w3.org/XML/1998/namespace"/>
    <ds:schemaRef ds:uri="d8b6db6b-d518-46de-a133-ecec48f9032d"/>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elements/1.1/"/>
    <ds:schemaRef ds:uri="http://schemas.openxmlformats.org/package/2006/metadata/core-properties"/>
    <ds:schemaRef ds:uri="22c91556-46bc-4590-bcd5-90c67e4b91fa"/>
  </ds:schemaRefs>
</ds:datastoreItem>
</file>

<file path=customXml/itemProps2.xml><?xml version="1.0" encoding="utf-8"?>
<ds:datastoreItem xmlns:ds="http://schemas.openxmlformats.org/officeDocument/2006/customXml" ds:itemID="{8C5C2633-D70B-477C-9DBD-57FD3D88B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068C8B-8CBD-4AA9-B61D-64AC042C95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1384</TotalTime>
  <Words>2795</Words>
  <Application>Microsoft Office PowerPoint</Application>
  <PresentationFormat>On-screen Show (4:3)</PresentationFormat>
  <Paragraphs>248</Paragraphs>
  <Slides>19</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Kozuka Gothic Pro B</vt:lpstr>
      <vt:lpstr>Kozuka Gothic Pro R</vt:lpstr>
      <vt:lpstr>Arial</vt:lpstr>
      <vt:lpstr>Calibri</vt:lpstr>
      <vt:lpstr>Kristen ITC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41</cp:revision>
  <dcterms:created xsi:type="dcterms:W3CDTF">2017-05-31T10:45:44Z</dcterms:created>
  <dcterms:modified xsi:type="dcterms:W3CDTF">2024-12-12T15:19:28Z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Order">
    <vt:r8>92400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