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6" r:id="rId3"/>
    <p:sldId id="277" r:id="rId4"/>
    <p:sldId id="271" r:id="rId5"/>
    <p:sldId id="269" r:id="rId6"/>
    <p:sldId id="272" r:id="rId7"/>
    <p:sldId id="262" r:id="rId8"/>
    <p:sldId id="278" r:id="rId9"/>
    <p:sldId id="279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TdRw8w1GSc3yDzB/L+D2Q==" hashData="04jP8jm6+wFkPdVNvtbluvv0prU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773" autoAdjust="0"/>
  </p:normalViewPr>
  <p:slideViewPr>
    <p:cSldViewPr>
      <p:cViewPr>
        <p:scale>
          <a:sx n="68" d="100"/>
          <a:sy n="68" d="100"/>
        </p:scale>
        <p:origin x="-1858" y="-206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144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Title%20image: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72882318@N0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photos/d208c0db-5f53-4b36-b9bd-42420b407c3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4/04/blog-post_8758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9/blog-post_2557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9/blog-post_2557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Title image: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John Vela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GB" sz="1200" b="0" i="1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 BY-NC-SA 2.0</a:t>
            </a:r>
            <a:r>
              <a:rPr lang="en-GB" sz="1200" b="0" i="1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dirty="0"/>
              <a:t>(no changes)</a:t>
            </a:r>
            <a:endParaRPr lang="en-GB" sz="1200" b="0" i="1" u="none" strike="noStrike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0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</a:t>
            </a:r>
            <a:r>
              <a:rPr lang="en-GB" b="1" baseline="0" dirty="0"/>
              <a:t> students</a:t>
            </a:r>
            <a:r>
              <a:rPr lang="en-GB" b="1" dirty="0"/>
              <a:t>: 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It is a counting tray with parallel rods, each containing 5 beads. 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They are used for calculations –like a modern day calculator. 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You can add, subtract, multiply and divide.</a:t>
            </a:r>
          </a:p>
          <a:p>
            <a:r>
              <a:rPr lang="en-GB" dirty="0"/>
              <a:t>•</a:t>
            </a:r>
            <a:r>
              <a:rPr lang="ja-JP" altLang="en-US" dirty="0"/>
              <a:t> </a:t>
            </a:r>
            <a:r>
              <a:rPr lang="en-GB" dirty="0"/>
              <a:t>The soroban is more efficient than using pen and paper to solve problems.</a:t>
            </a:r>
            <a:r>
              <a:rPr lang="ja-JP" altLang="en-US" dirty="0"/>
              <a:t> </a:t>
            </a:r>
            <a:r>
              <a:rPr lang="en-GB" dirty="0"/>
              <a:t>Some people can even solve problems on a soroban faster than on a calculator!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“Soroban Japanese abacus, 2001”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Museum Group Collection/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CC-BY-NC-SA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>
                <a:hlinkClick r:id="rId3"/>
              </a:rPr>
              <a:t>https://search.creativecommons.org/photos/d208c0db-5f53-4b36-b9bd-42420b407c3a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latin typeface="Kozuka Gothic Pro R" pitchFamily="34" charset="-128"/>
                <a:ea typeface="Kozuka Gothic Pro R" pitchFamily="34" charset="-128"/>
              </a:rPr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• All shops and offices will use calculators and computers, but you might see soroban too.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Ask</a:t>
            </a:r>
            <a:r>
              <a:rPr lang="en-GB" b="1" baseline="0" dirty="0"/>
              <a:t> </a:t>
            </a:r>
            <a:r>
              <a:rPr lang="en-GB" b="1" dirty="0"/>
              <a:t>students:</a:t>
            </a:r>
          </a:p>
          <a:p>
            <a:r>
              <a:rPr lang="en-GB" b="1" dirty="0"/>
              <a:t>• Can you see the frame? </a:t>
            </a:r>
            <a:r>
              <a:rPr lang="en-GB" b="0" dirty="0"/>
              <a:t>It</a:t>
            </a:r>
            <a:r>
              <a:rPr lang="en-GB" b="0" baseline="0" dirty="0"/>
              <a:t> is </a:t>
            </a:r>
            <a:r>
              <a:rPr lang="en-GB" dirty="0"/>
              <a:t>the</a:t>
            </a:r>
            <a:r>
              <a:rPr lang="en-GB" baseline="0" dirty="0"/>
              <a:t> outside rectangle which contains all the other parts of the soroban.</a:t>
            </a:r>
          </a:p>
          <a:p>
            <a:r>
              <a:rPr lang="en-GB" b="1" dirty="0"/>
              <a:t>• Can you see the</a:t>
            </a:r>
            <a:r>
              <a:rPr lang="en-GB" b="1" baseline="0" dirty="0"/>
              <a:t> beam? </a:t>
            </a:r>
            <a:r>
              <a:rPr lang="en-GB" baseline="0" dirty="0"/>
              <a:t>It is the bar that runs across the middle soroban. There are 4 beads on each rod below the beam, and one bead on each rod above the beam. </a:t>
            </a:r>
          </a:p>
          <a:p>
            <a:r>
              <a:rPr lang="en-GB" b="1" dirty="0"/>
              <a:t>• </a:t>
            </a:r>
            <a:r>
              <a:rPr lang="en-GB" b="1" baseline="0" dirty="0"/>
              <a:t>Can you see the 5 beads? </a:t>
            </a:r>
            <a:r>
              <a:rPr lang="en-GB" baseline="0" dirty="0"/>
              <a:t>The beads above the beam are called 5 beads. Can you guess why? It’s because they represent 5.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• </a:t>
            </a:r>
            <a:r>
              <a:rPr lang="en-GB" b="1" baseline="0" dirty="0"/>
              <a:t>Can you see the 1 beads? </a:t>
            </a:r>
            <a:r>
              <a:rPr lang="en-GB" baseline="0" dirty="0"/>
              <a:t>The beads below the beam are called 1 beads. Can you guess why? It’s because they represent 1. </a:t>
            </a:r>
          </a:p>
          <a:p>
            <a:r>
              <a:rPr lang="en-GB" b="1" dirty="0"/>
              <a:t>• </a:t>
            </a:r>
            <a:r>
              <a:rPr lang="en-GB" b="1" baseline="0" dirty="0"/>
              <a:t>Can you see the position marker? </a:t>
            </a:r>
            <a:r>
              <a:rPr lang="en-GB" baseline="0" dirty="0"/>
              <a:t>They are the little dots that you can see on the beam</a:t>
            </a:r>
            <a:r>
              <a:rPr lang="en-GB" baseline="0" dirty="0" smtClean="0"/>
              <a:t>. (When we make numbers on the </a:t>
            </a:r>
            <a:r>
              <a:rPr lang="en-GB" baseline="0" dirty="0" err="1" smtClean="0"/>
              <a:t>soroban</a:t>
            </a:r>
            <a:r>
              <a:rPr lang="en-GB" baseline="0" dirty="0" smtClean="0"/>
              <a:t>, the position marker shows where the ones will be) It’s </a:t>
            </a:r>
            <a:r>
              <a:rPr lang="en-GB" baseline="0" dirty="0"/>
              <a:t>best to use the dot in the middle. </a:t>
            </a:r>
          </a:p>
          <a:p>
            <a:r>
              <a:rPr lang="en-GB" b="1" dirty="0"/>
              <a:t>• </a:t>
            </a:r>
            <a:r>
              <a:rPr lang="en-GB" b="1" baseline="0" dirty="0"/>
              <a:t>Can you see the digit </a:t>
            </a:r>
            <a:r>
              <a:rPr lang="en-GB" b="1" baseline="0" dirty="0" smtClean="0"/>
              <a:t>rods? </a:t>
            </a:r>
            <a:r>
              <a:rPr lang="en-GB" baseline="0" dirty="0" smtClean="0"/>
              <a:t>They hold </a:t>
            </a:r>
            <a:r>
              <a:rPr lang="en-GB" baseline="0" dirty="0"/>
              <a:t>all the 5 beads and the 1 beads. </a:t>
            </a:r>
          </a:p>
          <a:p>
            <a:endParaRPr lang="en-GB" baseline="0" dirty="0"/>
          </a:p>
          <a:p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• Tell</a:t>
            </a:r>
            <a:r>
              <a:rPr lang="en-GB" baseline="0" dirty="0"/>
              <a:t> the students that w</a:t>
            </a:r>
            <a:r>
              <a:rPr lang="en-GB" dirty="0"/>
              <a:t>e only count the value of beads that are touching the beam.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• That means the soroban in</a:t>
            </a:r>
            <a:r>
              <a:rPr lang="en-GB" baseline="0" dirty="0"/>
              <a:t> this picture is</a:t>
            </a:r>
            <a:r>
              <a:rPr lang="en-GB" dirty="0"/>
              <a:t> empty</a:t>
            </a:r>
            <a:r>
              <a:rPr lang="en-GB" baseline="0" dirty="0"/>
              <a:t> or showing zero.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• Before you do anything on your soroban you always need to make sure it shows zero and there are no beads touching the beam.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Tell students: </a:t>
            </a:r>
            <a:r>
              <a:rPr lang="en-GB" b="0" baseline="0" dirty="0" smtClean="0"/>
              <a:t>Each time you use your </a:t>
            </a:r>
            <a:r>
              <a:rPr lang="en-GB" b="0" baseline="0" dirty="0" err="1" smtClean="0"/>
              <a:t>soroban</a:t>
            </a:r>
            <a:r>
              <a:rPr lang="en-GB" b="0" baseline="0" dirty="0" smtClean="0"/>
              <a:t>, you should start at zero. To get to zero, you have to ‘clear’ the </a:t>
            </a:r>
            <a:r>
              <a:rPr lang="en-GB" b="0" baseline="0" dirty="0" err="1" smtClean="0"/>
              <a:t>soroban</a:t>
            </a:r>
            <a:r>
              <a:rPr lang="en-GB" b="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• Watch </a:t>
            </a:r>
            <a:r>
              <a:rPr lang="en-GB" baseline="0" dirty="0"/>
              <a:t>the video to show how to clear your soroban and then practice ‘messing up’ and clearing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• In the video the person using the soroban says “</a:t>
            </a:r>
            <a:r>
              <a:rPr lang="en-GB" baseline="0" dirty="0" err="1"/>
              <a:t>ichi</a:t>
            </a:r>
            <a:r>
              <a:rPr lang="en-GB" baseline="0" dirty="0"/>
              <a:t>, </a:t>
            </a:r>
            <a:r>
              <a:rPr lang="en-GB" baseline="0" dirty="0" err="1"/>
              <a:t>ni</a:t>
            </a:r>
            <a:r>
              <a:rPr lang="en-GB" baseline="0" dirty="0"/>
              <a:t>, san” Can you guess what that means? Tell the students it means 1,2,3 in Japanese.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solidFill>
                  <a:srgbClr val="FFFF00"/>
                </a:solidFill>
              </a:rPr>
              <a:t>Tell students that each bead below the beam represent 1. </a:t>
            </a:r>
            <a:r>
              <a:rPr lang="en-GB" baseline="0" dirty="0"/>
              <a:t>Practice making 1 – 4.</a:t>
            </a:r>
          </a:p>
          <a:p>
            <a:r>
              <a:rPr lang="en-GB" baseline="0" dirty="0"/>
              <a:t>Point out the letter above the digit rods. Explain that O is for </a:t>
            </a:r>
            <a:r>
              <a:rPr lang="en-GB" baseline="0" dirty="0" smtClean="0"/>
              <a:t>Ones and make it clear that the ones are on the same digit rod as the position marker.  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Image: </a:t>
            </a:r>
            <a:r>
              <a:rPr lang="en-GB" dirty="0">
                <a:hlinkClick r:id="rId3"/>
              </a:rPr>
              <a:t>https://www.irasutoya.com/2014/04/blog-post_8758.html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Tell students that beads above the beam represent 5. Practice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making numbers 1-9 on the soroban.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**You can leave this slide up as a reference or hide it if you think the students have mastered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</a:t>
            </a:r>
            <a:r>
              <a:rPr lang="en-GB" dirty="0">
                <a:hlinkClick r:id="rId3"/>
              </a:rPr>
              <a:t>https://www.irasutoya.com/2013/09/blog-post_2557.html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Check understanding of place value on the soroban.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Point to the digit rod showing the position marker in the middle of the soroban and see if they can correctly identify the rods for ones, tens and hundreds.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</a:t>
            </a:r>
            <a:r>
              <a:rPr lang="en-GB" dirty="0">
                <a:hlinkClick r:id="rId3"/>
              </a:rPr>
              <a:t>https://www.irasutoya.com/2013/09/blog-post_2557.html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7912-D6CB-42C5-9B9B-CF474853D88A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A28-1ABB-4883-A86F-9818BA097747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95BB-02FB-4290-907F-44B7AEC3FBFE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2183-F2AD-4FA6-95C3-168DBBA0FA23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1675-7823-40B7-A8FC-9015C9B9F241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95A-5C1D-4EB4-BBFC-C923E60983F8}" type="datetime1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269D-E964-4D12-9501-D692FD09F703}" type="datetime1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F123-C75C-4E02-BA9A-4ED48740CC37}" type="datetime1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4DC9-4D54-4BC8-861C-ADFBD001748D}" type="datetime1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4523-86F5-4BA4-85B4-1C4DF6509FE7}" type="datetime1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A38E-7C24-466F-A99A-4F850987CD42}" type="datetime1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7EDD-0CAF-46C0-9290-704008815A41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©Kimie Markarian &amp; XXX in collaboration with The Japan Society.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CMSb3sP6h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roban Ma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5313224"/>
            <a:ext cx="666023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Soroban: Lesson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" y="31647"/>
            <a:ext cx="435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 Title image is “soroban macro” © John Vela/CC BY-NC-SA 2.0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made by Lee Blowers, Tomoko Hoult, Kimie Markarian in collaboration with The Japan Society</a:t>
            </a:r>
          </a:p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Tel: 020 7935 0475   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b="1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Follow us on: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7272808" cy="3651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9942" y="1579233"/>
            <a:ext cx="7984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 soroban is a Japanese abacus. 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Japanese children learn how to use a soroban 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at primary school.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43" y="5529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is Soroban?</a:t>
            </a:r>
          </a:p>
        </p:txBody>
      </p:sp>
      <p:sp>
        <p:nvSpPr>
          <p:cNvPr id="174" name="Footer Placeholder 7"/>
          <p:cNvSpPr txBox="1">
            <a:spLocks/>
          </p:cNvSpPr>
          <p:nvPr/>
        </p:nvSpPr>
        <p:spPr>
          <a:xfrm>
            <a:off x="-291" y="6362885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Soroban Japanese abacus, 2001. | Science Museum Group Coll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1" b="17688"/>
          <a:stretch/>
        </p:blipFill>
        <p:spPr bwMode="auto">
          <a:xfrm>
            <a:off x="1412206" y="3148893"/>
            <a:ext cx="6472162" cy="28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434" y="56540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 Science Museum Group Collection/ CC-BY-NC-SA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6312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168" y="1937658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Soroban has been used for over 450 years!</a:t>
            </a: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It originally came from the Chinese abacus. 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In Japan today, you might  see </a:t>
            </a:r>
            <a:r>
              <a:rPr lang="en-GB" sz="2400" dirty="0" err="1">
                <a:latin typeface="Kozuka Gothic Pro R" pitchFamily="34" charset="-128"/>
                <a:ea typeface="Kozuka Gothic Pro R" pitchFamily="34" charset="-128"/>
              </a:rPr>
              <a:t>soroban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still being used in some places.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43" y="5529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History of Soroban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73" y="1917229"/>
            <a:ext cx="3928070" cy="34983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1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Parts of the soroban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1" name="Picture 17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9" b="36133"/>
          <a:stretch/>
        </p:blipFill>
        <p:spPr>
          <a:xfrm>
            <a:off x="726286" y="2204864"/>
            <a:ext cx="7878162" cy="238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535" y="5157544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Frame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724" y="5168084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Beam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54" y="1605543"/>
            <a:ext cx="177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Digit Rod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1110921" y="4365104"/>
            <a:ext cx="0" cy="802980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2483768" y="2996952"/>
            <a:ext cx="0" cy="2133818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Elbow Connector 1064"/>
          <p:cNvCxnSpPr/>
          <p:nvPr/>
        </p:nvCxnSpPr>
        <p:spPr>
          <a:xfrm>
            <a:off x="2459576" y="1844824"/>
            <a:ext cx="1548172" cy="1008112"/>
          </a:xfrm>
          <a:prstGeom prst="bentConnector3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114865" y="1420878"/>
            <a:ext cx="209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Position Marker</a:t>
            </a:r>
          </a:p>
        </p:txBody>
      </p:sp>
      <p:cxnSp>
        <p:nvCxnSpPr>
          <p:cNvPr id="110" name="Straight Arrow Connector 109"/>
          <p:cNvCxnSpPr>
            <a:cxnSpLocks/>
          </p:cNvCxnSpPr>
          <p:nvPr/>
        </p:nvCxnSpPr>
        <p:spPr>
          <a:xfrm flipH="1">
            <a:off x="4716017" y="2204864"/>
            <a:ext cx="703099" cy="792088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361422" y="513077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1 Bead</a:t>
            </a:r>
          </a:p>
        </p:txBody>
      </p:sp>
      <p:cxnSp>
        <p:nvCxnSpPr>
          <p:cNvPr id="123" name="Straight Arrow Connector 122"/>
          <p:cNvCxnSpPr>
            <a:cxnSpLocks/>
          </p:cNvCxnSpPr>
          <p:nvPr/>
        </p:nvCxnSpPr>
        <p:spPr>
          <a:xfrm flipV="1">
            <a:off x="4994827" y="3895950"/>
            <a:ext cx="225245" cy="1234820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948264" y="5145178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5 Bead</a:t>
            </a:r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H="1" flipV="1">
            <a:off x="6948264" y="2611915"/>
            <a:ext cx="612068" cy="2568071"/>
          </a:xfrm>
          <a:prstGeom prst="straightConnector1">
            <a:avLst/>
          </a:prstGeom>
          <a:ln w="5715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09" grpId="0"/>
      <p:bldP spid="122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32760" y="342607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Reading soroban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161" y="4365104"/>
            <a:ext cx="7114518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If there are no beads touching the beam, </a:t>
            </a:r>
          </a:p>
          <a:p>
            <a:pPr lvl="0" algn="ctr">
              <a:spcBef>
                <a:spcPts val="1600"/>
              </a:spcBef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 soroban is at zero.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74" name="Picture 17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7697" y="2240042"/>
            <a:ext cx="1345964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9ECBF7-6791-484C-B0E3-2B955D5E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9" b="36133"/>
          <a:stretch/>
        </p:blipFill>
        <p:spPr>
          <a:xfrm>
            <a:off x="395536" y="1772816"/>
            <a:ext cx="6747956" cy="20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Clearing the soroban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310" y="1484784"/>
            <a:ext cx="8294415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 smtClean="0">
                <a:latin typeface="Kozuka Gothic Pro B" pitchFamily="34" charset="-128"/>
                <a:ea typeface="Kozuka Gothic Pro B" pitchFamily="34" charset="-128"/>
              </a:rPr>
              <a:t>As </a:t>
            </a:r>
            <a:r>
              <a:rPr lang="en-GB" sz="2800" dirty="0">
                <a:latin typeface="Kozuka Gothic Pro B" pitchFamily="34" charset="-128"/>
                <a:ea typeface="Kozuka Gothic Pro B" pitchFamily="34" charset="-128"/>
              </a:rPr>
              <a:t>easy as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1-2-3!</a:t>
            </a:r>
            <a:endParaRPr lang="en-GB" sz="2800" dirty="0">
              <a:latin typeface="Kozuka Gothic Pro B" pitchFamily="34" charset="-128"/>
              <a:ea typeface="Kozuka Gothic Pro B" pitchFamily="34" charset="-128"/>
            </a:endParaRPr>
          </a:p>
          <a:p>
            <a:pPr marL="152400" lvl="0">
              <a:lnSpc>
                <a:spcPct val="200000"/>
              </a:lnSpc>
              <a:spcBef>
                <a:spcPts val="1600"/>
              </a:spcBef>
              <a:buSzPts val="1200"/>
            </a:pP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1. Using </a:t>
            </a:r>
            <a:r>
              <a:rPr lang="en-GB" sz="2400" dirty="0">
                <a:latin typeface="Kozuka Gothic Pro L" pitchFamily="34" charset="-128"/>
                <a:ea typeface="Kozuka Gothic Pro L" pitchFamily="34" charset="-128"/>
              </a:rPr>
              <a:t>your left hand tilt the abacus towards you</a:t>
            </a: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.</a:t>
            </a:r>
            <a:endParaRPr lang="en-GB" sz="1000" dirty="0">
              <a:latin typeface="Kozuka Gothic Pro L" pitchFamily="34" charset="-128"/>
              <a:ea typeface="Kozuka Gothic Pro L" pitchFamily="34" charset="-128"/>
            </a:endParaRPr>
          </a:p>
          <a:p>
            <a:pPr marL="152400" lvl="0">
              <a:lnSpc>
                <a:spcPct val="200000"/>
              </a:lnSpc>
              <a:buSzPts val="1200"/>
            </a:pP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2. Place </a:t>
            </a:r>
            <a:r>
              <a:rPr lang="en-GB" sz="2400" dirty="0">
                <a:latin typeface="Kozuka Gothic Pro L" pitchFamily="34" charset="-128"/>
                <a:ea typeface="Kozuka Gothic Pro L" pitchFamily="34" charset="-128"/>
              </a:rPr>
              <a:t>the abacus down </a:t>
            </a: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again.</a:t>
            </a:r>
            <a:endParaRPr lang="en-GB" sz="1000" dirty="0">
              <a:latin typeface="Kozuka Gothic Pro L" pitchFamily="34" charset="-128"/>
              <a:ea typeface="Kozuka Gothic Pro L" pitchFamily="34" charset="-128"/>
            </a:endParaRPr>
          </a:p>
          <a:p>
            <a:pPr marL="152400" lvl="0">
              <a:lnSpc>
                <a:spcPct val="200000"/>
              </a:lnSpc>
              <a:buSzPts val="1200"/>
            </a:pPr>
            <a:r>
              <a:rPr lang="en-GB" sz="2400" dirty="0" smtClean="0">
                <a:latin typeface="Kozuka Gothic Pro L" pitchFamily="34" charset="-128"/>
                <a:ea typeface="Kozuka Gothic Pro L" pitchFamily="34" charset="-128"/>
              </a:rPr>
              <a:t>3. Using </a:t>
            </a:r>
            <a:r>
              <a:rPr lang="en-GB" sz="2400" dirty="0">
                <a:latin typeface="Kozuka Gothic Pro L" pitchFamily="34" charset="-128"/>
                <a:ea typeface="Kozuka Gothic Pro L" pitchFamily="34" charset="-128"/>
              </a:rPr>
              <a:t>your right index finger, gently brush the top of the beam, pushing the top beads upwards.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591" y="52903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>
                <a:latin typeface="Kristen ITC" panose="03050502040202030202" pitchFamily="66" charset="0"/>
                <a:ea typeface="Kozuka Gothic Pro R" pitchFamily="34" charset="-128"/>
                <a:hlinkClick r:id="rId4"/>
              </a:rPr>
              <a:t>Watch </a:t>
            </a:r>
            <a:r>
              <a:rPr lang="en-GB" sz="2400" dirty="0" smtClean="0">
                <a:latin typeface="Kristen ITC" panose="03050502040202030202" pitchFamily="66" charset="0"/>
                <a:ea typeface="Kozuka Gothic Pro R" pitchFamily="34" charset="-128"/>
                <a:hlinkClick r:id="rId4"/>
              </a:rPr>
              <a:t>how </a:t>
            </a:r>
            <a:r>
              <a:rPr lang="en-GB" sz="2400" dirty="0">
                <a:latin typeface="Kristen ITC" panose="03050502040202030202" pitchFamily="66" charset="0"/>
                <a:ea typeface="Kozuka Gothic Pro R" pitchFamily="34" charset="-128"/>
                <a:hlinkClick r:id="rId4"/>
              </a:rPr>
              <a:t>to clear your </a:t>
            </a:r>
            <a:r>
              <a:rPr lang="en-GB" sz="2400" dirty="0" err="1">
                <a:latin typeface="Kristen ITC" panose="03050502040202030202" pitchFamily="66" charset="0"/>
                <a:ea typeface="Kozuka Gothic Pro R" pitchFamily="34" charset="-128"/>
                <a:hlinkClick r:id="rId4"/>
              </a:rPr>
              <a:t>soroban</a:t>
            </a:r>
            <a:r>
              <a:rPr lang="en-GB" sz="2400" dirty="0" smtClean="0">
                <a:latin typeface="Kristen ITC" panose="03050502040202030202" pitchFamily="66" charset="0"/>
                <a:ea typeface="Kozuka Gothic Pro R" pitchFamily="34" charset="-128"/>
                <a:hlinkClick r:id="rId4"/>
              </a:rPr>
              <a:t>!</a:t>
            </a:r>
            <a:endParaRPr lang="en-GB" sz="2400" dirty="0" smtClean="0">
              <a:latin typeface="Kristen ITC" panose="03050502040202030202" pitchFamily="66" charset="0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Numbers 1 - 4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b="55280"/>
          <a:stretch/>
        </p:blipFill>
        <p:spPr>
          <a:xfrm>
            <a:off x="311515" y="1556792"/>
            <a:ext cx="8532440" cy="3411201"/>
          </a:xfrm>
          <a:prstGeom prst="rect">
            <a:avLst/>
          </a:prstGeom>
        </p:spPr>
      </p:pic>
      <p:pic>
        <p:nvPicPr>
          <p:cNvPr id="1026" name="Picture 2" descr="そろばんを使う女の子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8681"/>
            <a:ext cx="1391635" cy="15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1650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0237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2350" y="2204864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Numbers 5 - 9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47659" r="79594" b="14492"/>
          <a:stretch/>
        </p:blipFill>
        <p:spPr>
          <a:xfrm>
            <a:off x="272130" y="2060848"/>
            <a:ext cx="1693480" cy="2447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5" t="47659" r="2285" b="14492"/>
          <a:stretch/>
        </p:blipFill>
        <p:spPr>
          <a:xfrm>
            <a:off x="3737117" y="2060848"/>
            <a:ext cx="5113295" cy="24471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52984" r="60780" b="17077"/>
          <a:stretch/>
        </p:blipFill>
        <p:spPr>
          <a:xfrm>
            <a:off x="1952131" y="2407530"/>
            <a:ext cx="1626920" cy="1935678"/>
          </a:xfrm>
          <a:prstGeom prst="rect">
            <a:avLst/>
          </a:prstGeom>
        </p:spPr>
      </p:pic>
      <p:pic>
        <p:nvPicPr>
          <p:cNvPr id="2050" name="Picture 2" descr="そろばんを使っている男の子のイラストです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0" y="4928064"/>
            <a:ext cx="1380602" cy="14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18870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5240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86551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9202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62703" y="2142326"/>
            <a:ext cx="3240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3533" y="4467676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4493" y="4482310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71706" y="4467676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40645" y="4489252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5  </a:t>
            </a:r>
            <a:r>
              <a:rPr lang="en-GB" sz="2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+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1064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8BD3D-30B6-B642-9E99-4574124C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9" b="36133"/>
          <a:stretch/>
        </p:blipFill>
        <p:spPr>
          <a:xfrm>
            <a:off x="395536" y="2224481"/>
            <a:ext cx="8261823" cy="2500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©Lee Blowers, Tomoko Hoult &amp; Kimie Markarian in collaboration with The Japan Society.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Larger numbers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2704"/>
            <a:ext cx="850900" cy="850900"/>
          </a:xfrm>
          <a:prstGeom prst="rect">
            <a:avLst/>
          </a:prstGeom>
        </p:spPr>
      </p:pic>
      <p:pic>
        <p:nvPicPr>
          <p:cNvPr id="2050" name="Picture 2" descr="そろばんを使っている男の子のイラストです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0" y="4928064"/>
            <a:ext cx="1380602" cy="14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6323" y="1772816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11401" y="1772815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17807" y="1772814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5" y="2419147"/>
            <a:ext cx="7861303" cy="2201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2" y="2378994"/>
            <a:ext cx="7889889" cy="2191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9" y="2393573"/>
            <a:ext cx="7849696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8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997</Words>
  <Application>Microsoft Office PowerPoint</Application>
  <PresentationFormat>On-screen Show (4:3)</PresentationFormat>
  <Paragraphs>141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147</cp:revision>
  <dcterms:created xsi:type="dcterms:W3CDTF">2017-05-31T10:45:44Z</dcterms:created>
  <dcterms:modified xsi:type="dcterms:W3CDTF">2021-09-15T08:41:50Z</dcterms:modified>
</cp:coreProperties>
</file>