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  <p:sldMasterId id="2147483676" r:id="rId5"/>
  </p:sldMasterIdLst>
  <p:notesMasterIdLst>
    <p:notesMasterId r:id="rId13"/>
  </p:notesMasterIdLst>
  <p:sldIdLst>
    <p:sldId id="282" r:id="rId6"/>
    <p:sldId id="270" r:id="rId7"/>
    <p:sldId id="284" r:id="rId8"/>
    <p:sldId id="283" r:id="rId9"/>
    <p:sldId id="277" r:id="rId10"/>
    <p:sldId id="263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I811ebsTzyWzW4LiMKH4w==" hashData="jNesi4qrWZ+UI8Xx1gP/FWqYTS5c3WbmdCtB9wgh1o0/w450f/Q9AkABzJ+pd4Jqdm+OGv7G0EiCJT6htbX4e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2"/>
    <a:srgbClr val="339933"/>
    <a:srgbClr val="808080"/>
    <a:srgbClr val="993399"/>
    <a:srgbClr val="0099FF"/>
    <a:srgbClr val="9B3333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6FDB8-28FB-4483-B126-157123026048}" v="6" dt="2025-02-03T14:59:28.4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816" autoAdjust="0"/>
  </p:normalViewPr>
  <p:slideViewPr>
    <p:cSldViewPr>
      <p:cViewPr varScale="1">
        <p:scale>
          <a:sx n="84" d="100"/>
          <a:sy n="84" d="100"/>
        </p:scale>
        <p:origin x="2394" y="78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13/02/2025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japantoday.com/category/features/lifestyle/first-ever-pokemon-manhole-covers-installed-in-downtown-tokyo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pupils the following questions and get them to discuss in pairs or small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08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baseline="0" dirty="0"/>
              <a:t>Teacher’s Notes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/>
              <a:t>Image of dogu from Wikimedia Commons: https://upload.wikimedia.org/wikipedia/commons/5/5e/Dogu_jomon_period_japan.jpg</a:t>
            </a:r>
          </a:p>
          <a:p>
            <a:endParaRPr lang="en-GB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1BBD79-A804-45E9-B8E3-9A16A3218D6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254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664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You may</a:t>
            </a:r>
            <a:r>
              <a:rPr lang="en-GB" baseline="0" dirty="0">
                <a:cs typeface="Calibri"/>
              </a:rPr>
              <a:t> need to revisit d</a:t>
            </a:r>
            <a:r>
              <a:rPr lang="en-GB" dirty="0">
                <a:cs typeface="Calibri"/>
              </a:rPr>
              <a:t>emonstrations</a:t>
            </a:r>
            <a:r>
              <a:rPr lang="en-GB" baseline="0" dirty="0">
                <a:cs typeface="Calibri"/>
              </a:rPr>
              <a:t> from the previous lesson and go over how to</a:t>
            </a:r>
            <a:r>
              <a:rPr lang="en-GB" dirty="0">
                <a:cs typeface="Calibri"/>
              </a:rPr>
              <a:t> construct</a:t>
            </a:r>
            <a:r>
              <a:rPr lang="en-GB" baseline="0" dirty="0">
                <a:cs typeface="Calibri"/>
              </a:rPr>
              <a:t> a</a:t>
            </a:r>
            <a:r>
              <a:rPr lang="en-GB" dirty="0">
                <a:cs typeface="Calibri"/>
              </a:rPr>
              <a:t> figure.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If using clay, remind</a:t>
            </a:r>
            <a:r>
              <a:rPr lang="en-GB" baseline="0" dirty="0">
                <a:cs typeface="Calibri"/>
              </a:rPr>
              <a:t> students they shouldn’t be</a:t>
            </a:r>
            <a:r>
              <a:rPr lang="en-GB" dirty="0">
                <a:cs typeface="Calibri"/>
              </a:rPr>
              <a:t> solid/need</a:t>
            </a:r>
            <a:r>
              <a:rPr lang="en-GB" baseline="0" dirty="0">
                <a:cs typeface="Calibri"/>
              </a:rPr>
              <a:t> to</a:t>
            </a:r>
            <a:r>
              <a:rPr lang="en-GB" dirty="0">
                <a:cs typeface="Calibri"/>
              </a:rPr>
              <a:t> have bubbles of air inside or they will explode!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Build techniques: thumb pot, slab building, coil building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Discuss where clay comes from, why it was used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If clay is not available salt dough is a good alternative, although it does tend to be softer and more difficult to create fine marks. This can be cured in the oven or microwave.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19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98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cs typeface="Calibri"/>
              </a:rPr>
              <a:t>Search for images of the </a:t>
            </a:r>
            <a:r>
              <a:rPr lang="en-GB" dirty="0" err="1">
                <a:cs typeface="Calibri"/>
              </a:rPr>
              <a:t>Pokemon</a:t>
            </a:r>
            <a:r>
              <a:rPr lang="en-GB" dirty="0">
                <a:cs typeface="Calibri"/>
              </a:rPr>
              <a:t> characters </a:t>
            </a:r>
            <a:r>
              <a:rPr lang="en-GB" dirty="0" err="1">
                <a:cs typeface="Calibri"/>
              </a:rPr>
              <a:t>Baltoy</a:t>
            </a:r>
            <a:r>
              <a:rPr lang="en-GB" dirty="0">
                <a:cs typeface="Calibri"/>
              </a:rPr>
              <a:t> and </a:t>
            </a:r>
            <a:r>
              <a:rPr lang="en-GB" dirty="0" err="1">
                <a:cs typeface="Calibri"/>
              </a:rPr>
              <a:t>Claydol</a:t>
            </a:r>
            <a:r>
              <a:rPr lang="en-GB" baseline="0" dirty="0">
                <a:cs typeface="Calibri"/>
              </a:rPr>
              <a:t> to show students</a:t>
            </a:r>
            <a:endParaRPr lang="en-GB" dirty="0"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>
                <a:cs typeface="Calibri"/>
              </a:rPr>
              <a:t>News article about the </a:t>
            </a:r>
            <a:r>
              <a:rPr lang="en-GB" dirty="0" err="1">
                <a:cs typeface="Calibri"/>
              </a:rPr>
              <a:t>Pokemon-Dogu</a:t>
            </a:r>
            <a:r>
              <a:rPr lang="en-GB" dirty="0">
                <a:cs typeface="Calibri"/>
              </a:rPr>
              <a:t> links: </a:t>
            </a:r>
            <a:r>
              <a:rPr lang="en-GB" dirty="0">
                <a:hlinkClick r:id="rId3"/>
              </a:rPr>
              <a:t>https://japantoday.com/category/features/lifestyle/first-ever-pokemon-manhole-covers-installed-in-downtown-tokyo</a:t>
            </a:r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74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169F-3839-4658-AC0A-0FF04194B9FC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AC46D-EC9F-49BA-86B3-A75F54C979E5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4C6CD-3DCE-4FB1-B8BB-635B285A0B7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820C-79D5-4E04-95E4-0C5C2674FEA8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0920509"/>
      </p:ext>
    </p:extLst>
  </p:cSld>
  <p:clrMapOvr>
    <a:masterClrMapping/>
  </p:clrMapOvr>
  <p:transition spd="slow">
    <p:push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7622-BD42-47F9-9CA6-FD693E360096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676363"/>
      </p:ext>
    </p:extLst>
  </p:cSld>
  <p:clrMapOvr>
    <a:masterClrMapping/>
  </p:clrMapOvr>
  <p:transition spd="slow">
    <p:push dir="u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4E555-65CA-4646-9EFA-61B0A07002AF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954501"/>
      </p:ext>
    </p:extLst>
  </p:cSld>
  <p:clrMapOvr>
    <a:masterClrMapping/>
  </p:clrMapOvr>
  <p:transition spd="slow">
    <p:push dir="u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6EB5-D9DC-43EC-B43F-F99BFB57390C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187945"/>
      </p:ext>
    </p:extLst>
  </p:cSld>
  <p:clrMapOvr>
    <a:masterClrMapping/>
  </p:clrMapOvr>
  <p:transition spd="slow">
    <p:push dir="u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43A44-13BB-4959-BC55-580CB0D98D73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319467"/>
      </p:ext>
    </p:extLst>
  </p:cSld>
  <p:clrMapOvr>
    <a:masterClrMapping/>
  </p:clrMapOvr>
  <p:transition spd="slow">
    <p:push dir="u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953A-87A9-4662-A26A-87700B819D78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256431"/>
      </p:ext>
    </p:extLst>
  </p:cSld>
  <p:clrMapOvr>
    <a:masterClrMapping/>
  </p:clrMapOvr>
  <p:transition spd="slow">
    <p:push dir="u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6E6-2075-4206-9DB9-C66C1CEE853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3728241"/>
      </p:ext>
    </p:extLst>
  </p:cSld>
  <p:clrMapOvr>
    <a:masterClrMapping/>
  </p:clrMapOvr>
  <p:transition spd="slow">
    <p:push dir="u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4AD8-CFF9-46C3-903E-9E7C140D6E9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11805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77508-A0E3-4009-9DC3-A2610D6CFE27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0BFC-D795-464A-B662-F2841F9B2316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673729"/>
      </p:ext>
    </p:extLst>
  </p:cSld>
  <p:clrMapOvr>
    <a:masterClrMapping/>
  </p:clrMapOvr>
  <p:transition spd="slow">
    <p:push dir="u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D8B7-C1D7-4743-9470-4BD7F91F588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1155789"/>
      </p:ext>
    </p:extLst>
  </p:cSld>
  <p:clrMapOvr>
    <a:masterClrMapping/>
  </p:clrMapOvr>
  <p:transition spd="slow">
    <p:push dir="u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479E-654D-4746-B582-36E39430CA9D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758328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486BC-2642-4467-899D-A8459E7941E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7673A-C541-41BA-BBF9-7AFF5A8030F0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4E87-B409-47C6-A894-1EAEF21F30E1}" type="datetime1">
              <a:rPr lang="en-GB" smtClean="0"/>
              <a:t>13/02/2025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79040-582D-413C-958E-DB2174441A2C}" type="datetime1">
              <a:rPr lang="en-GB" smtClean="0"/>
              <a:t>13/02/2025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678EE-2BE8-4A0A-9338-C585C359B5CF}" type="datetime1">
              <a:rPr lang="en-GB" smtClean="0"/>
              <a:t>13/02/2025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710B8-CBDD-4FF9-9931-A987E3FB19C3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2B686-D078-46AA-BF53-5F9AB630EA9A}" type="datetime1">
              <a:rPr lang="en-GB" smtClean="0"/>
              <a:t>13/02/2025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64717-8A59-4AD7-A22D-A834D31A7910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5C668-4A9E-489F-A366-D484D38103FB}" type="datetime1">
              <a:rPr lang="en-GB" smtClean="0"/>
              <a:t>13/02/2025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315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spd="slow">
    <p:push dir="u"/>
  </p:transition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creativecommons.org/licenses/by-sa/4.0/" TargetMode="External"/><Relationship Id="rId4" Type="http://schemas.openxmlformats.org/officeDocument/2006/relationships/hyperlink" Target="https://openmoji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hyperlink" Target="https://creativecommons.org/licenses/by-sa/4.0/" TargetMode="External"/><Relationship Id="rId4" Type="http://schemas.openxmlformats.org/officeDocument/2006/relationships/hyperlink" Target="https://openmoji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1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98991" y="321939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>
                <a:solidFill>
                  <a:srgbClr val="FF0000"/>
                </a:solidFill>
                <a:latin typeface="Kristen ITC"/>
                <a:ea typeface="Kozuka Gothic Pro B"/>
              </a:rPr>
              <a:t>Starter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997E781-6E31-4E28-A7A6-7F27991808B6}"/>
              </a:ext>
            </a:extLst>
          </p:cNvPr>
          <p:cNvSpPr txBox="1"/>
          <p:nvPr/>
        </p:nvSpPr>
        <p:spPr>
          <a:xfrm>
            <a:off x="316925" y="1346561"/>
            <a:ext cx="7919048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Today, you are going to make your d</a:t>
            </a:r>
            <a:r>
              <a:rPr lang="en-GB" sz="2400" dirty="0" err="1">
                <a:latin typeface="Kozuka Gothic Pro R" pitchFamily="34" charset="-128"/>
                <a:ea typeface="Kozuka Gothic Pro R"/>
                <a:cs typeface="Calibri"/>
              </a:rPr>
              <a:t>ogu</a:t>
            </a:r>
            <a:r>
              <a:rPr lang="en-GB" sz="2400" dirty="0">
                <a:latin typeface="Kozuka Gothic Pro R" pitchFamily="34" charset="-128"/>
                <a:ea typeface="Kozuka Gothic Pro R"/>
                <a:cs typeface="Calibri"/>
              </a:rPr>
              <a:t> </a:t>
            </a: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figure.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7AF63C-2DA2-49DF-A137-FC6534CE7CE1}"/>
              </a:ext>
            </a:extLst>
          </p:cNvPr>
          <p:cNvSpPr txBox="1"/>
          <p:nvPr/>
        </p:nvSpPr>
        <p:spPr>
          <a:xfrm>
            <a:off x="3614167" y="2007195"/>
            <a:ext cx="4899804" cy="42165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Be ready to answer the following starter questions:</a:t>
            </a:r>
          </a:p>
          <a:p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Where does clay come from?</a:t>
            </a:r>
          </a:p>
          <a:p>
            <a:endParaRPr lang="en-US" sz="24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Have you ever used clay or salt dough before?</a:t>
            </a:r>
          </a:p>
          <a:p>
            <a:endParaRPr lang="en-US" sz="2400" dirty="0">
              <a:latin typeface="Kozuka Gothic Pro R" pitchFamily="34" charset="-128"/>
              <a:ea typeface="Kozuka Gothic Pro R" pitchFamily="34" charset="-128"/>
            </a:endParaRPr>
          </a:p>
          <a:p>
            <a:pPr marL="457200" indent="-457200">
              <a:buFont typeface="Arial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What tips do you have for success?</a:t>
            </a:r>
          </a:p>
          <a:p>
            <a:endParaRPr lang="en-US" sz="2800" dirty="0">
              <a:cs typeface="Calibri"/>
            </a:endParaRPr>
          </a:p>
        </p:txBody>
      </p:sp>
      <p:pic>
        <p:nvPicPr>
          <p:cNvPr id="13" name="Picture 2" descr="27.Tanabatak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733" y="2004515"/>
            <a:ext cx="2808312" cy="3965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FE0DF996-2570-CC4C-86EC-9B2028C8C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721475"/>
            <a:ext cx="9143999" cy="131726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68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F698A8-426E-24B6-A0CF-197EC04975E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9053" y="239214"/>
            <a:ext cx="880854" cy="880854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627D4DA-CA93-4100-9923-91CA0C97AC6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FDDA14-0967-663D-E37D-5E866E6B1EC1}"/>
              </a:ext>
            </a:extLst>
          </p:cNvPr>
          <p:cNvSpPr txBox="1"/>
          <p:nvPr/>
        </p:nvSpPr>
        <p:spPr>
          <a:xfrm>
            <a:off x="1127755" y="5094876"/>
            <a:ext cx="6888489" cy="7694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4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Kristen ITC" panose="03050502040202030202" pitchFamily="66" charset="0"/>
                <a:ea typeface="Kozuka Gothic Pro B" pitchFamily="34" charset="-128"/>
                <a:cs typeface="+mn-cs"/>
              </a:rPr>
              <a:t>: Create a Dogu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7BB6BFB-AD25-C65A-488F-4A2126040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721475"/>
            <a:ext cx="9143999" cy="131726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97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3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97352"/>
            <a:ext cx="9143999" cy="392678"/>
          </a:xfrm>
        </p:spPr>
        <p:txBody>
          <a:bodyPr/>
          <a:lstStyle/>
          <a:p>
            <a:r>
              <a:rPr lang="en-GB" dirty="0" err="1">
                <a:solidFill>
                  <a:schemeClr val="bg1">
                    <a:lumMod val="95000"/>
                  </a:schemeClr>
                </a:solidFill>
              </a:rPr>
              <a:t>Ismoon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, CC BY-SA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625656" y="2234972"/>
            <a:ext cx="4978792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dirty="0">
                <a:latin typeface="Kozuka Gothic Pro B" pitchFamily="34" charset="-128"/>
                <a:ea typeface="Kozuka Gothic Pro B"/>
              </a:rPr>
              <a:t>Learning Objective:</a:t>
            </a:r>
          </a:p>
          <a:p>
            <a:endParaRPr lang="en-GB" sz="2400" dirty="0">
              <a:latin typeface="Kozuka Gothic Pro B" pitchFamily="34" charset="-128"/>
              <a:ea typeface="Kozuka Gothic Pro B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+mn-lt"/>
              </a:rPr>
              <a:t>Construct a 3D figurine and apply the pattern according to your design, inspired by your research. </a:t>
            </a:r>
            <a:endParaRPr lang="en-GB" sz="2400" dirty="0">
              <a:latin typeface="Kozuka Gothic Pro R" pitchFamily="34" charset="-128"/>
              <a:ea typeface="Kozuka Gothic Pro R" pitchFamily="34" charset="-128"/>
              <a:cs typeface="+mn-lt"/>
            </a:endParaRP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endParaRPr lang="en-GB" dirty="0">
              <a:latin typeface="Kozuka Gothic Pro B" pitchFamily="34" charset="-128"/>
              <a:ea typeface="Kozuka Gothic Pro B"/>
            </a:endParaRP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404664"/>
            <a:ext cx="5328592" cy="92333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54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Dogu</a:t>
            </a:r>
            <a:r>
              <a:rPr lang="en-GB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 	</a:t>
            </a:r>
            <a:r>
              <a:rPr lang="ja-JP" altLang="en-US" sz="5400" b="1" dirty="0">
                <a:solidFill>
                  <a:srgbClr val="FF0000"/>
                </a:solidFill>
                <a:latin typeface="Kristen ITC"/>
                <a:ea typeface="Kozuka Gothic Pro B"/>
              </a:rPr>
              <a:t>土偶</a:t>
            </a:r>
            <a:endParaRPr lang="en-US" sz="54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5536" y="1196752"/>
            <a:ext cx="3230120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39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A picture containing yellow, different, several&#10;&#10;Description automatically generated">
            <a:extLst>
              <a:ext uri="{FF2B5EF4-FFF2-40B4-BE49-F238E27FC236}">
                <a16:creationId xmlns:a16="http://schemas.microsoft.com/office/drawing/2014/main" id="{6B8AD6AC-753B-49AA-92CD-0EC00100C2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80905" y="1409700"/>
            <a:ext cx="4525963" cy="4515180"/>
          </a:xfrm>
        </p:spPr>
      </p:pic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©AUTHOR in collaboration with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4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8760" y="260648"/>
            <a:ext cx="6876252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Making your </a:t>
            </a:r>
            <a:r>
              <a:rPr lang="en-US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D</a:t>
            </a:r>
            <a:r>
              <a:rPr lang="en-GB" sz="4800" b="1" dirty="0" err="1">
                <a:solidFill>
                  <a:srgbClr val="FF0000"/>
                </a:solidFill>
                <a:latin typeface="Kristen ITC"/>
                <a:ea typeface="Kozuka Gothic Pro B"/>
              </a:rPr>
              <a:t>ogu</a:t>
            </a:r>
            <a:endParaRPr lang="en-GB" sz="4800" b="1" dirty="0">
              <a:solidFill>
                <a:srgbClr val="FF0000"/>
              </a:solidFill>
              <a:latin typeface="Kristen ITC"/>
              <a:ea typeface="Kozuka Gothic Pro B"/>
            </a:endParaRPr>
          </a:p>
        </p:txBody>
      </p:sp>
      <p:pic>
        <p:nvPicPr>
          <p:cNvPr id="7" name="Picture 6"/>
          <p:cNvPicPr/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3" name="Footer Placeholder 7">
            <a:extLst>
              <a:ext uri="{FF2B5EF4-FFF2-40B4-BE49-F238E27FC236}">
                <a16:creationId xmlns:a16="http://schemas.microsoft.com/office/drawing/2014/main" id="{14753666-395D-8E2C-7788-5774E00B3637}"/>
              </a:ext>
            </a:extLst>
          </p:cNvPr>
          <p:cNvSpPr txBox="1">
            <a:spLocks/>
          </p:cNvSpPr>
          <p:nvPr/>
        </p:nvSpPr>
        <p:spPr>
          <a:xfrm>
            <a:off x="-1" y="6721475"/>
            <a:ext cx="9143999" cy="1317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5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62094-85F0-4202-9C7B-C2BC0A3ECD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Imagine you are living in ancient Japan during the time d</a:t>
            </a:r>
            <a:r>
              <a:rPr lang="en-GB" sz="2400" dirty="0" err="1">
                <a:latin typeface="Kozuka Gothic Pro R" pitchFamily="34" charset="-128"/>
                <a:ea typeface="Kozuka Gothic Pro R" pitchFamily="34" charset="-128"/>
                <a:cs typeface="Calibri"/>
              </a:rPr>
              <a:t>ogu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 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were originally made.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0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Kozuka Gothic Pro B" pitchFamily="34" charset="-128"/>
                <a:ea typeface="Kozuka Gothic Pro B" pitchFamily="34" charset="-128"/>
                <a:cs typeface="Calibri"/>
              </a:rPr>
              <a:t>Activity: 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Write a short story about receiving your d</a:t>
            </a:r>
            <a:r>
              <a:rPr lang="en-GB" sz="2400" dirty="0" err="1">
                <a:latin typeface="Kozuka Gothic Pro R" pitchFamily="34" charset="-128"/>
                <a:ea typeface="Kozuka Gothic Pro R" pitchFamily="34" charset="-128"/>
                <a:cs typeface="Calibri"/>
              </a:rPr>
              <a:t>ogu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 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and illustrate it with drawings.</a:t>
            </a:r>
          </a:p>
          <a:p>
            <a:pPr marL="0" indent="0">
              <a:buNone/>
            </a:pPr>
            <a:endParaRPr lang="en-US" sz="110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457200" indent="-457200"/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Who gave you the </a:t>
            </a:r>
            <a:r>
              <a:rPr lang="en-US" sz="2400" dirty="0" err="1">
                <a:latin typeface="Kozuka Gothic Pro R" pitchFamily="34" charset="-128"/>
                <a:ea typeface="Kozuka Gothic Pro R" pitchFamily="34" charset="-128"/>
                <a:cs typeface="Calibri"/>
              </a:rPr>
              <a:t>dogu</a:t>
            </a:r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?</a:t>
            </a:r>
          </a:p>
          <a:p>
            <a:pPr marL="457200" indent="-457200"/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Why was it given to you?</a:t>
            </a:r>
          </a:p>
          <a:p>
            <a:pPr marL="457200" indent="-457200"/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How did it make you feel?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©AUTHOR in collaboration with The Japan Society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5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546990"/>
            <a:ext cx="673223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Extension Activity 1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AADE9BCC-86F1-4FD0-8B36-947B4ED5ABE3}"/>
              </a:ext>
            </a:extLst>
          </p:cNvPr>
          <p:cNvSpPr txBox="1">
            <a:spLocks/>
          </p:cNvSpPr>
          <p:nvPr/>
        </p:nvSpPr>
        <p:spPr>
          <a:xfrm>
            <a:off x="1" y="6700734"/>
            <a:ext cx="9143999" cy="412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Emoji designed by </a:t>
            </a:r>
            <a:r>
              <a:rPr lang="en-GB" dirty="0" err="1">
                <a:solidFill>
                  <a:schemeClr val="bg1"/>
                </a:solidFill>
                <a:hlinkClick r:id="rId4"/>
              </a:rPr>
              <a:t>OpenMoji</a:t>
            </a:r>
            <a:r>
              <a:rPr lang="en-GB" dirty="0">
                <a:solidFill>
                  <a:schemeClr val="bg1"/>
                </a:solidFill>
              </a:rPr>
              <a:t>, License: </a:t>
            </a:r>
            <a:r>
              <a:rPr lang="en-GB" dirty="0">
                <a:solidFill>
                  <a:schemeClr val="bg1"/>
                </a:solidFill>
                <a:hlinkClick r:id="rId5"/>
              </a:rPr>
              <a:t>CC BY-SA 4.0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12360" y="4293096"/>
            <a:ext cx="1800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32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62094-85F0-4202-9C7B-C2BC0A3EC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600200"/>
            <a:ext cx="8064896" cy="452596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The D</a:t>
            </a:r>
            <a:r>
              <a:rPr lang="en-GB" sz="2400" dirty="0" err="1">
                <a:latin typeface="Kozuka Gothic Pro R" pitchFamily="34" charset="-128"/>
                <a:ea typeface="Kozuka Gothic Pro R"/>
                <a:cs typeface="Calibri"/>
              </a:rPr>
              <a:t>ogu</a:t>
            </a:r>
            <a:r>
              <a:rPr lang="en-GB" sz="2400" dirty="0">
                <a:latin typeface="Kozuka Gothic Pro R" pitchFamily="34" charset="-128"/>
                <a:ea typeface="Kozuka Gothic Pro R"/>
                <a:cs typeface="Calibri"/>
              </a:rPr>
              <a:t> </a:t>
            </a: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figure continues to influence Japanese artists even today.</a:t>
            </a:r>
            <a:endParaRPr lang="en-US" dirty="0">
              <a:ea typeface="Kozuka Gothic Pro R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 In fact, the modern Pokémon characters, </a:t>
            </a:r>
            <a:r>
              <a:rPr lang="en-US" sz="2400" dirty="0" err="1">
                <a:latin typeface="Kozuka Gothic Pro B" pitchFamily="34" charset="-128"/>
                <a:ea typeface="Kozuka Gothic Pro B"/>
                <a:cs typeface="Calibri"/>
              </a:rPr>
              <a:t>Baltoy</a:t>
            </a: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 and </a:t>
            </a:r>
            <a:r>
              <a:rPr lang="en-US" sz="2400" dirty="0" err="1">
                <a:latin typeface="Kozuka Gothic Pro B" pitchFamily="34" charset="-128"/>
                <a:ea typeface="Kozuka Gothic Pro B"/>
                <a:cs typeface="Calibri"/>
              </a:rPr>
              <a:t>Claydol</a:t>
            </a:r>
            <a:r>
              <a:rPr lang="en-US" sz="2400" dirty="0">
                <a:latin typeface="Kozuka Gothic Pro B" pitchFamily="34" charset="-128"/>
                <a:ea typeface="Kozuka Gothic Pro B"/>
                <a:cs typeface="Calibri"/>
              </a:rPr>
              <a:t>, were created and inspired by </a:t>
            </a:r>
            <a:r>
              <a:rPr lang="en-US" sz="2400" dirty="0" err="1">
                <a:latin typeface="Kozuka Gothic Pro B" pitchFamily="34" charset="-128"/>
                <a:ea typeface="Kozuka Gothic Pro B"/>
                <a:cs typeface="Calibri"/>
              </a:rPr>
              <a:t>Dogu</a:t>
            </a:r>
            <a:r>
              <a:rPr lang="en-US" sz="2400" dirty="0">
                <a:latin typeface="Kozuka Gothic Pro B" pitchFamily="34" charset="-128"/>
                <a:ea typeface="Kozuka Gothic Pro B"/>
                <a:cs typeface="Calibri"/>
              </a:rPr>
              <a:t>.</a:t>
            </a:r>
            <a:endParaRPr lang="en-US" sz="2400" dirty="0">
              <a:ea typeface="Kozuka Gothic Pro R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05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Kozuka Gothic Pro B" pitchFamily="34" charset="-128"/>
                <a:ea typeface="Kozuka Gothic Pro B"/>
                <a:cs typeface="Calibri"/>
              </a:rPr>
              <a:t>Activity: </a:t>
            </a:r>
            <a:r>
              <a:rPr lang="en-US" sz="2400" dirty="0">
                <a:latin typeface="Kozuka Gothic Pro R" pitchFamily="34" charset="-128"/>
                <a:ea typeface="Kozuka Gothic Pro R"/>
                <a:cs typeface="Calibri"/>
              </a:rPr>
              <a:t>Redesign your character as a Pokémon using bright colours.</a:t>
            </a:r>
          </a:p>
          <a:p>
            <a:pPr marL="0" indent="0">
              <a:buNone/>
            </a:pPr>
            <a:endParaRPr lang="en-US" sz="1050" dirty="0">
              <a:latin typeface="Kozuka Gothic Pro R" pitchFamily="34" charset="-128"/>
              <a:ea typeface="Kozuka Gothic Pro R" pitchFamily="34" charset="-128"/>
              <a:cs typeface="Calibri"/>
            </a:endParaRPr>
          </a:p>
          <a:p>
            <a:pPr marL="457200" indent="-457200"/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What powers or characteristics will it have?</a:t>
            </a:r>
          </a:p>
          <a:p>
            <a:pPr marL="457200" indent="-457200"/>
            <a:r>
              <a:rPr lang="en-US" sz="2400" dirty="0">
                <a:latin typeface="Kozuka Gothic Pro R" pitchFamily="34" charset="-128"/>
                <a:ea typeface="Kozuka Gothic Pro R" pitchFamily="34" charset="-128"/>
                <a:cs typeface="Calibri"/>
              </a:rPr>
              <a:t>Write a story about finding your character. 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schemeClr val="bg1"/>
                </a:solidFill>
              </a:rPr>
              <a:t>©AUTHOR in collaboration with The Japan Society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6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67544" y="546990"/>
            <a:ext cx="673223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/>
                <a:ea typeface="Kozuka Gothic Pro B"/>
              </a:rPr>
              <a:t>Extension Activity 2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12360" y="332656"/>
            <a:ext cx="850900" cy="850900"/>
          </a:xfrm>
          <a:prstGeom prst="rect">
            <a:avLst/>
          </a:prstGeom>
        </p:spPr>
      </p:pic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36B4247E-377F-4159-8873-5D2B16EB724F}"/>
              </a:ext>
            </a:extLst>
          </p:cNvPr>
          <p:cNvSpPr txBox="1">
            <a:spLocks/>
          </p:cNvSpPr>
          <p:nvPr/>
        </p:nvSpPr>
        <p:spPr>
          <a:xfrm>
            <a:off x="0" y="6437101"/>
            <a:ext cx="9143999" cy="8083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Emoji designed by </a:t>
            </a:r>
            <a:r>
              <a:rPr lang="en-GB" dirty="0" err="1">
                <a:solidFill>
                  <a:schemeClr val="bg1"/>
                </a:solidFill>
                <a:hlinkClick r:id="rId4"/>
              </a:rPr>
              <a:t>OpenMoji</a:t>
            </a:r>
            <a:r>
              <a:rPr lang="en-GB" dirty="0">
                <a:solidFill>
                  <a:schemeClr val="bg1"/>
                </a:solidFill>
              </a:rPr>
              <a:t>, License: </a:t>
            </a:r>
            <a:r>
              <a:rPr lang="en-GB" dirty="0">
                <a:solidFill>
                  <a:schemeClr val="bg1"/>
                </a:solidFill>
                <a:hlinkClick r:id="rId5"/>
              </a:rPr>
              <a:t>CC BY-SA 4.0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6256" y="4365104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12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3" y="2060848"/>
            <a:ext cx="6120929" cy="2492990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This resource was authored by J Buchanan and K Montague in collaboration with The Japan Society</a:t>
            </a:r>
          </a:p>
          <a:p>
            <a:endParaRPr lang="en-GB" dirty="0">
              <a:solidFill>
                <a:srgbClr val="FF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br>
              <a:rPr lang="en-GB" dirty="0">
                <a:latin typeface="Kozuka Gothic Pro R" pitchFamily="34" charset="-128"/>
                <a:ea typeface="Kozuka Gothic Pro R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solidFill>
                  <a:srgbClr val="808080"/>
                </a:solidFill>
                <a:latin typeface="Kozuka Gothic Pro B" pitchFamily="34" charset="-128"/>
                <a:ea typeface="Kozuka Gothic Pro B" pitchFamily="34" charset="-128"/>
              </a:rPr>
              <a:t>Follow us on:</a:t>
            </a: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@TheJapanSociety</a:t>
            </a: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The Japan Society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dirty="0" smtClean="0">
                <a:latin typeface="Kozuka Gothic Pro R" pitchFamily="34" charset="-128"/>
                <a:ea typeface="Kozuka Gothic Pro R" pitchFamily="34" charset="-128"/>
              </a:rPr>
              <a:t>7</a:t>
            </a:fld>
            <a:endParaRPr lang="en-GB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F02C875-430C-442F-BEEC-F939F19431CC}"/>
              </a:ext>
            </a:extLst>
          </p:cNvPr>
          <p:cNvSpPr txBox="1">
            <a:spLocks/>
          </p:cNvSpPr>
          <p:nvPr/>
        </p:nvSpPr>
        <p:spPr>
          <a:xfrm>
            <a:off x="0" y="6356350"/>
            <a:ext cx="9143999" cy="81706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©J Buchanan and K Montague in collaboration with The Japan Society</a:t>
            </a:r>
          </a:p>
          <a:p>
            <a:r>
              <a:rPr lang="en-GB" dirty="0">
                <a:solidFill>
                  <a:schemeClr val="bg1"/>
                </a:solidFill>
              </a:rPr>
              <a:t>© The Japan Society (2025)</a:t>
            </a:r>
            <a:br>
              <a:rPr lang="en-GB" dirty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96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55B018323F8642A5467299A1B9FAE8" ma:contentTypeVersion="15" ma:contentTypeDescription="Create a new document." ma:contentTypeScope="" ma:versionID="125012abcbb2d9900372ceccf7c5d466">
  <xsd:schema xmlns:xsd="http://www.w3.org/2001/XMLSchema" xmlns:xs="http://www.w3.org/2001/XMLSchema" xmlns:p="http://schemas.microsoft.com/office/2006/metadata/properties" xmlns:ns2="d8b6db6b-d518-46de-a133-ecec48f9032d" xmlns:ns3="22c91556-46bc-4590-bcd5-90c67e4b91fa" targetNamespace="http://schemas.microsoft.com/office/2006/metadata/properties" ma:root="true" ma:fieldsID="cdd29ca83f939dcda192c558b44b9990" ns2:_="" ns3:_="">
    <xsd:import namespace="d8b6db6b-d518-46de-a133-ecec48f9032d"/>
    <xsd:import namespace="22c91556-46bc-4590-bcd5-90c67e4b91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b6db6b-d518-46de-a133-ecec48f903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17f363ac-60c5-4dbc-b4e3-f2fa882781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c91556-46bc-4590-bcd5-90c67e4b91fa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38fdc1c-08e9-4115-8215-a2101e22a682}" ma:internalName="TaxCatchAll" ma:showField="CatchAllData" ma:web="22c91556-46bc-4590-bcd5-90c67e4b91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c91556-46bc-4590-bcd5-90c67e4b91fa" xsi:nil="true"/>
    <lcf76f155ced4ddcb4097134ff3c332f xmlns="d8b6db6b-d518-46de-a133-ecec48f9032d">
      <Terms xmlns="http://schemas.microsoft.com/office/infopath/2007/PartnerControls"/>
    </lcf76f155ced4ddcb4097134ff3c332f>
    <SharedWithUsers xmlns="22c91556-46bc-4590-bcd5-90c67e4b91f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1E266494-5572-40E6-9BFF-B2C68E490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b6db6b-d518-46de-a133-ecec48f9032d"/>
    <ds:schemaRef ds:uri="22c91556-46bc-4590-bcd5-90c67e4b9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0F82B1D-8774-40F6-93F6-3195494955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B06874-60E3-4DA9-A35D-628D77D554BE}">
  <ds:schemaRefs>
    <ds:schemaRef ds:uri="http://schemas.microsoft.com/office/2006/metadata/properties"/>
    <ds:schemaRef ds:uri="http://schemas.microsoft.com/office/infopath/2007/PartnerControls"/>
    <ds:schemaRef ds:uri="22c91556-46bc-4590-bcd5-90c67e4b91fa"/>
    <ds:schemaRef ds:uri="d8b6db6b-d518-46de-a133-ecec48f9032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918</TotalTime>
  <Words>602</Words>
  <Application>Microsoft Office PowerPoint</Application>
  <PresentationFormat>On-screen Show (4:3)</PresentationFormat>
  <Paragraphs>83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Kozuka Gothic Pro B</vt:lpstr>
      <vt:lpstr>Kozuka Gothic Pro R</vt:lpstr>
      <vt:lpstr>Arial</vt:lpstr>
      <vt:lpstr>Calibri</vt:lpstr>
      <vt:lpstr>Kristen ITC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Alejandra Armendariz-Hernandez</dc:creator>
  <cp:lastModifiedBy>Lucy Hawksley</cp:lastModifiedBy>
  <cp:revision>1052</cp:revision>
  <dcterms:created xsi:type="dcterms:W3CDTF">2017-05-31T10:45:44Z</dcterms:created>
  <dcterms:modified xsi:type="dcterms:W3CDTF">2025-02-13T15:58:05Z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0x0101004855B018323F8642A5467299A1B9FAE8</vt:lpwstr>
  </property>
  <property fmtid="{D5CDD505-2E9C-101B-9397-08002B2CF9AE}" pid="3" name="Order">
    <vt:r8>92600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MediaServiceImageTags">
    <vt:lpwstr/>
  </property>
</Properties>
</file>