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4"/>
  </p:sldMasterIdLst>
  <p:notesMasterIdLst>
    <p:notesMasterId r:id="rId31"/>
  </p:notesMasterIdLst>
  <p:sldIdLst>
    <p:sldId id="271" r:id="rId5"/>
    <p:sldId id="290" r:id="rId6"/>
    <p:sldId id="279" r:id="rId7"/>
    <p:sldId id="292" r:id="rId8"/>
    <p:sldId id="281" r:id="rId9"/>
    <p:sldId id="308" r:id="rId10"/>
    <p:sldId id="293" r:id="rId11"/>
    <p:sldId id="312" r:id="rId12"/>
    <p:sldId id="294" r:id="rId13"/>
    <p:sldId id="295" r:id="rId14"/>
    <p:sldId id="296" r:id="rId15"/>
    <p:sldId id="298" r:id="rId16"/>
    <p:sldId id="314" r:id="rId17"/>
    <p:sldId id="299" r:id="rId18"/>
    <p:sldId id="300" r:id="rId19"/>
    <p:sldId id="301" r:id="rId20"/>
    <p:sldId id="302" r:id="rId21"/>
    <p:sldId id="303" r:id="rId22"/>
    <p:sldId id="305" r:id="rId23"/>
    <p:sldId id="304" r:id="rId24"/>
    <p:sldId id="306" r:id="rId25"/>
    <p:sldId id="297" r:id="rId26"/>
    <p:sldId id="311" r:id="rId27"/>
    <p:sldId id="309" r:id="rId28"/>
    <p:sldId id="310" r:id="rId29"/>
    <p:sldId id="291"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KgC3fDo5x71ZvRqVABUyQQ==" hashData="3NBsSCJB9g4+tz416yQ6mDV75CoUAwIlJJd9mFc65Pa0nSDiVCXm+QLBHs4FrF1eCy/SrYS7wYGZimOOz46ivQ=="/>
  <p:extLst>
    <p:ext uri="{EFAFB233-063F-42B5-8137-9DF3F51BA10A}">
      <p15:sldGuideLst xmlns:p15="http://schemas.microsoft.com/office/powerpoint/2012/main">
        <p15:guide id="1" orient="horz" pos="2160">
          <p15:clr>
            <a:srgbClr val="A4A3A4"/>
          </p15:clr>
        </p15:guide>
        <p15:guide id="2" orient="horz" pos="1797">
          <p15:clr>
            <a:srgbClr val="A4A3A4"/>
          </p15:clr>
        </p15:guide>
        <p15:guide id="3" pos="2880">
          <p15:clr>
            <a:srgbClr val="A4A3A4"/>
          </p15:clr>
        </p15:guide>
        <p15:guide id="4" pos="249">
          <p15:clr>
            <a:srgbClr val="A4A3A4"/>
          </p15:clr>
        </p15:guide>
        <p15:guide id="5" pos="5511">
          <p15:clr>
            <a:srgbClr val="A4A3A4"/>
          </p15:clr>
        </p15:guide>
        <p15:guide id="6" pos="396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902530E-6D60-42B6-ED71-499F0A11A08B}" name="Guest User" initials="GU" userId="S::urn:spo:anon#4a01d79bf53bf4083e3741e45e90f55eb69e6a460f0e6f7fe020755ff1570ac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Hannah  Eastham" initials="HE" lastIdx="8" clrIdx="0"/>
  <p:cmAuthor id="1" name="Lucy Hawksley" initials="LH" lastIdx="5" clrIdx="1">
    <p:extLst>
      <p:ext uri="{19B8F6BF-5375-455C-9EA6-DF929625EA0E}">
        <p15:presenceInfo xmlns:p15="http://schemas.microsoft.com/office/powerpoint/2012/main" userId="S::lucy@japansociety.org.uk::f6a89a8e-ac0e-4741-8d0b-c5d70daaed7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339933"/>
    <a:srgbClr val="9B3333"/>
    <a:srgbClr val="2E3092"/>
    <a:srgbClr val="808080"/>
    <a:srgbClr val="993399"/>
    <a:srgbClr val="0099FF"/>
    <a:srgbClr val="FF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F3E668-6E49-4A20-AB81-4F81AC3D995F}" v="21" dt="2025-09-24T09:30:16.8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651" autoAdjust="0"/>
  </p:normalViewPr>
  <p:slideViewPr>
    <p:cSldViewPr snapToGrid="0">
      <p:cViewPr varScale="1">
        <p:scale>
          <a:sx n="97" d="100"/>
          <a:sy n="97" d="100"/>
        </p:scale>
        <p:origin x="2004" y="72"/>
      </p:cViewPr>
      <p:guideLst>
        <p:guide orient="horz" pos="2160"/>
        <p:guide orient="horz" pos="1797"/>
        <p:guide pos="2880"/>
        <p:guide pos="249"/>
        <p:guide pos="5511"/>
        <p:guide pos="3969"/>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cy Hawksley" userId="f6a89a8e-ac0e-4741-8d0b-c5d70daaed70" providerId="ADAL" clId="{D26026FF-D643-46BD-8E42-69269384E912}"/>
    <pc:docChg chg="custSel modSld">
      <pc:chgData name="Lucy Hawksley" userId="f6a89a8e-ac0e-4741-8d0b-c5d70daaed70" providerId="ADAL" clId="{D26026FF-D643-46BD-8E42-69269384E912}" dt="2025-12-18T09:17:11.314" v="4" actId="1440"/>
      <pc:docMkLst>
        <pc:docMk/>
      </pc:docMkLst>
      <pc:sldChg chg="addSp delSp modSp mod">
        <pc:chgData name="Lucy Hawksley" userId="f6a89a8e-ac0e-4741-8d0b-c5d70daaed70" providerId="ADAL" clId="{D26026FF-D643-46BD-8E42-69269384E912}" dt="2025-12-18T09:17:11.314" v="4" actId="1440"/>
        <pc:sldMkLst>
          <pc:docMk/>
          <pc:sldMk cId="1687688364" sldId="310"/>
        </pc:sldMkLst>
        <pc:picChg chg="del">
          <ac:chgData name="Lucy Hawksley" userId="f6a89a8e-ac0e-4741-8d0b-c5d70daaed70" providerId="ADAL" clId="{D26026FF-D643-46BD-8E42-69269384E912}" dt="2025-12-18T09:16:57.320" v="0" actId="478"/>
          <ac:picMkLst>
            <pc:docMk/>
            <pc:sldMk cId="1687688364" sldId="310"/>
            <ac:picMk id="4" creationId="{82D2A1CE-975F-4A33-A296-AF1F111D6C4A}"/>
          </ac:picMkLst>
        </pc:picChg>
        <pc:picChg chg="add mod">
          <ac:chgData name="Lucy Hawksley" userId="f6a89a8e-ac0e-4741-8d0b-c5d70daaed70" providerId="ADAL" clId="{D26026FF-D643-46BD-8E42-69269384E912}" dt="2025-12-18T09:17:11.314" v="4" actId="1440"/>
          <ac:picMkLst>
            <pc:docMk/>
            <pc:sldMk cId="1687688364" sldId="310"/>
            <ac:picMk id="7" creationId="{47A71D66-CE5D-4433-A95A-D56DCBEB7A9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997B629-9E9D-4683-BE45-69BBBC2A9C33}" type="datetimeFigureOut">
              <a:rPr lang="en-GB" smtClean="0"/>
              <a:t>18/12/2025</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1BBD79-A804-45E9-B8E3-9A16A3218D6A}" type="slidenum">
              <a:rPr lang="en-GB" smtClean="0"/>
              <a:t>‹#›</a:t>
            </a:fld>
            <a:endParaRPr lang="en-GB"/>
          </a:p>
        </p:txBody>
      </p:sp>
    </p:spTree>
    <p:extLst>
      <p:ext uri="{BB962C8B-B14F-4D97-AF65-F5344CB8AC3E}">
        <p14:creationId xmlns:p14="http://schemas.microsoft.com/office/powerpoint/2010/main" val="1988039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cs typeface="Calibri"/>
              </a:rPr>
              <a:t>Teacher’s Notes</a:t>
            </a:r>
          </a:p>
          <a:p>
            <a:pPr marL="0" indent="0">
              <a:buFont typeface="Arial" panose="020B0604020202020204" pitchFamily="34" charset="0"/>
              <a:buNone/>
            </a:pPr>
            <a:r>
              <a:rPr lang="en-US" b="0" dirty="0">
                <a:cs typeface="Calibri"/>
              </a:rPr>
              <a:t>Ask pupils to discuss the questions on the slide with a partner or in a group. Ask pupils if they can think about what today’s lesson might be about based on these questions.</a:t>
            </a:r>
          </a:p>
          <a:p>
            <a:pPr marL="0" indent="0">
              <a:buFont typeface="Arial" panose="020B0604020202020204" pitchFamily="34" charset="0"/>
              <a:buNone/>
            </a:pPr>
            <a:r>
              <a:rPr lang="en-US" b="0" dirty="0">
                <a:cs typeface="Calibri"/>
              </a:rPr>
              <a:t>Illustration from </a:t>
            </a:r>
            <a:r>
              <a:rPr lang="en-US" b="0" dirty="0" err="1">
                <a:cs typeface="Calibri"/>
              </a:rPr>
              <a:t>Irasutoya</a:t>
            </a:r>
            <a:r>
              <a:rPr lang="en-US" b="0" dirty="0">
                <a:cs typeface="Calibri"/>
              </a:rPr>
              <a:t>.</a:t>
            </a:r>
          </a:p>
        </p:txBody>
      </p:sp>
      <p:sp>
        <p:nvSpPr>
          <p:cNvPr id="4" name="Slide Number Placeholder 3"/>
          <p:cNvSpPr>
            <a:spLocks noGrp="1"/>
          </p:cNvSpPr>
          <p:nvPr>
            <p:ph type="sldNum" sz="quarter" idx="10"/>
          </p:nvPr>
        </p:nvSpPr>
        <p:spPr/>
        <p:txBody>
          <a:bodyPr/>
          <a:lstStyle/>
          <a:p>
            <a:fld id="{9D1BBD79-A804-45E9-B8E3-9A16A3218D6A}" type="slidenum">
              <a:rPr lang="en-GB" smtClean="0"/>
              <a:t>1</a:t>
            </a:fld>
            <a:endParaRPr lang="en-GB"/>
          </a:p>
        </p:txBody>
      </p:sp>
    </p:spTree>
    <p:extLst>
      <p:ext uri="{BB962C8B-B14F-4D97-AF65-F5344CB8AC3E}">
        <p14:creationId xmlns:p14="http://schemas.microsoft.com/office/powerpoint/2010/main" val="37592149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If the above link and video are not working, you can find access the video from the resource page - https://www.japansociety.org.uk/resource?resource=115</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78898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Hand out the activity worksheet. You may need to rewatch the video once or twice to allow pupils to make notes and then write down their answers properly.</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See slides 11-19 for more images and explanations of each of the dishes discussed in this video.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63699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There are different varieties of nabe – shabu </a:t>
            </a:r>
            <a:r>
              <a:rPr lang="en-GB" dirty="0" err="1"/>
              <a:t>shabu</a:t>
            </a:r>
            <a:r>
              <a:rPr lang="en-GB" dirty="0"/>
              <a:t> (left) and oden (right). Have pupils tried any similar types of hotpot dishes at home before too?</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Images: Shabu </a:t>
            </a:r>
            <a:r>
              <a:rPr lang="en-GB" dirty="0" err="1"/>
              <a:t>shabu</a:t>
            </a:r>
            <a:r>
              <a:rPr lang="en-GB" dirty="0"/>
              <a:t> - </a:t>
            </a:r>
            <a:r>
              <a:rPr lang="it-IT" sz="1200" dirty="0">
                <a:ea typeface="Calibri"/>
                <a:cs typeface="Calibri"/>
              </a:rPr>
              <a:t>©Aflo Images via Canva.com and Oden - ©Leung Cho Pan via Canva.com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90371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FF0000"/>
                </a:solidFill>
                <a:latin typeface="Kristen ITC"/>
                <a:ea typeface="Kozuka Gothic Pro B"/>
              </a:rPr>
              <a:t>Chankonabe contains meat and vegetables, such as chicken, seafood, tofu, </a:t>
            </a:r>
            <a:r>
              <a:rPr lang="en-GB" sz="1200" b="0" dirty="0" err="1">
                <a:solidFill>
                  <a:srgbClr val="FF0000"/>
                </a:solidFill>
                <a:latin typeface="Kristen ITC"/>
                <a:ea typeface="Kozuka Gothic Pro B"/>
              </a:rPr>
              <a:t>bok</a:t>
            </a:r>
            <a:r>
              <a:rPr lang="en-GB" sz="1200" b="0" dirty="0">
                <a:solidFill>
                  <a:srgbClr val="FF0000"/>
                </a:solidFill>
                <a:latin typeface="Kristen ITC"/>
                <a:ea typeface="Kozuka Gothic Pro B"/>
              </a:rPr>
              <a:t> choy, and mushrooms. The wrestlers eat it in large quantities to help them gain weight and grow strong.</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FF0000"/>
                </a:solidFill>
                <a:latin typeface="Kristen ITC"/>
                <a:ea typeface="Kozuka Gothic Pro B"/>
              </a:rPr>
              <a:t>Image from Wikimedia Commons: https://commons.wikimedia.org/wiki/File:Chankonabe.jpg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FF0000"/>
                </a:solidFill>
                <a:latin typeface="Kristen ITC"/>
                <a:ea typeface="Kozuka Gothic Pro B"/>
              </a:rPr>
              <a:t>Illustration from </a:t>
            </a:r>
            <a:r>
              <a:rPr lang="en-GB" sz="1200" b="0" dirty="0" err="1">
                <a:solidFill>
                  <a:srgbClr val="FF0000"/>
                </a:solidFill>
                <a:latin typeface="Kristen ITC"/>
                <a:ea typeface="Kozuka Gothic Pro B"/>
              </a:rPr>
              <a:t>Irasutoya</a:t>
            </a:r>
            <a:r>
              <a:rPr lang="en-GB" sz="1200" b="0" dirty="0">
                <a:solidFill>
                  <a:srgbClr val="FF0000"/>
                </a:solidFill>
                <a:latin typeface="Kristen ITC"/>
                <a:ea typeface="Kozuka Gothic Pro B"/>
              </a:rPr>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54664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Ask pupils to look at the image on the slide – do these sweet potatoes look similar to the ones we would usually see in supermarkets in the UK?</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a:t>
            </a:r>
            <a:r>
              <a:rPr lang="it-IT" sz="1200" dirty="0">
                <a:ea typeface="Calibri"/>
                <a:cs typeface="Calibri"/>
              </a:rPr>
              <a:t>©kuppa_rock via Canva.com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59558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There are many different types of steamed buns you can purchase at </a:t>
            </a:r>
            <a:r>
              <a:rPr lang="en-GB" dirty="0" err="1"/>
              <a:t>konbini</a:t>
            </a:r>
            <a:r>
              <a:rPr lang="en-GB" dirty="0"/>
              <a:t>. </a:t>
            </a:r>
            <a:r>
              <a:rPr lang="en-GB" dirty="0" err="1"/>
              <a:t>Pizaman</a:t>
            </a:r>
            <a:r>
              <a:rPr lang="en-GB" dirty="0"/>
              <a:t> are similar to nikuman – but they are filled with tomato sauce and cheese, similar to a pizza!</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Images: </a:t>
            </a:r>
            <a:r>
              <a:rPr lang="it-IT" sz="1200" dirty="0">
                <a:ea typeface="Calibri"/>
                <a:cs typeface="Calibri"/>
              </a:rPr>
              <a:t>©Hanasaki via Canva.com and ©Kanawa_Studio via Canva.com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773963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If necessary, explain what the word “fermented” means.</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Images: </a:t>
            </a:r>
            <a:r>
              <a:rPr lang="it-IT" sz="1200" dirty="0">
                <a:ea typeface="Calibri"/>
                <a:cs typeface="Calibri"/>
              </a:rPr>
              <a:t>©masa44 via Canva.com and ©yasuhiroamano via Canva.com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05647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In the video, the narrator calls these cakes </a:t>
            </a:r>
            <a:r>
              <a:rPr lang="en-GB" dirty="0" err="1"/>
              <a:t>shotokeki</a:t>
            </a:r>
            <a:r>
              <a:rPr lang="en-GB" dirty="0"/>
              <a:t> (shortcake) – Ask pupils if they can guess what this word sounds similar to in English.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What kinds of Christmas desserts do we have in the UK? Is this similar to any of our desserts?</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a:t>
            </a:r>
            <a:r>
              <a:rPr lang="it-IT" sz="1200" dirty="0">
                <a:ea typeface="Calibri"/>
                <a:cs typeface="Calibri"/>
              </a:rPr>
              <a:t>©Aflo Images via Canva.com </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Illustrations from </a:t>
            </a:r>
            <a:r>
              <a:rPr lang="en-GB" dirty="0" err="1"/>
              <a:t>Irasutoya</a:t>
            </a:r>
            <a:r>
              <a:rPr lang="en-GB"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05735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err="1"/>
              <a:t>Osechi</a:t>
            </a:r>
            <a:r>
              <a:rPr lang="en-GB" dirty="0"/>
              <a:t> dishes vary from region to region, and are typically served in multi-tiered boxes. The different dishes within the boxes symbolise different meanings thought to bring good and luck and fortune for the coming year!</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See our New Year resources to learn more about some of the deeper meanings associated with </a:t>
            </a:r>
            <a:r>
              <a:rPr lang="en-GB" dirty="0" err="1"/>
              <a:t>osechi</a:t>
            </a:r>
            <a:r>
              <a:rPr lang="en-GB" dirty="0"/>
              <a:t> dishes and to learn more about Japanese New Year –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https://www.japansociety.org.uk/resource?resource=11 New Year’s Celebrations</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https://www.japansociety.org.uk/resource?resource=107 New Year and </a:t>
            </a:r>
            <a:r>
              <a:rPr lang="en-GB" dirty="0" err="1"/>
              <a:t>Osechi</a:t>
            </a:r>
            <a:r>
              <a:rPr lang="en-GB" dirty="0"/>
              <a:t> Food</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a:t>
            </a:r>
            <a:r>
              <a:rPr lang="it-IT" sz="1200" dirty="0">
                <a:ea typeface="Calibri"/>
                <a:cs typeface="Calibri"/>
              </a:rPr>
              <a:t>©Aflo Images via Canva.com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68862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There are many different types of mochi. For example, the mochi on the left is referred to as </a:t>
            </a:r>
            <a:r>
              <a:rPr lang="en-GB" dirty="0" err="1"/>
              <a:t>daifuku</a:t>
            </a:r>
            <a:r>
              <a:rPr lang="en-GB" dirty="0"/>
              <a:t>, and contains a strawberry in the middle. Mochi sometimes contains fillings, such as red bean paste.</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Ask pupils if they have tried mochi before – it has become a popular snack outside of Japan, too! If they have, you could ask them to describe what it tasted like/what the texture was like – it can be quite unusual to those who have not tried it before!</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Images: </a:t>
            </a:r>
            <a:r>
              <a:rPr lang="it-IT" sz="1200" dirty="0">
                <a:ea typeface="Calibri"/>
                <a:cs typeface="Calibri"/>
              </a:rPr>
              <a:t>©Aflo Images via Canva.com and ©Oleksandr Prokopenko via Canva.com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5312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Introduce today’s topic – Winter Food in Japan.</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Title slide image- </a:t>
            </a:r>
            <a:r>
              <a:rPr lang="it-IT" sz="1200" dirty="0">
                <a:ea typeface="Calibri"/>
                <a:cs typeface="Calibri"/>
              </a:rPr>
              <a:t>©Matsu via Canva.com</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Illustrations from </a:t>
            </a:r>
            <a:r>
              <a:rPr lang="en-GB" dirty="0" err="1"/>
              <a:t>Irasutoya</a:t>
            </a:r>
            <a:r>
              <a:rPr lang="en-GB" dirty="0"/>
              <a:t>.</a:t>
            </a:r>
          </a:p>
        </p:txBody>
      </p:sp>
      <p:sp>
        <p:nvSpPr>
          <p:cNvPr id="4" name="Slide Number Placeholder 3"/>
          <p:cNvSpPr>
            <a:spLocks noGrp="1"/>
          </p:cNvSpPr>
          <p:nvPr>
            <p:ph type="sldNum" sz="quarter" idx="10"/>
          </p:nvPr>
        </p:nvSpPr>
        <p:spPr/>
        <p:txBody>
          <a:bodyPr/>
          <a:lstStyle/>
          <a:p>
            <a:fld id="{9D1BBD79-A804-45E9-B8E3-9A16A3218D6A}" type="slidenum">
              <a:rPr lang="en-GB" smtClean="0"/>
              <a:t>2</a:t>
            </a:fld>
            <a:endParaRPr lang="en-GB"/>
          </a:p>
        </p:txBody>
      </p:sp>
    </p:spTree>
    <p:extLst>
      <p:ext uri="{BB962C8B-B14F-4D97-AF65-F5344CB8AC3E}">
        <p14:creationId xmlns:p14="http://schemas.microsoft.com/office/powerpoint/2010/main" val="10496642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err="1"/>
              <a:t>Ozoni</a:t>
            </a:r>
            <a:r>
              <a:rPr lang="en-GB" dirty="0"/>
              <a:t> often contains both mochi and vegetables. Pupils may have tried mochi before and expect that it is usually sweet, but it can also be used in savoury dishes, too.</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a:t>
            </a:r>
            <a:r>
              <a:rPr lang="it-IT" sz="1200" dirty="0">
                <a:ea typeface="Calibri"/>
                <a:cs typeface="Calibri"/>
              </a:rPr>
              <a:t>©kaorinne via Canva.com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33094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Mochi is used in a lot of New Year’s dishes.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Red beans are known as adzuki beans in Japanese.</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a:t>
            </a:r>
            <a:r>
              <a:rPr lang="it-IT" sz="1200" dirty="0">
                <a:ea typeface="Calibri"/>
                <a:cs typeface="Calibri"/>
              </a:rPr>
              <a:t>©Aflo Images via Canva.com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78554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Use the answer sheet to check the answers for the worksheet.</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Illustration from </a:t>
            </a:r>
            <a:r>
              <a:rPr lang="en-GB" dirty="0" err="1"/>
              <a:t>Irasutoya</a:t>
            </a:r>
            <a:r>
              <a:rPr lang="en-GB"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64606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FF0000"/>
                </a:solidFill>
                <a:latin typeface="Kristen ITC"/>
                <a:ea typeface="Kozuka Gothic Pro B"/>
              </a:rPr>
              <a:t>If you want to challenge pupils, use the alternative version of the worksheet, where pupils must match up the word to </a:t>
            </a:r>
            <a:r>
              <a:rPr lang="en-GB" sz="1200" b="0">
                <a:solidFill>
                  <a:srgbClr val="FF0000"/>
                </a:solidFill>
                <a:latin typeface="Kristen ITC"/>
                <a:ea typeface="Kozuka Gothic Pro B"/>
              </a:rPr>
              <a:t>the definition.</a:t>
            </a:r>
            <a:endParaRPr lang="en-GB" sz="1200" b="0" dirty="0">
              <a:solidFill>
                <a:srgbClr val="FF0000"/>
              </a:solidFill>
              <a:latin typeface="Kristen ITC"/>
              <a:ea typeface="Kozuka Gothic Pro B"/>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22069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What food would you like to try?</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Collage of images- left to right, top to bottom:</a:t>
            </a:r>
          </a:p>
          <a:p>
            <a:pPr marL="0" marR="0" indent="0" algn="l" defTabSz="914400" rtl="0" eaLnBrk="1" fontAlgn="auto" latinLnBrk="0" hangingPunct="1">
              <a:lnSpc>
                <a:spcPct val="100000"/>
              </a:lnSpc>
              <a:spcBef>
                <a:spcPts val="0"/>
              </a:spcBef>
              <a:spcAft>
                <a:spcPts val="0"/>
              </a:spcAft>
              <a:buClrTx/>
              <a:buSzTx/>
              <a:buFontTx/>
              <a:buNone/>
              <a:tabLst/>
              <a:defRPr/>
            </a:pPr>
            <a:r>
              <a:rPr lang="it-IT" sz="1200" dirty="0">
                <a:ea typeface="Calibri"/>
                <a:cs typeface="Calibri"/>
              </a:rPr>
              <a:t>©Aflo Images, ©masa44, ©Leung Cho Pan, ©Aflo Images, ©Aflo Images, ©Hanasaki, ©Aflo Images, ©kuppa_rock, ©kaorinne – all images via Canva.com</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52078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FF0000"/>
                </a:solidFill>
                <a:latin typeface="Kristen ITC"/>
                <a:ea typeface="Kozuka Gothic Pro B"/>
              </a:rPr>
              <a:t>The example letter as seen on this slide can be downloaded from the resource page on our website. You can feel free to share this with pupils beforehand so they know what sort of content their letter should cover/to give them some ideas.</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FF0000"/>
                </a:solidFill>
                <a:latin typeface="Kristen ITC"/>
                <a:ea typeface="Kozuka Gothic Pro B"/>
              </a:rPr>
              <a:t>Illustration from </a:t>
            </a:r>
            <a:r>
              <a:rPr lang="en-GB" sz="1200" b="0" dirty="0" err="1">
                <a:solidFill>
                  <a:srgbClr val="FF0000"/>
                </a:solidFill>
                <a:latin typeface="Kristen ITC"/>
                <a:ea typeface="Kozuka Gothic Pro B"/>
              </a:rPr>
              <a:t>Irasutoya</a:t>
            </a:r>
            <a:r>
              <a:rPr lang="en-GB" sz="1200" b="0" dirty="0">
                <a:solidFill>
                  <a:srgbClr val="FF0000"/>
                </a:solidFill>
                <a:latin typeface="Kristen ITC"/>
                <a:ea typeface="Kozuka Gothic Pro B"/>
              </a:rPr>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8571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Introduce the Learning Objectives.</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Images: Oden - </a:t>
            </a:r>
            <a:r>
              <a:rPr lang="it-IT" sz="1200" dirty="0">
                <a:ea typeface="Calibri"/>
                <a:cs typeface="Calibri"/>
              </a:rPr>
              <a:t>©Leung Cho Pan via Canva.com and Osechi - ©Aflo Images via Canva.com</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Illustration from </a:t>
            </a:r>
            <a:r>
              <a:rPr lang="en-GB" dirty="0" err="1"/>
              <a:t>Irasutoya</a:t>
            </a:r>
            <a:r>
              <a:rPr lang="en-GB" dirty="0"/>
              <a:t>.</a:t>
            </a:r>
          </a:p>
        </p:txBody>
      </p:sp>
      <p:sp>
        <p:nvSpPr>
          <p:cNvPr id="4" name="Slide Number Placeholder 3"/>
          <p:cNvSpPr>
            <a:spLocks noGrp="1"/>
          </p:cNvSpPr>
          <p:nvPr>
            <p:ph type="sldNum" sz="quarter" idx="10"/>
          </p:nvPr>
        </p:nvSpPr>
        <p:spPr/>
        <p:txBody>
          <a:bodyPr/>
          <a:lstStyle/>
          <a:p>
            <a:fld id="{9D1BBD79-A804-45E9-B8E3-9A16A3218D6A}" type="slidenum">
              <a:rPr lang="en-GB" smtClean="0"/>
              <a:t>3</a:t>
            </a:fld>
            <a:endParaRPr lang="en-GB"/>
          </a:p>
        </p:txBody>
      </p:sp>
    </p:spTree>
    <p:extLst>
      <p:ext uri="{BB962C8B-B14F-4D97-AF65-F5344CB8AC3E}">
        <p14:creationId xmlns:p14="http://schemas.microsoft.com/office/powerpoint/2010/main" val="1049664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Introduce this lesson’s key words – do pupils know what these words mean?</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Illustration from </a:t>
            </a:r>
            <a:r>
              <a:rPr lang="en-GB" dirty="0" err="1"/>
              <a:t>Irasutoya</a:t>
            </a:r>
            <a:r>
              <a:rPr lang="en-GB"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67909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Challenge: Ask pupils if they can point out on this map where Japan is. What are Japan’s neighbouring countries?</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If it is winter in the northern hemisphere from December to February, what season would it be in the southern hemisphere?</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from Wikimedia Commons: https://commons.wikimedia.org/wiki/File:World_map_with_equator.svg</a:t>
            </a:r>
          </a:p>
        </p:txBody>
      </p:sp>
      <p:sp>
        <p:nvSpPr>
          <p:cNvPr id="4" name="Slide Number Placeholder 3"/>
          <p:cNvSpPr>
            <a:spLocks noGrp="1"/>
          </p:cNvSpPr>
          <p:nvPr>
            <p:ph type="sldNum" sz="quarter" idx="10"/>
          </p:nvPr>
        </p:nvSpPr>
        <p:spPr/>
        <p:txBody>
          <a:bodyPr/>
          <a:lstStyle/>
          <a:p>
            <a:fld id="{9D1BBD79-A804-45E9-B8E3-9A16A3218D6A}" type="slidenum">
              <a:rPr lang="en-GB" smtClean="0"/>
              <a:t>5</a:t>
            </a:fld>
            <a:endParaRPr lang="en-GB"/>
          </a:p>
        </p:txBody>
      </p:sp>
    </p:spTree>
    <p:extLst>
      <p:ext uri="{BB962C8B-B14F-4D97-AF65-F5344CB8AC3E}">
        <p14:creationId xmlns:p14="http://schemas.microsoft.com/office/powerpoint/2010/main" val="3090047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Challenge: Ask pupils whether they think Japan’s climate/weather similar to the UK? Why do they think that? They can use the map of the world to help justify their reasoning.</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from Wikimedia Commons: https://commons.wikimedia.org/wiki/File:World_map_with_equator.svg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01861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Show pupils the images on the slide. Remind pupils that it is only in certain areas of Japan (mainly in the north; such as Hokkaido) that experience snowfall like this – not everywhere in Japan experiences this much snow or this level of cold!</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Hokkaido is the most northern island in Japan.</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Photo taken in Yoichi, </a:t>
            </a:r>
            <a:r>
              <a:rPr lang="en-GB" dirty="0" err="1"/>
              <a:t>Hokakido</a:t>
            </a:r>
            <a:r>
              <a:rPr lang="en-GB"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6191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FF0000"/>
                </a:solidFill>
                <a:latin typeface="Kristen ITC"/>
                <a:ea typeface="Kozuka Gothic Pro B"/>
              </a:rPr>
              <a:t>Click on the slide to reveal the arrows and information about the </a:t>
            </a:r>
            <a:r>
              <a:rPr lang="en-GB" sz="1200" b="0" dirty="0" err="1">
                <a:solidFill>
                  <a:srgbClr val="FF0000"/>
                </a:solidFill>
                <a:latin typeface="Kristen ITC"/>
                <a:ea typeface="Kozuka Gothic Pro B"/>
              </a:rPr>
              <a:t>kotatsu</a:t>
            </a:r>
            <a:r>
              <a:rPr lang="en-GB" sz="1200" b="0" dirty="0">
                <a:solidFill>
                  <a:srgbClr val="FF0000"/>
                </a:solidFill>
                <a:latin typeface="Kristen ITC"/>
                <a:ea typeface="Kozuka Gothic Pro B"/>
              </a:rPr>
              <a:t>. Before doing so, ask pupils if they know what a </a:t>
            </a:r>
            <a:r>
              <a:rPr lang="en-GB" sz="1200" b="0" dirty="0" err="1">
                <a:solidFill>
                  <a:srgbClr val="FF0000"/>
                </a:solidFill>
                <a:latin typeface="Kristen ITC"/>
                <a:ea typeface="Kozuka Gothic Pro B"/>
              </a:rPr>
              <a:t>kotatsu</a:t>
            </a:r>
            <a:r>
              <a:rPr lang="en-GB" sz="1200" b="0" dirty="0">
                <a:solidFill>
                  <a:srgbClr val="FF0000"/>
                </a:solidFill>
                <a:latin typeface="Kristen ITC"/>
                <a:ea typeface="Kozuka Gothic Pro B"/>
              </a:rPr>
              <a:t> is/if they have seen one before? Do we have or use anything similar to this in the UK in order to keep warm during the winter?</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err="1"/>
              <a:t>Kotatsu</a:t>
            </a:r>
            <a:r>
              <a:rPr lang="en-GB" dirty="0"/>
              <a:t>/Japanese room - </a:t>
            </a:r>
            <a:r>
              <a:rPr lang="it-IT" sz="1200" dirty="0">
                <a:ea typeface="Calibri"/>
                <a:cs typeface="Calibri"/>
              </a:rPr>
              <a:t>©SmokedSalmon from Getty Images via Canva.com </a:t>
            </a:r>
            <a:endParaRPr lang="en-GB" sz="1200" b="0" dirty="0">
              <a:solidFill>
                <a:srgbClr val="FF0000"/>
              </a:solidFill>
              <a:latin typeface="Kristen ITC"/>
              <a:ea typeface="Kozuka Gothic Pro B"/>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15975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Kristen ITC"/>
                <a:ea typeface="Kozuka Gothic Pro B"/>
              </a:rPr>
              <a:t>Teacher’s Notes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Before starting the discussion, you could ask pupils if they know of any popular Japanese dishes already? What kinds of food do people eat in Japan?</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Then, ask pupils to discuss in pairs or groups the question on the slide.</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Illustrations from </a:t>
            </a:r>
            <a:r>
              <a:rPr lang="en-GB" dirty="0" err="1"/>
              <a:t>Irasutoya</a:t>
            </a:r>
            <a:r>
              <a:rPr lang="en-GB"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1597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05E169F-3839-4658-AC0A-0FF04194B9FC}" type="datetime1">
              <a:rPr lang="en-GB" smtClean="0"/>
              <a:t>18/12/2025</a:t>
            </a:fld>
            <a:endParaRPr lang="en-GB"/>
          </a:p>
        </p:txBody>
      </p:sp>
      <p:sp>
        <p:nvSpPr>
          <p:cNvPr id="5" name="Footer Placeholder 4"/>
          <p:cNvSpPr>
            <a:spLocks noGrp="1"/>
          </p:cNvSpPr>
          <p:nvPr>
            <p:ph type="ftr" sz="quarter" idx="11"/>
          </p:nvPr>
        </p:nvSpPr>
        <p:spPr/>
        <p:txBody>
          <a:bodyPr/>
          <a:lstStyle/>
          <a:p>
            <a:r>
              <a:rPr lang="en-GB"/>
              <a:t>©AUTHOR in collaboration with The Japan Society</a:t>
            </a:r>
          </a:p>
        </p:txBody>
      </p:sp>
      <p:sp>
        <p:nvSpPr>
          <p:cNvPr id="6" name="Slide Number Placeholder 5"/>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31069002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4DAC46D-EC9F-49BA-86B3-A75F54C979E5}" type="datetime1">
              <a:rPr lang="en-GB" smtClean="0"/>
              <a:t>18/12/2025</a:t>
            </a:fld>
            <a:endParaRPr lang="en-GB"/>
          </a:p>
        </p:txBody>
      </p:sp>
      <p:sp>
        <p:nvSpPr>
          <p:cNvPr id="5" name="Footer Placeholder 4"/>
          <p:cNvSpPr>
            <a:spLocks noGrp="1"/>
          </p:cNvSpPr>
          <p:nvPr>
            <p:ph type="ftr" sz="quarter" idx="11"/>
          </p:nvPr>
        </p:nvSpPr>
        <p:spPr/>
        <p:txBody>
          <a:bodyPr/>
          <a:lstStyle/>
          <a:p>
            <a:r>
              <a:rPr lang="en-GB"/>
              <a:t>©AUTHOR in collaboration with The Japan Society</a:t>
            </a:r>
          </a:p>
        </p:txBody>
      </p:sp>
      <p:sp>
        <p:nvSpPr>
          <p:cNvPr id="6" name="Slide Number Placeholder 5"/>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1897715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BD4C6CD-3DCE-4FB1-B8BB-635B285A0B7F}" type="datetime1">
              <a:rPr lang="en-GB" smtClean="0"/>
              <a:t>18/12/2025</a:t>
            </a:fld>
            <a:endParaRPr lang="en-GB"/>
          </a:p>
        </p:txBody>
      </p:sp>
      <p:sp>
        <p:nvSpPr>
          <p:cNvPr id="5" name="Footer Placeholder 4"/>
          <p:cNvSpPr>
            <a:spLocks noGrp="1"/>
          </p:cNvSpPr>
          <p:nvPr>
            <p:ph type="ftr" sz="quarter" idx="11"/>
          </p:nvPr>
        </p:nvSpPr>
        <p:spPr/>
        <p:txBody>
          <a:bodyPr/>
          <a:lstStyle/>
          <a:p>
            <a:r>
              <a:rPr lang="en-GB"/>
              <a:t>©AUTHOR in collaboration with The Japan Society</a:t>
            </a:r>
          </a:p>
        </p:txBody>
      </p:sp>
      <p:sp>
        <p:nvSpPr>
          <p:cNvPr id="6" name="Slide Number Placeholder 5"/>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2625688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BB77508-A0E3-4009-9DC3-A2610D6CFE27}" type="datetime1">
              <a:rPr lang="en-GB" smtClean="0"/>
              <a:t>18/12/2025</a:t>
            </a:fld>
            <a:endParaRPr lang="en-GB"/>
          </a:p>
        </p:txBody>
      </p:sp>
      <p:sp>
        <p:nvSpPr>
          <p:cNvPr id="5" name="Footer Placeholder 4"/>
          <p:cNvSpPr>
            <a:spLocks noGrp="1"/>
          </p:cNvSpPr>
          <p:nvPr>
            <p:ph type="ftr" sz="quarter" idx="11"/>
          </p:nvPr>
        </p:nvSpPr>
        <p:spPr/>
        <p:txBody>
          <a:bodyPr/>
          <a:lstStyle/>
          <a:p>
            <a:r>
              <a:rPr lang="en-GB"/>
              <a:t>©AUTHOR in collaboration with The Japan Society</a:t>
            </a:r>
          </a:p>
        </p:txBody>
      </p:sp>
      <p:sp>
        <p:nvSpPr>
          <p:cNvPr id="6" name="Slide Number Placeholder 5"/>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3181620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D7486BC-2642-4467-899D-A8459E7941EB}" type="datetime1">
              <a:rPr lang="en-GB" smtClean="0"/>
              <a:t>18/12/2025</a:t>
            </a:fld>
            <a:endParaRPr lang="en-GB"/>
          </a:p>
        </p:txBody>
      </p:sp>
      <p:sp>
        <p:nvSpPr>
          <p:cNvPr id="5" name="Footer Placeholder 4"/>
          <p:cNvSpPr>
            <a:spLocks noGrp="1"/>
          </p:cNvSpPr>
          <p:nvPr>
            <p:ph type="ftr" sz="quarter" idx="11"/>
          </p:nvPr>
        </p:nvSpPr>
        <p:spPr/>
        <p:txBody>
          <a:bodyPr/>
          <a:lstStyle/>
          <a:p>
            <a:r>
              <a:rPr lang="en-GB"/>
              <a:t>©AUTHOR in collaboration with The Japan Society</a:t>
            </a:r>
          </a:p>
        </p:txBody>
      </p:sp>
      <p:sp>
        <p:nvSpPr>
          <p:cNvPr id="6" name="Slide Number Placeholder 5"/>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931170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5B7673A-C541-41BA-BBF9-7AFF5A8030F0}" type="datetime1">
              <a:rPr lang="en-GB" smtClean="0"/>
              <a:t>18/12/2025</a:t>
            </a:fld>
            <a:endParaRPr lang="en-GB"/>
          </a:p>
        </p:txBody>
      </p:sp>
      <p:sp>
        <p:nvSpPr>
          <p:cNvPr id="6" name="Footer Placeholder 5"/>
          <p:cNvSpPr>
            <a:spLocks noGrp="1"/>
          </p:cNvSpPr>
          <p:nvPr>
            <p:ph type="ftr" sz="quarter" idx="11"/>
          </p:nvPr>
        </p:nvSpPr>
        <p:spPr/>
        <p:txBody>
          <a:bodyPr/>
          <a:lstStyle/>
          <a:p>
            <a:r>
              <a:rPr lang="en-GB"/>
              <a:t>©AUTHOR in collaboration with The Japan Society</a:t>
            </a:r>
          </a:p>
        </p:txBody>
      </p:sp>
      <p:sp>
        <p:nvSpPr>
          <p:cNvPr id="7" name="Slide Number Placeholder 6"/>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3586432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7A054E87-B409-47C6-A894-1EAEF21F30E1}" type="datetime1">
              <a:rPr lang="en-GB" smtClean="0"/>
              <a:t>18/12/2025</a:t>
            </a:fld>
            <a:endParaRPr lang="en-GB"/>
          </a:p>
        </p:txBody>
      </p:sp>
      <p:sp>
        <p:nvSpPr>
          <p:cNvPr id="8" name="Footer Placeholder 7"/>
          <p:cNvSpPr>
            <a:spLocks noGrp="1"/>
          </p:cNvSpPr>
          <p:nvPr>
            <p:ph type="ftr" sz="quarter" idx="11"/>
          </p:nvPr>
        </p:nvSpPr>
        <p:spPr/>
        <p:txBody>
          <a:bodyPr/>
          <a:lstStyle/>
          <a:p>
            <a:r>
              <a:rPr lang="en-GB"/>
              <a:t>©AUTHOR in collaboration with The Japan Society</a:t>
            </a:r>
          </a:p>
        </p:txBody>
      </p:sp>
      <p:sp>
        <p:nvSpPr>
          <p:cNvPr id="9" name="Slide Number Placeholder 8"/>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2799221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8279040-582D-413C-958E-DB2174441A2C}" type="datetime1">
              <a:rPr lang="en-GB" smtClean="0"/>
              <a:t>18/12/2025</a:t>
            </a:fld>
            <a:endParaRPr lang="en-GB"/>
          </a:p>
        </p:txBody>
      </p:sp>
      <p:sp>
        <p:nvSpPr>
          <p:cNvPr id="4" name="Footer Placeholder 3"/>
          <p:cNvSpPr>
            <a:spLocks noGrp="1"/>
          </p:cNvSpPr>
          <p:nvPr>
            <p:ph type="ftr" sz="quarter" idx="11"/>
          </p:nvPr>
        </p:nvSpPr>
        <p:spPr/>
        <p:txBody>
          <a:bodyPr/>
          <a:lstStyle/>
          <a:p>
            <a:r>
              <a:rPr lang="en-GB"/>
              <a:t>©AUTHOR in collaboration with The Japan Society</a:t>
            </a:r>
          </a:p>
        </p:txBody>
      </p:sp>
      <p:sp>
        <p:nvSpPr>
          <p:cNvPr id="5" name="Slide Number Placeholder 4"/>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349879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F678EE-2BE8-4A0A-9338-C585C359B5CF}" type="datetime1">
              <a:rPr lang="en-GB" smtClean="0"/>
              <a:t>18/12/2025</a:t>
            </a:fld>
            <a:endParaRPr lang="en-GB"/>
          </a:p>
        </p:txBody>
      </p:sp>
      <p:sp>
        <p:nvSpPr>
          <p:cNvPr id="3" name="Footer Placeholder 2"/>
          <p:cNvSpPr>
            <a:spLocks noGrp="1"/>
          </p:cNvSpPr>
          <p:nvPr>
            <p:ph type="ftr" sz="quarter" idx="11"/>
          </p:nvPr>
        </p:nvSpPr>
        <p:spPr/>
        <p:txBody>
          <a:bodyPr/>
          <a:lstStyle/>
          <a:p>
            <a:r>
              <a:rPr lang="en-GB"/>
              <a:t>©AUTHOR in collaboration with The Japan Society</a:t>
            </a:r>
          </a:p>
        </p:txBody>
      </p:sp>
      <p:sp>
        <p:nvSpPr>
          <p:cNvPr id="4" name="Slide Number Placeholder 3"/>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4057284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37710B8-CBDD-4FF9-9931-A987E3FB19C3}" type="datetime1">
              <a:rPr lang="en-GB" smtClean="0"/>
              <a:t>18/12/2025</a:t>
            </a:fld>
            <a:endParaRPr lang="en-GB"/>
          </a:p>
        </p:txBody>
      </p:sp>
      <p:sp>
        <p:nvSpPr>
          <p:cNvPr id="6" name="Footer Placeholder 5"/>
          <p:cNvSpPr>
            <a:spLocks noGrp="1"/>
          </p:cNvSpPr>
          <p:nvPr>
            <p:ph type="ftr" sz="quarter" idx="11"/>
          </p:nvPr>
        </p:nvSpPr>
        <p:spPr/>
        <p:txBody>
          <a:bodyPr/>
          <a:lstStyle/>
          <a:p>
            <a:r>
              <a:rPr lang="en-GB"/>
              <a:t>©AUTHOR in collaboration with The Japan Society</a:t>
            </a:r>
          </a:p>
        </p:txBody>
      </p:sp>
      <p:sp>
        <p:nvSpPr>
          <p:cNvPr id="7" name="Slide Number Placeholder 6"/>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2462756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842B686-D078-46AA-BF53-5F9AB630EA9A}" type="datetime1">
              <a:rPr lang="en-GB" smtClean="0"/>
              <a:t>18/12/2025</a:t>
            </a:fld>
            <a:endParaRPr lang="en-GB"/>
          </a:p>
        </p:txBody>
      </p:sp>
      <p:sp>
        <p:nvSpPr>
          <p:cNvPr id="6" name="Footer Placeholder 5"/>
          <p:cNvSpPr>
            <a:spLocks noGrp="1"/>
          </p:cNvSpPr>
          <p:nvPr>
            <p:ph type="ftr" sz="quarter" idx="11"/>
          </p:nvPr>
        </p:nvSpPr>
        <p:spPr/>
        <p:txBody>
          <a:bodyPr/>
          <a:lstStyle/>
          <a:p>
            <a:r>
              <a:rPr lang="en-GB"/>
              <a:t>©AUTHOR in collaboration with The Japan Society</a:t>
            </a:r>
          </a:p>
        </p:txBody>
      </p:sp>
      <p:sp>
        <p:nvSpPr>
          <p:cNvPr id="7" name="Slide Number Placeholder 6"/>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27970443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664717-8A59-4AD7-A22D-A834D31A7910}" type="datetime1">
              <a:rPr lang="en-GB" smtClean="0"/>
              <a:t>18/12/2025</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©AUTHOR in collaboration with The Japan Society</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27D4DA-CA93-4100-9923-91CA0C97AC6D}" type="slidenum">
              <a:rPr lang="en-GB" smtClean="0"/>
              <a:t>‹#›</a:t>
            </a:fld>
            <a:endParaRPr lang="en-GB"/>
          </a:p>
        </p:txBody>
      </p:sp>
    </p:spTree>
    <p:extLst>
      <p:ext uri="{BB962C8B-B14F-4D97-AF65-F5344CB8AC3E}">
        <p14:creationId xmlns:p14="http://schemas.microsoft.com/office/powerpoint/2010/main" val="333516685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video" Target="https://www.youtube.com/embed/1NsZwgThpZk?feature=oembed" TargetMode="External"/><Relationship Id="rId6" Type="http://schemas.openxmlformats.org/officeDocument/2006/relationships/image" Target="../media/image21.jpeg"/><Relationship Id="rId5" Type="http://schemas.openxmlformats.org/officeDocument/2006/relationships/hyperlink" Target="https://www.youtube.com/watch?v=1NsZwgThpZk" TargetMode="External"/><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1.jpe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eg"/><Relationship Id="rId7" Type="http://schemas.openxmlformats.org/officeDocument/2006/relationships/image" Target="../media/image53.png"/><Relationship Id="rId2" Type="http://schemas.openxmlformats.org/officeDocument/2006/relationships/image" Target="../media/image48.jpeg"/><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ooter Placeholder 7">
            <a:extLst>
              <a:ext uri="{FF2B5EF4-FFF2-40B4-BE49-F238E27FC236}">
                <a16:creationId xmlns:a16="http://schemas.microsoft.com/office/drawing/2014/main" id="{2B52E0A2-05AC-4EF7-82E7-2F7B4080236C}"/>
              </a:ext>
            </a:extLst>
          </p:cNvPr>
          <p:cNvSpPr>
            <a:spLocks noGrp="1"/>
          </p:cNvSpPr>
          <p:nvPr>
            <p:ph type="ftr" sz="quarter" idx="11"/>
          </p:nvPr>
        </p:nvSpPr>
        <p:spPr>
          <a:xfrm flipV="1">
            <a:off x="0" y="6212483"/>
            <a:ext cx="9143999" cy="54570"/>
          </a:xfrm>
        </p:spPr>
        <p:txBody>
          <a:bodyPr/>
          <a:lstStyle/>
          <a:p>
            <a:br>
              <a:rPr lang="en-GB">
                <a:solidFill>
                  <a:schemeClr val="bg1"/>
                </a:solidFill>
              </a:rPr>
            </a:br>
            <a:endParaRPr lang="en-GB">
              <a:solidFill>
                <a:schemeClr val="bg1"/>
              </a:solidFill>
            </a:endParaRPr>
          </a:p>
        </p:txBody>
      </p:sp>
      <p:sp>
        <p:nvSpPr>
          <p:cNvPr id="20" name="TextBox 19">
            <a:extLst>
              <a:ext uri="{FF2B5EF4-FFF2-40B4-BE49-F238E27FC236}">
                <a16:creationId xmlns:a16="http://schemas.microsoft.com/office/drawing/2014/main" id="{F1C8B45A-DB53-B695-C192-7C2EE6611C13}"/>
              </a:ext>
            </a:extLst>
          </p:cNvPr>
          <p:cNvSpPr txBox="1"/>
          <p:nvPr/>
        </p:nvSpPr>
        <p:spPr>
          <a:xfrm>
            <a:off x="3200400" y="6270171"/>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 The Japan Society 2025</a:t>
            </a:r>
            <a:endParaRPr lang="en-GB" dirty="0"/>
          </a:p>
        </p:txBody>
      </p:sp>
      <p:pic>
        <p:nvPicPr>
          <p:cNvPr id="9" name="Picture 8">
            <a:extLst>
              <a:ext uri="{FF2B5EF4-FFF2-40B4-BE49-F238E27FC236}">
                <a16:creationId xmlns:a16="http://schemas.microsoft.com/office/drawing/2014/main" id="{0A02EA50-584D-432E-A77B-F639AF23EF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3" name="TextBox 12">
            <a:extLst>
              <a:ext uri="{FF2B5EF4-FFF2-40B4-BE49-F238E27FC236}">
                <a16:creationId xmlns:a16="http://schemas.microsoft.com/office/drawing/2014/main" id="{EE726129-B7AC-47D8-995F-087446FBEE92}"/>
              </a:ext>
            </a:extLst>
          </p:cNvPr>
          <p:cNvSpPr txBox="1"/>
          <p:nvPr/>
        </p:nvSpPr>
        <p:spPr>
          <a:xfrm>
            <a:off x="539551" y="404664"/>
            <a:ext cx="7848872" cy="923330"/>
          </a:xfrm>
          <a:prstGeom prst="rect">
            <a:avLst/>
          </a:prstGeom>
          <a:solidFill>
            <a:schemeClr val="bg1"/>
          </a:solidFill>
          <a:ln w="38100">
            <a:noFill/>
          </a:ln>
        </p:spPr>
        <p:txBody>
          <a:bodyPr wrap="square" lIns="91440" tIns="45720" rIns="91440" bIns="45720" rtlCol="0" anchor="t">
            <a:spAutoFit/>
          </a:bodyPr>
          <a:lstStyle/>
          <a:p>
            <a:r>
              <a:rPr lang="en-GB" sz="5400" b="1" dirty="0">
                <a:solidFill>
                  <a:srgbClr val="FF0000"/>
                </a:solidFill>
                <a:latin typeface="Kristen ITC"/>
                <a:ea typeface="Kozuka Gothic Pro B"/>
              </a:rPr>
              <a:t>Starter</a:t>
            </a:r>
          </a:p>
        </p:txBody>
      </p:sp>
      <p:sp>
        <p:nvSpPr>
          <p:cNvPr id="14" name="Rectangle 13">
            <a:extLst>
              <a:ext uri="{FF2B5EF4-FFF2-40B4-BE49-F238E27FC236}">
                <a16:creationId xmlns:a16="http://schemas.microsoft.com/office/drawing/2014/main" id="{C6B838C3-CBE7-422F-8C4A-AFF6C4FF8754}"/>
              </a:ext>
            </a:extLst>
          </p:cNvPr>
          <p:cNvSpPr/>
          <p:nvPr/>
        </p:nvSpPr>
        <p:spPr>
          <a:xfrm>
            <a:off x="755575" y="1547588"/>
            <a:ext cx="7632847" cy="3785652"/>
          </a:xfrm>
          <a:prstGeom prst="rect">
            <a:avLst/>
          </a:prstGeom>
        </p:spPr>
        <p:txBody>
          <a:bodyPr wrap="square">
            <a:spAutoFit/>
          </a:bodyPr>
          <a:lstStyle/>
          <a:p>
            <a:r>
              <a:rPr lang="en-GB" sz="2400" b="1" dirty="0">
                <a:latin typeface="Kozuka Gothic Pro B" pitchFamily="34" charset="-128"/>
                <a:ea typeface="Kozuka Gothic Pro B" pitchFamily="34" charset="-128"/>
              </a:rPr>
              <a:t>Think about the questions below and discuss them with a partner or in a group...</a:t>
            </a:r>
            <a:endParaRPr lang="en-GB" sz="2400" dirty="0">
              <a:latin typeface="Kozuka Gothic Pro B" pitchFamily="34" charset="-128"/>
              <a:ea typeface="Kozuka Gothic Pro B" pitchFamily="34" charset="-128"/>
            </a:endParaRPr>
          </a:p>
          <a:p>
            <a:endParaRPr lang="en-GB" sz="2400" dirty="0">
              <a:solidFill>
                <a:srgbClr val="FF0000"/>
              </a:solidFill>
              <a:latin typeface="Kozuka Gothic Pro B" pitchFamily="34" charset="-128"/>
              <a:ea typeface="Kozuka Gothic Pro B" pitchFamily="34" charset="-128"/>
            </a:endParaRPr>
          </a:p>
          <a:p>
            <a:pPr marL="342900" indent="-342900">
              <a:buFont typeface="Arial" panose="020B0604020202020204" pitchFamily="34" charset="0"/>
              <a:buChar char="•"/>
            </a:pPr>
            <a:r>
              <a:rPr lang="en-GB" sz="2400" dirty="0">
                <a:latin typeface="Kozuka Gothic Pro B" pitchFamily="34" charset="-128"/>
                <a:ea typeface="Kozuka Gothic Pro B" pitchFamily="34" charset="-128"/>
              </a:rPr>
              <a:t>What food do people like to eat during </a:t>
            </a:r>
            <a:r>
              <a:rPr lang="en-GB" sz="2400" b="1" dirty="0">
                <a:latin typeface="Kozuka Gothic Pro B" pitchFamily="34" charset="-128"/>
                <a:ea typeface="Kozuka Gothic Pro B" pitchFamily="34" charset="-128"/>
              </a:rPr>
              <a:t>winter</a:t>
            </a:r>
            <a:r>
              <a:rPr lang="en-GB" sz="2400" dirty="0">
                <a:latin typeface="Kozuka Gothic Pro B" pitchFamily="34" charset="-128"/>
                <a:ea typeface="Kozuka Gothic Pro B" pitchFamily="34" charset="-128"/>
              </a:rPr>
              <a:t> in the UK?</a:t>
            </a:r>
          </a:p>
          <a:p>
            <a:pPr marL="342900" indent="-342900">
              <a:buFont typeface="Arial" panose="020B0604020202020204" pitchFamily="34" charset="0"/>
              <a:buChar char="•"/>
            </a:pPr>
            <a:endParaRPr lang="en-GB" sz="2400" dirty="0">
              <a:latin typeface="Kozuka Gothic Pro B" pitchFamily="34" charset="-128"/>
              <a:ea typeface="Kozuka Gothic Pro B" pitchFamily="34" charset="-128"/>
            </a:endParaRPr>
          </a:p>
          <a:p>
            <a:pPr marL="342900" indent="-342900">
              <a:buFont typeface="Arial" panose="020B0604020202020204" pitchFamily="34" charset="0"/>
              <a:buChar char="•"/>
            </a:pPr>
            <a:r>
              <a:rPr lang="en-GB" sz="2400" dirty="0">
                <a:latin typeface="Kozuka Gothic Pro B" pitchFamily="34" charset="-128"/>
                <a:ea typeface="Kozuka Gothic Pro B" pitchFamily="34" charset="-128"/>
              </a:rPr>
              <a:t>What is your </a:t>
            </a:r>
            <a:r>
              <a:rPr lang="en-GB" sz="2400" b="1" dirty="0">
                <a:latin typeface="Kozuka Gothic Pro B" pitchFamily="34" charset="-128"/>
                <a:ea typeface="Kozuka Gothic Pro B" pitchFamily="34" charset="-128"/>
              </a:rPr>
              <a:t>favourite meal to eat in winter</a:t>
            </a:r>
            <a:r>
              <a:rPr lang="en-GB" sz="2400" dirty="0">
                <a:latin typeface="Kozuka Gothic Pro B" pitchFamily="34" charset="-128"/>
                <a:ea typeface="Kozuka Gothic Pro B" pitchFamily="34" charset="-128"/>
              </a:rPr>
              <a:t>, and why?</a:t>
            </a:r>
          </a:p>
          <a:p>
            <a:pPr marL="342900" indent="-342900">
              <a:buFont typeface="Arial" panose="020B0604020202020204" pitchFamily="34" charset="0"/>
              <a:buChar char="•"/>
            </a:pPr>
            <a:endParaRPr lang="en-GB" sz="2400" dirty="0">
              <a:latin typeface="Kozuka Gothic Pro B" pitchFamily="34" charset="-128"/>
              <a:ea typeface="Kozuka Gothic Pro B" pitchFamily="34" charset="-128"/>
            </a:endParaRPr>
          </a:p>
          <a:p>
            <a:pPr marL="342900" indent="-342900">
              <a:buFont typeface="Arial" panose="020B0604020202020204" pitchFamily="34" charset="0"/>
              <a:buChar char="•"/>
            </a:pPr>
            <a:r>
              <a:rPr lang="en-GB" sz="2400" dirty="0">
                <a:latin typeface="Kozuka Gothic Pro B" pitchFamily="34" charset="-128"/>
                <a:ea typeface="Kozuka Gothic Pro B" pitchFamily="34" charset="-128"/>
              </a:rPr>
              <a:t>What </a:t>
            </a:r>
            <a:r>
              <a:rPr lang="en-GB" sz="2400" b="1" dirty="0">
                <a:latin typeface="Kozuka Gothic Pro B" pitchFamily="34" charset="-128"/>
                <a:ea typeface="Kozuka Gothic Pro B" pitchFamily="34" charset="-128"/>
              </a:rPr>
              <a:t>holidays</a:t>
            </a:r>
            <a:r>
              <a:rPr lang="en-GB" sz="2400" dirty="0">
                <a:latin typeface="Kozuka Gothic Pro B" pitchFamily="34" charset="-128"/>
                <a:ea typeface="Kozuka Gothic Pro B" pitchFamily="34" charset="-128"/>
              </a:rPr>
              <a:t> do we celebrate during winter?</a:t>
            </a:r>
          </a:p>
        </p:txBody>
      </p:sp>
      <p:pic>
        <p:nvPicPr>
          <p:cNvPr id="10" name="Picture 2">
            <a:extLst>
              <a:ext uri="{FF2B5EF4-FFF2-40B4-BE49-F238E27FC236}">
                <a16:creationId xmlns:a16="http://schemas.microsoft.com/office/drawing/2014/main" id="{91BD69B5-5E64-4DD0-BB1D-48BF1DB0493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96763" y="209970"/>
            <a:ext cx="1590037" cy="1337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27782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1" y="404664"/>
            <a:ext cx="7848871"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Video</a:t>
            </a: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Rectangle 9">
            <a:extLst>
              <a:ext uri="{FF2B5EF4-FFF2-40B4-BE49-F238E27FC236}">
                <a16:creationId xmlns:a16="http://schemas.microsoft.com/office/drawing/2014/main" id="{C250BA4D-1906-41A4-8D7E-916044808AB7}"/>
              </a:ext>
            </a:extLst>
          </p:cNvPr>
          <p:cNvSpPr/>
          <p:nvPr/>
        </p:nvSpPr>
        <p:spPr>
          <a:xfrm>
            <a:off x="755576" y="1381439"/>
            <a:ext cx="7632846"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Watch the </a:t>
            </a:r>
            <a:r>
              <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hlinkClick r:id="rId5"/>
              </a:rPr>
              <a:t>video</a:t>
            </a:r>
            <a:r>
              <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all about popular food people like to eat </a:t>
            </a:r>
            <a:r>
              <a:rPr lang="en-GB" sz="2400" dirty="0">
                <a:solidFill>
                  <a:prstClr val="black"/>
                </a:solidFill>
                <a:latin typeface="Kozuka Gothic Pro B" pitchFamily="34" charset="-128"/>
                <a:ea typeface="Kozuka Gothic Pro B" pitchFamily="34" charset="-128"/>
              </a:rPr>
              <a:t>in Japan during winter time. </a:t>
            </a:r>
            <a:endPar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
        <p:nvSpPr>
          <p:cNvPr id="11" name="TextBox 10">
            <a:extLst>
              <a:ext uri="{FF2B5EF4-FFF2-40B4-BE49-F238E27FC236}">
                <a16:creationId xmlns:a16="http://schemas.microsoft.com/office/drawing/2014/main" id="{46B02EC7-F3E1-458D-A7C2-121C7D324857}"/>
              </a:ext>
            </a:extLst>
          </p:cNvPr>
          <p:cNvSpPr txBox="1"/>
          <p:nvPr/>
        </p:nvSpPr>
        <p:spPr>
          <a:xfrm>
            <a:off x="3200400" y="6270171"/>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a:ea typeface="+mn-ea"/>
                <a:cs typeface="Calibri"/>
              </a:rPr>
              <a:t>© The Japan Society 2025</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Online Media 3" title="Japanese Food - Winter">
            <a:hlinkClick r:id="" action="ppaction://media"/>
            <a:extLst>
              <a:ext uri="{FF2B5EF4-FFF2-40B4-BE49-F238E27FC236}">
                <a16:creationId xmlns:a16="http://schemas.microsoft.com/office/drawing/2014/main" id="{59EFB542-9081-48B7-B286-BAB87044D50B}"/>
              </a:ext>
            </a:extLst>
          </p:cNvPr>
          <p:cNvPicPr>
            <a:picLocks noRot="1" noChangeAspect="1"/>
          </p:cNvPicPr>
          <p:nvPr>
            <a:videoFile r:link="rId1"/>
          </p:nvPr>
        </p:nvPicPr>
        <p:blipFill>
          <a:blip r:embed="rId6"/>
          <a:stretch>
            <a:fillRect/>
          </a:stretch>
        </p:blipFill>
        <p:spPr>
          <a:xfrm>
            <a:off x="1602248" y="2432030"/>
            <a:ext cx="5939503" cy="3355819"/>
          </a:xfrm>
          <a:prstGeom prst="rect">
            <a:avLst/>
          </a:prstGeom>
        </p:spPr>
      </p:pic>
    </p:spTree>
    <p:extLst>
      <p:ext uri="{BB962C8B-B14F-4D97-AF65-F5344CB8AC3E}">
        <p14:creationId xmlns:p14="http://schemas.microsoft.com/office/powerpoint/2010/main" val="1805070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1" y="404664"/>
            <a:ext cx="7848871"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Activity 1</a:t>
            </a: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Rectangle 9">
            <a:extLst>
              <a:ext uri="{FF2B5EF4-FFF2-40B4-BE49-F238E27FC236}">
                <a16:creationId xmlns:a16="http://schemas.microsoft.com/office/drawing/2014/main" id="{C250BA4D-1906-41A4-8D7E-916044808AB7}"/>
              </a:ext>
            </a:extLst>
          </p:cNvPr>
          <p:cNvSpPr/>
          <p:nvPr/>
        </p:nvSpPr>
        <p:spPr>
          <a:xfrm>
            <a:off x="539551" y="1547588"/>
            <a:ext cx="3825972" cy="26776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Watch the video again</a:t>
            </a:r>
            <a:r>
              <a:rPr lang="en-GB" sz="2800" dirty="0">
                <a:solidFill>
                  <a:prstClr val="black"/>
                </a:solidFill>
                <a:latin typeface="Kozuka Gothic Pro B" pitchFamily="34" charset="-128"/>
                <a:ea typeface="Kozuka Gothic Pro B" pitchFamily="34"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prstClr val="black"/>
                </a:solidFill>
                <a:latin typeface="Kozuka Gothic Pro B" pitchFamily="34" charset="-128"/>
                <a:ea typeface="Kozuka Gothic Pro B" pitchFamily="34" charset="-128"/>
              </a:rPr>
              <a:t>This time, m</a:t>
            </a:r>
            <a:r>
              <a:rPr kumimoji="0" lang="en-GB" sz="2800" b="0" i="0" u="none" strike="noStrike" kern="1200" cap="none" spc="0" normalizeH="0" baseline="0" noProof="0" dirty="0" err="1">
                <a:ln>
                  <a:noFill/>
                </a:ln>
                <a:solidFill>
                  <a:prstClr val="black"/>
                </a:solidFill>
                <a:effectLst/>
                <a:uLnTx/>
                <a:uFillTx/>
                <a:latin typeface="Kozuka Gothic Pro B" pitchFamily="34" charset="-128"/>
                <a:ea typeface="Kozuka Gothic Pro B" pitchFamily="34" charset="-128"/>
                <a:cs typeface="+mn-cs"/>
              </a:rPr>
              <a:t>ake</a:t>
            </a:r>
            <a:r>
              <a:rPr kumimoji="0" lang="en-GB" sz="28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no</a:t>
            </a:r>
            <a:r>
              <a:rPr lang="en-GB" sz="2800" dirty="0" err="1">
                <a:solidFill>
                  <a:prstClr val="black"/>
                </a:solidFill>
                <a:latin typeface="Kozuka Gothic Pro B" pitchFamily="34" charset="-128"/>
                <a:ea typeface="Kozuka Gothic Pro B" pitchFamily="34" charset="-128"/>
              </a:rPr>
              <a:t>tes</a:t>
            </a:r>
            <a:r>
              <a:rPr lang="en-GB" sz="2800" dirty="0">
                <a:solidFill>
                  <a:prstClr val="black"/>
                </a:solidFill>
                <a:latin typeface="Kozuka Gothic Pro B" pitchFamily="34" charset="-128"/>
                <a:ea typeface="Kozuka Gothic Pro B" pitchFamily="34" charset="-128"/>
              </a:rPr>
              <a:t> on the worksheet and answer the questions.</a:t>
            </a:r>
          </a:p>
        </p:txBody>
      </p:sp>
      <p:sp>
        <p:nvSpPr>
          <p:cNvPr id="11" name="TextBox 10">
            <a:extLst>
              <a:ext uri="{FF2B5EF4-FFF2-40B4-BE49-F238E27FC236}">
                <a16:creationId xmlns:a16="http://schemas.microsoft.com/office/drawing/2014/main" id="{46B02EC7-F3E1-458D-A7C2-121C7D324857}"/>
              </a:ext>
            </a:extLst>
          </p:cNvPr>
          <p:cNvSpPr txBox="1"/>
          <p:nvPr/>
        </p:nvSpPr>
        <p:spPr>
          <a:xfrm>
            <a:off x="3200400" y="6270171"/>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a:ea typeface="+mn-ea"/>
                <a:cs typeface="Calibri"/>
              </a:rPr>
              <a:t>© The Japan Society 2025</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06BE7541-FAE4-4325-8852-D649583AA782}"/>
              </a:ext>
            </a:extLst>
          </p:cNvPr>
          <p:cNvPicPr>
            <a:picLocks noChangeAspect="1"/>
          </p:cNvPicPr>
          <p:nvPr/>
        </p:nvPicPr>
        <p:blipFill>
          <a:blip r:embed="rId4"/>
          <a:stretch>
            <a:fillRect/>
          </a:stretch>
        </p:blipFill>
        <p:spPr>
          <a:xfrm>
            <a:off x="4600744" y="641158"/>
            <a:ext cx="3904912" cy="53181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483096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1" y="404664"/>
            <a:ext cx="7848871"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Nabe </a:t>
            </a:r>
            <a:r>
              <a:rPr lang="ja-JP" altLang="en-US" sz="5400" b="0" i="0" dirty="0">
                <a:solidFill>
                  <a:srgbClr val="FF0000"/>
                </a:solidFill>
                <a:effectLst/>
                <a:latin typeface="Source Han Sans"/>
              </a:rPr>
              <a:t>鍋</a:t>
            </a: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 - hotpot</a:t>
            </a: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Rectangle 9">
            <a:extLst>
              <a:ext uri="{FF2B5EF4-FFF2-40B4-BE49-F238E27FC236}">
                <a16:creationId xmlns:a16="http://schemas.microsoft.com/office/drawing/2014/main" id="{C250BA4D-1906-41A4-8D7E-916044808AB7}"/>
              </a:ext>
            </a:extLst>
          </p:cNvPr>
          <p:cNvSpPr/>
          <p:nvPr/>
        </p:nvSpPr>
        <p:spPr>
          <a:xfrm>
            <a:off x="539551" y="1312548"/>
            <a:ext cx="7632846"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prstClr val="black"/>
                </a:solidFill>
                <a:latin typeface="Kozuka Gothic Pro B" pitchFamily="34" charset="-128"/>
                <a:ea typeface="Kozuka Gothic Pro B" pitchFamily="34" charset="-128"/>
              </a:rPr>
              <a:t>A variety of hotpot dishes. People cook various ingredients, including meat and vegetables, in a boiling pot to share and eat together.</a:t>
            </a:r>
            <a:endPar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
        <p:nvSpPr>
          <p:cNvPr id="11" name="TextBox 10">
            <a:extLst>
              <a:ext uri="{FF2B5EF4-FFF2-40B4-BE49-F238E27FC236}">
                <a16:creationId xmlns:a16="http://schemas.microsoft.com/office/drawing/2014/main" id="{46B02EC7-F3E1-458D-A7C2-121C7D324857}"/>
              </a:ext>
            </a:extLst>
          </p:cNvPr>
          <p:cNvSpPr txBox="1"/>
          <p:nvPr/>
        </p:nvSpPr>
        <p:spPr>
          <a:xfrm>
            <a:off x="3200400" y="6270171"/>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a:ea typeface="+mn-ea"/>
                <a:cs typeface="Calibri"/>
              </a:rPr>
              <a:t>© The Japan Society 2025</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Picture 6" descr="A tray of food in a container&#10;&#10;Description automatically generated">
            <a:extLst>
              <a:ext uri="{FF2B5EF4-FFF2-40B4-BE49-F238E27FC236}">
                <a16:creationId xmlns:a16="http://schemas.microsoft.com/office/drawing/2014/main" id="{6EF76B98-3458-4FF7-81DA-B4A0FCC30F4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88026" y="2732471"/>
            <a:ext cx="3912664" cy="2636603"/>
          </a:xfrm>
          <a:prstGeom prst="rect">
            <a:avLst/>
          </a:prstGeom>
        </p:spPr>
      </p:pic>
      <p:pic>
        <p:nvPicPr>
          <p:cNvPr id="12" name="Picture 11" descr="A bowl of food on a stove&#10;&#10;Description automatically generated">
            <a:extLst>
              <a:ext uri="{FF2B5EF4-FFF2-40B4-BE49-F238E27FC236}">
                <a16:creationId xmlns:a16="http://schemas.microsoft.com/office/drawing/2014/main" id="{A707CEB3-27C3-4A18-970E-01391105B97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43310" y="2732471"/>
            <a:ext cx="3941566" cy="2636603"/>
          </a:xfrm>
          <a:prstGeom prst="rect">
            <a:avLst/>
          </a:prstGeom>
        </p:spPr>
      </p:pic>
      <p:sp>
        <p:nvSpPr>
          <p:cNvPr id="16" name="Rectangle 15">
            <a:extLst>
              <a:ext uri="{FF2B5EF4-FFF2-40B4-BE49-F238E27FC236}">
                <a16:creationId xmlns:a16="http://schemas.microsoft.com/office/drawing/2014/main" id="{98BC7549-6455-4A94-8791-2A86F9F21F02}"/>
              </a:ext>
            </a:extLst>
          </p:cNvPr>
          <p:cNvSpPr/>
          <p:nvPr/>
        </p:nvSpPr>
        <p:spPr>
          <a:xfrm>
            <a:off x="443310" y="5369074"/>
            <a:ext cx="3941566"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prstClr val="black"/>
                </a:solidFill>
                <a:latin typeface="Kozuka Gothic Pro B" pitchFamily="34" charset="-128"/>
                <a:ea typeface="Kozuka Gothic Pro B" pitchFamily="34" charset="-128"/>
              </a:rPr>
              <a:t>s</a:t>
            </a:r>
            <a:r>
              <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habu shabu</a:t>
            </a:r>
          </a:p>
        </p:txBody>
      </p:sp>
      <p:sp>
        <p:nvSpPr>
          <p:cNvPr id="17" name="Rectangle 16">
            <a:extLst>
              <a:ext uri="{FF2B5EF4-FFF2-40B4-BE49-F238E27FC236}">
                <a16:creationId xmlns:a16="http://schemas.microsoft.com/office/drawing/2014/main" id="{BFCFA92D-8C3B-4495-BAF7-7D658F43AD6B}"/>
              </a:ext>
            </a:extLst>
          </p:cNvPr>
          <p:cNvSpPr/>
          <p:nvPr/>
        </p:nvSpPr>
        <p:spPr>
          <a:xfrm>
            <a:off x="4759124" y="5369074"/>
            <a:ext cx="3941566"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od</a:t>
            </a:r>
            <a:r>
              <a:rPr lang="en-GB" sz="2400" dirty="0" err="1">
                <a:solidFill>
                  <a:prstClr val="black"/>
                </a:solidFill>
                <a:latin typeface="Kozuka Gothic Pro B" pitchFamily="34" charset="-128"/>
                <a:ea typeface="Kozuka Gothic Pro B" pitchFamily="34" charset="-128"/>
              </a:rPr>
              <a:t>en</a:t>
            </a:r>
            <a:endPar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Tree>
    <p:extLst>
      <p:ext uri="{BB962C8B-B14F-4D97-AF65-F5344CB8AC3E}">
        <p14:creationId xmlns:p14="http://schemas.microsoft.com/office/powerpoint/2010/main" val="4288989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1" y="404664"/>
            <a:ext cx="7848871"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Chankonabe </a:t>
            </a:r>
            <a:r>
              <a:rPr lang="ja-JP" altLang="en-US" sz="5400" b="0" i="0" dirty="0">
                <a:solidFill>
                  <a:srgbClr val="FF0000"/>
                </a:solidFill>
                <a:effectLst/>
                <a:latin typeface="Source Han Sans"/>
              </a:rPr>
              <a:t>ちゃんこ鍋</a:t>
            </a:r>
            <a:endParaRPr kumimoji="0" lang="en-GB" sz="5400" b="1" i="0" u="none" strike="noStrike" kern="1200" cap="none" spc="0" normalizeH="0" baseline="0" noProof="0" dirty="0">
              <a:ln>
                <a:noFill/>
              </a:ln>
              <a:solidFill>
                <a:srgbClr val="FF0000"/>
              </a:solidFill>
              <a:effectLst/>
              <a:uLnTx/>
              <a:uFillTx/>
              <a:latin typeface="Kristen ITC"/>
              <a:ea typeface="Kozuka Gothic Pro B"/>
              <a:cs typeface="+mn-cs"/>
            </a:endParaRP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Rectangle 9">
            <a:extLst>
              <a:ext uri="{FF2B5EF4-FFF2-40B4-BE49-F238E27FC236}">
                <a16:creationId xmlns:a16="http://schemas.microsoft.com/office/drawing/2014/main" id="{C250BA4D-1906-41A4-8D7E-916044808AB7}"/>
              </a:ext>
            </a:extLst>
          </p:cNvPr>
          <p:cNvSpPr/>
          <p:nvPr/>
        </p:nvSpPr>
        <p:spPr>
          <a:xfrm>
            <a:off x="539551" y="1312548"/>
            <a:ext cx="7632846"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Chankonabe is a popular hotpot dish that is most commonly eaten by sumo wrestlers all year round – not just during the winter time!</a:t>
            </a:r>
          </a:p>
        </p:txBody>
      </p:sp>
      <p:sp>
        <p:nvSpPr>
          <p:cNvPr id="11" name="TextBox 10">
            <a:extLst>
              <a:ext uri="{FF2B5EF4-FFF2-40B4-BE49-F238E27FC236}">
                <a16:creationId xmlns:a16="http://schemas.microsoft.com/office/drawing/2014/main" id="{46B02EC7-F3E1-458D-A7C2-121C7D324857}"/>
              </a:ext>
            </a:extLst>
          </p:cNvPr>
          <p:cNvSpPr txBox="1"/>
          <p:nvPr/>
        </p:nvSpPr>
        <p:spPr>
          <a:xfrm>
            <a:off x="3200400" y="6270171"/>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a:ea typeface="+mn-ea"/>
                <a:cs typeface="Calibri"/>
              </a:rPr>
              <a:t>© The Japan Society 2025</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0EFA5350-6010-4A20-8971-447082DC098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15461" y="2657558"/>
            <a:ext cx="4913078" cy="3275385"/>
          </a:xfrm>
          <a:prstGeom prst="rect">
            <a:avLst/>
          </a:prstGeom>
        </p:spPr>
      </p:pic>
      <p:pic>
        <p:nvPicPr>
          <p:cNvPr id="1026" name="Picture 2" descr="ちゃんこ鍋を食べる力士のイラスト">
            <a:extLst>
              <a:ext uri="{FF2B5EF4-FFF2-40B4-BE49-F238E27FC236}">
                <a16:creationId xmlns:a16="http://schemas.microsoft.com/office/drawing/2014/main" id="{A43D4399-A0F3-4E8C-93F2-3F6DCB7FD0A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755152" y="4599621"/>
            <a:ext cx="1931648" cy="1612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36110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1" y="404664"/>
            <a:ext cx="7848871"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5400" b="1" dirty="0" err="1">
                <a:solidFill>
                  <a:srgbClr val="FF0000"/>
                </a:solidFill>
                <a:latin typeface="Kristen ITC"/>
                <a:ea typeface="Kozuka Gothic Pro B"/>
              </a:rPr>
              <a:t>Yakiimo</a:t>
            </a:r>
            <a:r>
              <a:rPr lang="en-GB" sz="5400" b="1" dirty="0">
                <a:solidFill>
                  <a:srgbClr val="FF0000"/>
                </a:solidFill>
                <a:latin typeface="Kristen ITC"/>
                <a:ea typeface="Kozuka Gothic Pro B"/>
              </a:rPr>
              <a:t> </a:t>
            </a:r>
            <a:r>
              <a:rPr lang="ja-JP" altLang="en-US" sz="5400" b="0" i="0" dirty="0">
                <a:solidFill>
                  <a:srgbClr val="FF0000"/>
                </a:solidFill>
                <a:effectLst/>
                <a:latin typeface="Source Han Sans"/>
              </a:rPr>
              <a:t>焼き芋</a:t>
            </a:r>
            <a:r>
              <a:rPr lang="en-GB" sz="5400" b="1" dirty="0">
                <a:solidFill>
                  <a:srgbClr val="FF0000"/>
                </a:solidFill>
                <a:latin typeface="Kristen ITC"/>
                <a:ea typeface="Kozuka Gothic Pro B"/>
              </a:rPr>
              <a:t> </a:t>
            </a:r>
            <a:endParaRPr kumimoji="0" lang="en-GB" sz="5400" b="1" i="0" u="none" strike="noStrike" kern="1200" cap="none" spc="0" normalizeH="0" baseline="0" noProof="0" dirty="0">
              <a:ln>
                <a:noFill/>
              </a:ln>
              <a:solidFill>
                <a:srgbClr val="FF0000"/>
              </a:solidFill>
              <a:effectLst/>
              <a:uLnTx/>
              <a:uFillTx/>
              <a:latin typeface="Kristen ITC"/>
              <a:ea typeface="Kozuka Gothic Pro B"/>
              <a:cs typeface="+mn-cs"/>
            </a:endParaRP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Rectangle 9">
            <a:extLst>
              <a:ext uri="{FF2B5EF4-FFF2-40B4-BE49-F238E27FC236}">
                <a16:creationId xmlns:a16="http://schemas.microsoft.com/office/drawing/2014/main" id="{C250BA4D-1906-41A4-8D7E-916044808AB7}"/>
              </a:ext>
            </a:extLst>
          </p:cNvPr>
          <p:cNvSpPr/>
          <p:nvPr/>
        </p:nvSpPr>
        <p:spPr>
          <a:xfrm>
            <a:off x="539551" y="1423367"/>
            <a:ext cx="7632846"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prstClr val="black"/>
                </a:solidFill>
                <a:latin typeface="Kozuka Gothic Pro B" pitchFamily="34" charset="-128"/>
                <a:ea typeface="Kozuka Gothic Pro B" pitchFamily="34" charset="-128"/>
              </a:rPr>
              <a:t>Baked sweet potatoes are popular snacks during the autumn and winter months in Japan.</a:t>
            </a:r>
            <a:endPar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
        <p:nvSpPr>
          <p:cNvPr id="11" name="TextBox 10">
            <a:extLst>
              <a:ext uri="{FF2B5EF4-FFF2-40B4-BE49-F238E27FC236}">
                <a16:creationId xmlns:a16="http://schemas.microsoft.com/office/drawing/2014/main" id="{46B02EC7-F3E1-458D-A7C2-121C7D324857}"/>
              </a:ext>
            </a:extLst>
          </p:cNvPr>
          <p:cNvSpPr txBox="1"/>
          <p:nvPr/>
        </p:nvSpPr>
        <p:spPr>
          <a:xfrm>
            <a:off x="3200400" y="6270171"/>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a:ea typeface="+mn-ea"/>
                <a:cs typeface="Calibri"/>
              </a:rPr>
              <a:t>© The Japan Society 2025</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descr="A close up of food&#10;&#10;Description automatically generated">
            <a:extLst>
              <a:ext uri="{FF2B5EF4-FFF2-40B4-BE49-F238E27FC236}">
                <a16:creationId xmlns:a16="http://schemas.microsoft.com/office/drawing/2014/main" id="{99125C48-6679-46C6-97F0-FF433FCB28B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809135" y="2349737"/>
            <a:ext cx="5515897" cy="3697078"/>
          </a:xfrm>
          <a:prstGeom prst="rect">
            <a:avLst/>
          </a:prstGeom>
        </p:spPr>
      </p:pic>
    </p:spTree>
    <p:extLst>
      <p:ext uri="{BB962C8B-B14F-4D97-AF65-F5344CB8AC3E}">
        <p14:creationId xmlns:p14="http://schemas.microsoft.com/office/powerpoint/2010/main" val="13456903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1" y="404664"/>
            <a:ext cx="7848871"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Nikuman </a:t>
            </a:r>
            <a:r>
              <a:rPr lang="ja-JP" altLang="en-US" sz="5400" b="0" i="0" dirty="0">
                <a:solidFill>
                  <a:srgbClr val="FF0000"/>
                </a:solidFill>
                <a:effectLst/>
                <a:latin typeface="Source Han Sans"/>
              </a:rPr>
              <a:t>肉まん</a:t>
            </a:r>
            <a:endParaRPr kumimoji="0" lang="en-GB" sz="5400" b="1" i="0" u="none" strike="noStrike" kern="1200" cap="none" spc="0" normalizeH="0" baseline="0" noProof="0" dirty="0">
              <a:ln>
                <a:noFill/>
              </a:ln>
              <a:solidFill>
                <a:srgbClr val="FF0000"/>
              </a:solidFill>
              <a:effectLst/>
              <a:uLnTx/>
              <a:uFillTx/>
              <a:latin typeface="Kristen ITC"/>
              <a:ea typeface="Kozuka Gothic Pro B"/>
              <a:cs typeface="+mn-cs"/>
            </a:endParaRP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Rectangle 9">
            <a:extLst>
              <a:ext uri="{FF2B5EF4-FFF2-40B4-BE49-F238E27FC236}">
                <a16:creationId xmlns:a16="http://schemas.microsoft.com/office/drawing/2014/main" id="{C250BA4D-1906-41A4-8D7E-916044808AB7}"/>
              </a:ext>
            </a:extLst>
          </p:cNvPr>
          <p:cNvSpPr/>
          <p:nvPr/>
        </p:nvSpPr>
        <p:spPr>
          <a:xfrm>
            <a:off x="755576" y="1364668"/>
            <a:ext cx="7632846"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Nikuman are steamed buns filled with pork, vegetables, and other ingredients. You can often buy these in </a:t>
            </a:r>
            <a:r>
              <a:rPr kumimoji="0" lang="en-GB" sz="2400" b="1" i="0" u="none" strike="noStrike" kern="1200" cap="none" spc="0" normalizeH="0" baseline="0" noProof="0" dirty="0" err="1">
                <a:ln>
                  <a:noFill/>
                </a:ln>
                <a:solidFill>
                  <a:prstClr val="black"/>
                </a:solidFill>
                <a:effectLst/>
                <a:uLnTx/>
                <a:uFillTx/>
                <a:latin typeface="Kozuka Gothic Pro B" pitchFamily="34" charset="-128"/>
                <a:ea typeface="Kozuka Gothic Pro B" pitchFamily="34" charset="-128"/>
                <a:cs typeface="+mn-cs"/>
              </a:rPr>
              <a:t>konbini</a:t>
            </a:r>
            <a:r>
              <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(convenience stores).</a:t>
            </a:r>
          </a:p>
        </p:txBody>
      </p:sp>
      <p:sp>
        <p:nvSpPr>
          <p:cNvPr id="11" name="TextBox 10">
            <a:extLst>
              <a:ext uri="{FF2B5EF4-FFF2-40B4-BE49-F238E27FC236}">
                <a16:creationId xmlns:a16="http://schemas.microsoft.com/office/drawing/2014/main" id="{46B02EC7-F3E1-458D-A7C2-121C7D324857}"/>
              </a:ext>
            </a:extLst>
          </p:cNvPr>
          <p:cNvSpPr txBox="1"/>
          <p:nvPr/>
        </p:nvSpPr>
        <p:spPr>
          <a:xfrm>
            <a:off x="3200400" y="6270171"/>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a:ea typeface="+mn-ea"/>
                <a:cs typeface="Calibri"/>
              </a:rPr>
              <a:t>© The Japan Society 2025</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descr="A close up of food&#10;&#10;Description automatically generated">
            <a:extLst>
              <a:ext uri="{FF2B5EF4-FFF2-40B4-BE49-F238E27FC236}">
                <a16:creationId xmlns:a16="http://schemas.microsoft.com/office/drawing/2014/main" id="{4F72F886-1332-4684-AF1C-6E1BBBECE15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7011" y="2747917"/>
            <a:ext cx="4723602" cy="3183065"/>
          </a:xfrm>
          <a:prstGeom prst="rect">
            <a:avLst/>
          </a:prstGeom>
        </p:spPr>
      </p:pic>
      <p:pic>
        <p:nvPicPr>
          <p:cNvPr id="8" name="Picture 7" descr="A hand holding a white ball&#10;&#10;Description automatically generated">
            <a:extLst>
              <a:ext uri="{FF2B5EF4-FFF2-40B4-BE49-F238E27FC236}">
                <a16:creationId xmlns:a16="http://schemas.microsoft.com/office/drawing/2014/main" id="{862A9660-5B44-4DB3-929D-C2106292933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321348" y="2747917"/>
            <a:ext cx="3565641" cy="3183065"/>
          </a:xfrm>
          <a:prstGeom prst="rect">
            <a:avLst/>
          </a:prstGeom>
        </p:spPr>
      </p:pic>
    </p:spTree>
    <p:extLst>
      <p:ext uri="{BB962C8B-B14F-4D97-AF65-F5344CB8AC3E}">
        <p14:creationId xmlns:p14="http://schemas.microsoft.com/office/powerpoint/2010/main" val="34645282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1" y="404664"/>
            <a:ext cx="7848871"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5400" b="1" dirty="0">
                <a:solidFill>
                  <a:srgbClr val="FF0000"/>
                </a:solidFill>
                <a:latin typeface="Kristen ITC"/>
                <a:ea typeface="Kozuka Gothic Pro B"/>
              </a:rPr>
              <a:t>Amazake </a:t>
            </a:r>
            <a:r>
              <a:rPr lang="ja-JP" altLang="en-US" sz="5400" b="0" i="0" dirty="0">
                <a:solidFill>
                  <a:srgbClr val="FF0000"/>
                </a:solidFill>
                <a:effectLst/>
                <a:latin typeface="Source Han Sans"/>
              </a:rPr>
              <a:t>甘酒</a:t>
            </a:r>
            <a:endParaRPr kumimoji="0" lang="en-GB" sz="5400" b="1" i="0" u="none" strike="noStrike" kern="1200" cap="none" spc="0" normalizeH="0" baseline="0" noProof="0" dirty="0">
              <a:ln>
                <a:noFill/>
              </a:ln>
              <a:solidFill>
                <a:srgbClr val="FF0000"/>
              </a:solidFill>
              <a:effectLst/>
              <a:uLnTx/>
              <a:uFillTx/>
              <a:latin typeface="Kristen ITC"/>
              <a:ea typeface="Kozuka Gothic Pro B"/>
              <a:cs typeface="+mn-cs"/>
            </a:endParaRP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Rectangle 9">
            <a:extLst>
              <a:ext uri="{FF2B5EF4-FFF2-40B4-BE49-F238E27FC236}">
                <a16:creationId xmlns:a16="http://schemas.microsoft.com/office/drawing/2014/main" id="{C250BA4D-1906-41A4-8D7E-916044808AB7}"/>
              </a:ext>
            </a:extLst>
          </p:cNvPr>
          <p:cNvSpPr/>
          <p:nvPr/>
        </p:nvSpPr>
        <p:spPr>
          <a:xfrm>
            <a:off x="755577" y="1410608"/>
            <a:ext cx="7632846"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prstClr val="black"/>
                </a:solidFill>
                <a:latin typeface="Kozuka Gothic Pro B" pitchFamily="34" charset="-128"/>
                <a:ea typeface="Kozuka Gothic Pro B" pitchFamily="34" charset="-128"/>
              </a:rPr>
              <a:t>A sweet traditional Japanese drink that is made from fermented rice, often served hot.</a:t>
            </a:r>
            <a:endPar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
        <p:nvSpPr>
          <p:cNvPr id="11" name="TextBox 10">
            <a:extLst>
              <a:ext uri="{FF2B5EF4-FFF2-40B4-BE49-F238E27FC236}">
                <a16:creationId xmlns:a16="http://schemas.microsoft.com/office/drawing/2014/main" id="{46B02EC7-F3E1-458D-A7C2-121C7D324857}"/>
              </a:ext>
            </a:extLst>
          </p:cNvPr>
          <p:cNvSpPr txBox="1"/>
          <p:nvPr/>
        </p:nvSpPr>
        <p:spPr>
          <a:xfrm>
            <a:off x="3200400" y="6270171"/>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a:ea typeface="+mn-ea"/>
                <a:cs typeface="Calibri"/>
              </a:rPr>
              <a:t>© The Japan Society 2025</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descr="A bowl of rice with a spoon&#10;&#10;Description automatically generated">
            <a:extLst>
              <a:ext uri="{FF2B5EF4-FFF2-40B4-BE49-F238E27FC236}">
                <a16:creationId xmlns:a16="http://schemas.microsoft.com/office/drawing/2014/main" id="{C84E58B0-4AF1-440B-8087-D1A01121464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8719" y="2473958"/>
            <a:ext cx="4008655" cy="3402571"/>
          </a:xfrm>
          <a:prstGeom prst="rect">
            <a:avLst/>
          </a:prstGeom>
        </p:spPr>
      </p:pic>
      <p:pic>
        <p:nvPicPr>
          <p:cNvPr id="8" name="Picture 7" descr="A bowl of white liquid&#10;&#10;Description automatically generated">
            <a:extLst>
              <a:ext uri="{FF2B5EF4-FFF2-40B4-BE49-F238E27FC236}">
                <a16:creationId xmlns:a16="http://schemas.microsoft.com/office/drawing/2014/main" id="{F54325E4-49FC-4586-A032-A4CC15602A2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573138" y="2473958"/>
            <a:ext cx="4262143" cy="3405482"/>
          </a:xfrm>
          <a:prstGeom prst="rect">
            <a:avLst/>
          </a:prstGeom>
        </p:spPr>
      </p:pic>
    </p:spTree>
    <p:extLst>
      <p:ext uri="{BB962C8B-B14F-4D97-AF65-F5344CB8AC3E}">
        <p14:creationId xmlns:p14="http://schemas.microsoft.com/office/powerpoint/2010/main" val="33469712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1" y="404664"/>
            <a:ext cx="7848871"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Christmas cake</a:t>
            </a: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Rectangle 9">
            <a:extLst>
              <a:ext uri="{FF2B5EF4-FFF2-40B4-BE49-F238E27FC236}">
                <a16:creationId xmlns:a16="http://schemas.microsoft.com/office/drawing/2014/main" id="{C250BA4D-1906-41A4-8D7E-916044808AB7}"/>
              </a:ext>
            </a:extLst>
          </p:cNvPr>
          <p:cNvSpPr/>
          <p:nvPr/>
        </p:nvSpPr>
        <p:spPr>
          <a:xfrm>
            <a:off x="755577" y="1354836"/>
            <a:ext cx="7632846"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prstClr val="black"/>
                </a:solidFill>
                <a:latin typeface="Kozuka Gothic Pro B" pitchFamily="34" charset="-128"/>
                <a:ea typeface="Kozuka Gothic Pro B" pitchFamily="34" charset="-128"/>
              </a:rPr>
              <a:t>In Japan, people celebrate Christmas with delicious Christmas cakes – sponge cakes topped with whipped cream frosting and decorated with strawberries!</a:t>
            </a:r>
            <a:endPar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
        <p:nvSpPr>
          <p:cNvPr id="11" name="TextBox 10">
            <a:extLst>
              <a:ext uri="{FF2B5EF4-FFF2-40B4-BE49-F238E27FC236}">
                <a16:creationId xmlns:a16="http://schemas.microsoft.com/office/drawing/2014/main" id="{46B02EC7-F3E1-458D-A7C2-121C7D324857}"/>
              </a:ext>
            </a:extLst>
          </p:cNvPr>
          <p:cNvSpPr txBox="1"/>
          <p:nvPr/>
        </p:nvSpPr>
        <p:spPr>
          <a:xfrm>
            <a:off x="3200400" y="6270171"/>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a:ea typeface="+mn-ea"/>
                <a:cs typeface="Calibri"/>
              </a:rPr>
              <a:t>© The Japan Society 2025</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descr="A cake with strawberries on top&#10;&#10;Description automatically generated">
            <a:extLst>
              <a:ext uri="{FF2B5EF4-FFF2-40B4-BE49-F238E27FC236}">
                <a16:creationId xmlns:a16="http://schemas.microsoft.com/office/drawing/2014/main" id="{4FF4EB26-5499-48F3-9D73-756740214B2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57068" y="2955246"/>
            <a:ext cx="4629864" cy="3119898"/>
          </a:xfrm>
          <a:prstGeom prst="rect">
            <a:avLst/>
          </a:prstGeom>
        </p:spPr>
      </p:pic>
      <p:pic>
        <p:nvPicPr>
          <p:cNvPr id="7" name="Picture 6">
            <a:extLst>
              <a:ext uri="{FF2B5EF4-FFF2-40B4-BE49-F238E27FC236}">
                <a16:creationId xmlns:a16="http://schemas.microsoft.com/office/drawing/2014/main" id="{B5CB2A49-D279-4F03-B908-3A4B60701C2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25048" y="340200"/>
            <a:ext cx="1163329" cy="942296"/>
          </a:xfrm>
          <a:prstGeom prst="rect">
            <a:avLst/>
          </a:prstGeom>
        </p:spPr>
      </p:pic>
      <p:pic>
        <p:nvPicPr>
          <p:cNvPr id="8" name="Picture 7">
            <a:extLst>
              <a:ext uri="{FF2B5EF4-FFF2-40B4-BE49-F238E27FC236}">
                <a16:creationId xmlns:a16="http://schemas.microsoft.com/office/drawing/2014/main" id="{15C0D452-BD5D-437B-B579-F6F809E7DED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0602528">
            <a:off x="500453" y="4450276"/>
            <a:ext cx="1569660" cy="1569660"/>
          </a:xfrm>
          <a:prstGeom prst="rect">
            <a:avLst/>
          </a:prstGeom>
        </p:spPr>
      </p:pic>
      <p:pic>
        <p:nvPicPr>
          <p:cNvPr id="12" name="Picture 11">
            <a:extLst>
              <a:ext uri="{FF2B5EF4-FFF2-40B4-BE49-F238E27FC236}">
                <a16:creationId xmlns:a16="http://schemas.microsoft.com/office/drawing/2014/main" id="{0BDDEDDB-A292-4DED-AC2C-7B4E63B5918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761629">
            <a:off x="7168457" y="2805280"/>
            <a:ext cx="1557798" cy="1557798"/>
          </a:xfrm>
          <a:prstGeom prst="rect">
            <a:avLst/>
          </a:prstGeom>
        </p:spPr>
      </p:pic>
    </p:spTree>
    <p:extLst>
      <p:ext uri="{BB962C8B-B14F-4D97-AF65-F5344CB8AC3E}">
        <p14:creationId xmlns:p14="http://schemas.microsoft.com/office/powerpoint/2010/main" val="16513697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1" y="404664"/>
            <a:ext cx="7848871"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err="1">
                <a:ln>
                  <a:noFill/>
                </a:ln>
                <a:solidFill>
                  <a:srgbClr val="FF0000"/>
                </a:solidFill>
                <a:effectLst/>
                <a:uLnTx/>
                <a:uFillTx/>
                <a:latin typeface="Kristen ITC"/>
                <a:ea typeface="Kozuka Gothic Pro B"/>
                <a:cs typeface="+mn-cs"/>
              </a:rPr>
              <a:t>Osechi</a:t>
            </a: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 </a:t>
            </a:r>
            <a:r>
              <a:rPr lang="ja-JP" altLang="en-US" sz="5400" b="0" i="0" dirty="0">
                <a:solidFill>
                  <a:srgbClr val="FF0000"/>
                </a:solidFill>
                <a:effectLst/>
                <a:latin typeface="Source Han Sans"/>
              </a:rPr>
              <a:t>おせち料理</a:t>
            </a:r>
            <a:endParaRPr kumimoji="0" lang="en-GB" sz="5400" b="1" i="0" u="none" strike="noStrike" kern="1200" cap="none" spc="0" normalizeH="0" baseline="0" noProof="0" dirty="0">
              <a:ln>
                <a:noFill/>
              </a:ln>
              <a:solidFill>
                <a:srgbClr val="FF0000"/>
              </a:solidFill>
              <a:effectLst/>
              <a:uLnTx/>
              <a:uFillTx/>
              <a:latin typeface="Kristen ITC"/>
              <a:ea typeface="Kozuka Gothic Pro B"/>
              <a:cs typeface="+mn-cs"/>
            </a:endParaRP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Rectangle 9">
            <a:extLst>
              <a:ext uri="{FF2B5EF4-FFF2-40B4-BE49-F238E27FC236}">
                <a16:creationId xmlns:a16="http://schemas.microsoft.com/office/drawing/2014/main" id="{C250BA4D-1906-41A4-8D7E-916044808AB7}"/>
              </a:ext>
            </a:extLst>
          </p:cNvPr>
          <p:cNvSpPr/>
          <p:nvPr/>
        </p:nvSpPr>
        <p:spPr>
          <a:xfrm>
            <a:off x="649457" y="1351582"/>
            <a:ext cx="7845085" cy="1384995"/>
          </a:xfrm>
          <a:prstGeom prst="rect">
            <a:avLst/>
          </a:prstGeom>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en-GB" sz="2400" dirty="0">
                <a:solidFill>
                  <a:prstClr val="black"/>
                </a:solidFill>
                <a:latin typeface="Kozuka Gothic Pro B" pitchFamily="34" charset="-128"/>
                <a:ea typeface="Kozuka Gothic Pro B" pitchFamily="34" charset="-128"/>
              </a:rPr>
              <a:t>New Year is the most important holiday of the year in Japan, and people eat special dishes to celebrate it. These are called </a:t>
            </a:r>
            <a:r>
              <a:rPr lang="en-GB" sz="2400" b="1" dirty="0" err="1">
                <a:solidFill>
                  <a:prstClr val="black"/>
                </a:solidFill>
                <a:latin typeface="Kozuka Gothic Pro B" pitchFamily="34" charset="-128"/>
                <a:ea typeface="Kozuka Gothic Pro B" pitchFamily="34" charset="-128"/>
              </a:rPr>
              <a:t>osechi</a:t>
            </a:r>
            <a:r>
              <a:rPr lang="en-GB" sz="2400" dirty="0">
                <a:solidFill>
                  <a:prstClr val="black"/>
                </a:solidFill>
                <a:latin typeface="Kozuka Gothic Pro B" pitchFamily="34" charset="-128"/>
                <a:ea typeface="Kozuka Gothic Pro B" pitchFamily="34" charset="-128"/>
              </a:rPr>
              <a:t>.</a:t>
            </a:r>
          </a:p>
          <a:p>
            <a:pPr marR="0" lvl="0" algn="l" defTabSz="914400" rtl="0" eaLnBrk="1" fontAlgn="auto" latinLnBrk="0" hangingPunct="1">
              <a:lnSpc>
                <a:spcPct val="100000"/>
              </a:lnSpc>
              <a:spcBef>
                <a:spcPts val="0"/>
              </a:spcBef>
              <a:spcAft>
                <a:spcPts val="0"/>
              </a:spcAft>
              <a:buClrTx/>
              <a:buSzTx/>
              <a:tabLst/>
              <a:defRPr/>
            </a:pPr>
            <a:endParaRPr lang="en-GB" sz="1200" dirty="0">
              <a:solidFill>
                <a:prstClr val="black"/>
              </a:solidFill>
              <a:latin typeface="Kozuka Gothic Pro B" pitchFamily="34" charset="-128"/>
              <a:ea typeface="Kozuka Gothic Pro B" pitchFamily="34" charset="-128"/>
            </a:endParaRPr>
          </a:p>
        </p:txBody>
      </p:sp>
      <p:sp>
        <p:nvSpPr>
          <p:cNvPr id="11" name="TextBox 10">
            <a:extLst>
              <a:ext uri="{FF2B5EF4-FFF2-40B4-BE49-F238E27FC236}">
                <a16:creationId xmlns:a16="http://schemas.microsoft.com/office/drawing/2014/main" id="{46B02EC7-F3E1-458D-A7C2-121C7D324857}"/>
              </a:ext>
            </a:extLst>
          </p:cNvPr>
          <p:cNvSpPr txBox="1"/>
          <p:nvPr/>
        </p:nvSpPr>
        <p:spPr>
          <a:xfrm>
            <a:off x="3200400" y="6270171"/>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a:ea typeface="+mn-ea"/>
                <a:cs typeface="Calibri"/>
              </a:rPr>
              <a:t>© The Japan Society 2025</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descr="A group of food in containers&#10;&#10;Description automatically generated">
            <a:extLst>
              <a:ext uri="{FF2B5EF4-FFF2-40B4-BE49-F238E27FC236}">
                <a16:creationId xmlns:a16="http://schemas.microsoft.com/office/drawing/2014/main" id="{CC638FFA-5162-470A-9F9F-4B14232DC69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416525" y="2625130"/>
            <a:ext cx="4526974" cy="3383675"/>
          </a:xfrm>
          <a:prstGeom prst="rect">
            <a:avLst/>
          </a:prstGeom>
        </p:spPr>
      </p:pic>
    </p:spTree>
    <p:extLst>
      <p:ext uri="{BB962C8B-B14F-4D97-AF65-F5344CB8AC3E}">
        <p14:creationId xmlns:p14="http://schemas.microsoft.com/office/powerpoint/2010/main" val="35465057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1" y="404664"/>
            <a:ext cx="7848871"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Mochi </a:t>
            </a:r>
            <a:r>
              <a:rPr lang="ja-JP" altLang="en-US" sz="5400" b="0" i="0" dirty="0">
                <a:solidFill>
                  <a:srgbClr val="FF0000"/>
                </a:solidFill>
                <a:effectLst/>
                <a:latin typeface="Google Sans"/>
              </a:rPr>
              <a:t>もち</a:t>
            </a:r>
            <a:endParaRPr kumimoji="0" lang="en-GB" sz="5400" b="1" i="0" u="none" strike="noStrike" kern="1200" cap="none" spc="0" normalizeH="0" baseline="0" noProof="0" dirty="0">
              <a:ln>
                <a:noFill/>
              </a:ln>
              <a:solidFill>
                <a:srgbClr val="FF0000"/>
              </a:solidFill>
              <a:effectLst/>
              <a:uLnTx/>
              <a:uFillTx/>
              <a:latin typeface="Kristen ITC"/>
              <a:ea typeface="Kozuka Gothic Pro B"/>
              <a:cs typeface="+mn-cs"/>
            </a:endParaRP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Rectangle 9">
            <a:extLst>
              <a:ext uri="{FF2B5EF4-FFF2-40B4-BE49-F238E27FC236}">
                <a16:creationId xmlns:a16="http://schemas.microsoft.com/office/drawing/2014/main" id="{C250BA4D-1906-41A4-8D7E-916044808AB7}"/>
              </a:ext>
            </a:extLst>
          </p:cNvPr>
          <p:cNvSpPr/>
          <p:nvPr/>
        </p:nvSpPr>
        <p:spPr>
          <a:xfrm>
            <a:off x="755576" y="1547588"/>
            <a:ext cx="7632846"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prstClr val="black"/>
                </a:solidFill>
                <a:latin typeface="Kozuka Gothic Pro B" pitchFamily="34" charset="-128"/>
                <a:ea typeface="Kozuka Gothic Pro B" pitchFamily="34" charset="-128"/>
              </a:rPr>
              <a:t>Mochi are Japanese rice cakes. The rice used to make mochi is pounded into a paste before being moulded into a rounded shape.</a:t>
            </a:r>
            <a:endPar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
        <p:nvSpPr>
          <p:cNvPr id="11" name="TextBox 10">
            <a:extLst>
              <a:ext uri="{FF2B5EF4-FFF2-40B4-BE49-F238E27FC236}">
                <a16:creationId xmlns:a16="http://schemas.microsoft.com/office/drawing/2014/main" id="{46B02EC7-F3E1-458D-A7C2-121C7D324857}"/>
              </a:ext>
            </a:extLst>
          </p:cNvPr>
          <p:cNvSpPr txBox="1"/>
          <p:nvPr/>
        </p:nvSpPr>
        <p:spPr>
          <a:xfrm>
            <a:off x="3200400" y="6270171"/>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a:ea typeface="+mn-ea"/>
                <a:cs typeface="Calibri"/>
              </a:rPr>
              <a:t>© The Japan Society 2025</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descr="A round white round object with a red fruit inside&#10;&#10;Description automatically generated">
            <a:extLst>
              <a:ext uri="{FF2B5EF4-FFF2-40B4-BE49-F238E27FC236}">
                <a16:creationId xmlns:a16="http://schemas.microsoft.com/office/drawing/2014/main" id="{27501903-FB48-436F-8D32-73D2C77040B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88374" y="2926100"/>
            <a:ext cx="4501263" cy="3033239"/>
          </a:xfrm>
          <a:prstGeom prst="rect">
            <a:avLst/>
          </a:prstGeom>
        </p:spPr>
      </p:pic>
      <p:pic>
        <p:nvPicPr>
          <p:cNvPr id="8" name="Picture 7" descr="A round white food on a wooden plate&#10;&#10;Description automatically generated">
            <a:extLst>
              <a:ext uri="{FF2B5EF4-FFF2-40B4-BE49-F238E27FC236}">
                <a16:creationId xmlns:a16="http://schemas.microsoft.com/office/drawing/2014/main" id="{BFD13EC4-30EB-4277-B93D-7C71887C900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117691" y="2926100"/>
            <a:ext cx="3637935" cy="3033239"/>
          </a:xfrm>
          <a:prstGeom prst="rect">
            <a:avLst/>
          </a:prstGeom>
        </p:spPr>
      </p:pic>
    </p:spTree>
    <p:extLst>
      <p:ext uri="{BB962C8B-B14F-4D97-AF65-F5344CB8AC3E}">
        <p14:creationId xmlns:p14="http://schemas.microsoft.com/office/powerpoint/2010/main" val="15174876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eating food on a table&#10;&#10;Description automatically generated">
            <a:extLst>
              <a:ext uri="{FF2B5EF4-FFF2-40B4-BE49-F238E27FC236}">
                <a16:creationId xmlns:a16="http://schemas.microsoft.com/office/drawing/2014/main" id="{61F7E2E1-C189-4AB1-B975-95ACD274D35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718" r="9313"/>
          <a:stretch/>
        </p:blipFill>
        <p:spPr>
          <a:xfrm>
            <a:off x="1" y="0"/>
            <a:ext cx="9143999" cy="6199247"/>
          </a:xfrm>
          <a:prstGeom prst="rect">
            <a:avLst/>
          </a:prstGeom>
        </p:spPr>
      </p:pic>
      <p:sp>
        <p:nvSpPr>
          <p:cNvPr id="6" name="Slide Number Placeholder 5"/>
          <p:cNvSpPr>
            <a:spLocks noGrp="1"/>
          </p:cNvSpPr>
          <p:nvPr>
            <p:ph type="sldNum" sz="quarter" idx="12"/>
          </p:nvPr>
        </p:nvSpPr>
        <p:spPr/>
        <p:txBody>
          <a:bodyPr/>
          <a:lstStyle/>
          <a:p>
            <a:fld id="{7627D4DA-CA93-4100-9923-91CA0C97AC6D}" type="slidenum">
              <a:rPr lang="en-GB" smtClean="0"/>
              <a:t>2</a:t>
            </a:fld>
            <a:endParaRPr lang="en-GB"/>
          </a:p>
        </p:txBody>
      </p:sp>
      <p:sp>
        <p:nvSpPr>
          <p:cNvPr id="2" name="Rectangle 1"/>
          <p:cNvSpPr/>
          <p:nvPr/>
        </p:nvSpPr>
        <p:spPr>
          <a:xfrm>
            <a:off x="755576" y="1547588"/>
            <a:ext cx="7848872" cy="461665"/>
          </a:xfrm>
          <a:prstGeom prst="rect">
            <a:avLst/>
          </a:prstGeom>
        </p:spPr>
        <p:txBody>
          <a:bodyPr wrap="square">
            <a:spAutoFit/>
          </a:bodyPr>
          <a:lstStyle/>
          <a:p>
            <a:pPr marL="285750" lvl="0" indent="-285750">
              <a:buFont typeface="Arial" panose="020B0604020202020204" pitchFamily="34" charset="0"/>
              <a:buChar char="•"/>
            </a:pPr>
            <a:endParaRPr lang="en-GB" sz="2400"/>
          </a:p>
        </p:txBody>
      </p:sp>
      <p:sp>
        <p:nvSpPr>
          <p:cNvPr id="14" name="TextBox 13"/>
          <p:cNvSpPr txBox="1"/>
          <p:nvPr/>
        </p:nvSpPr>
        <p:spPr>
          <a:xfrm>
            <a:off x="313410" y="704945"/>
            <a:ext cx="4258590" cy="1569660"/>
          </a:xfrm>
          <a:prstGeom prst="rect">
            <a:avLst/>
          </a:prstGeom>
          <a:solidFill>
            <a:schemeClr val="bg1"/>
          </a:solidFill>
          <a:ln w="38100">
            <a:solidFill>
              <a:srgbClr val="FF0000"/>
            </a:solidFill>
          </a:ln>
        </p:spPr>
        <p:txBody>
          <a:bodyPr wrap="square" lIns="91440" tIns="45720" rIns="91440" bIns="45720" rtlCol="0" anchor="t">
            <a:spAutoFit/>
          </a:bodyPr>
          <a:lstStyle/>
          <a:p>
            <a:pPr algn="ctr"/>
            <a:r>
              <a:rPr lang="en-GB" sz="4800" b="1" dirty="0">
                <a:solidFill>
                  <a:srgbClr val="FF0000"/>
                </a:solidFill>
                <a:latin typeface="Kristen ITC"/>
                <a:ea typeface="Kozuka Gothic Pro B"/>
              </a:rPr>
              <a:t>Winter Food </a:t>
            </a:r>
          </a:p>
          <a:p>
            <a:pPr algn="ctr"/>
            <a:r>
              <a:rPr lang="en-GB" sz="4800" b="1" dirty="0">
                <a:solidFill>
                  <a:srgbClr val="FF0000"/>
                </a:solidFill>
                <a:latin typeface="Kristen ITC"/>
                <a:ea typeface="Kozuka Gothic Pro B"/>
              </a:rPr>
              <a:t>in Japan</a:t>
            </a:r>
          </a:p>
        </p:txBody>
      </p:sp>
      <p:sp>
        <p:nvSpPr>
          <p:cNvPr id="10" name="Rectangle 9">
            <a:extLst>
              <a:ext uri="{FF2B5EF4-FFF2-40B4-BE49-F238E27FC236}">
                <a16:creationId xmlns:a16="http://schemas.microsoft.com/office/drawing/2014/main" id="{7F8BC905-8AD0-B4C0-F1E6-2B865F294D94}"/>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EC00C30D-4156-43DB-BBD3-B18471C50FA1}"/>
              </a:ext>
            </a:extLst>
          </p:cNvPr>
          <p:cNvSpPr txBox="1"/>
          <p:nvPr/>
        </p:nvSpPr>
        <p:spPr>
          <a:xfrm>
            <a:off x="3200400" y="6270171"/>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 The Japan Society 2025</a:t>
            </a:r>
            <a:endParaRPr lang="en-GB" dirty="0"/>
          </a:p>
        </p:txBody>
      </p:sp>
      <p:pic>
        <p:nvPicPr>
          <p:cNvPr id="12" name="Picture 11">
            <a:extLst>
              <a:ext uri="{FF2B5EF4-FFF2-40B4-BE49-F238E27FC236}">
                <a16:creationId xmlns:a16="http://schemas.microsoft.com/office/drawing/2014/main" id="{24C88D6D-6FCD-4301-9B1F-73CA6492557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pic>
        <p:nvPicPr>
          <p:cNvPr id="18" name="Picture 17">
            <a:extLst>
              <a:ext uri="{FF2B5EF4-FFF2-40B4-BE49-F238E27FC236}">
                <a16:creationId xmlns:a16="http://schemas.microsoft.com/office/drawing/2014/main" id="{32732202-3D2C-4F93-BD51-003987DC7DBB}"/>
              </a:ext>
            </a:extLst>
          </p:cNvPr>
          <p:cNvPicPr>
            <a:picLocks noChangeAspect="1"/>
          </p:cNvPicPr>
          <p:nvPr/>
        </p:nvPicPr>
        <p:blipFill>
          <a:blip r:embed="rId5"/>
          <a:stretch>
            <a:fillRect/>
          </a:stretch>
        </p:blipFill>
        <p:spPr>
          <a:xfrm>
            <a:off x="0" y="5741892"/>
            <a:ext cx="7620000" cy="428625"/>
          </a:xfrm>
          <a:prstGeom prst="rect">
            <a:avLst/>
          </a:prstGeom>
        </p:spPr>
      </p:pic>
      <p:pic>
        <p:nvPicPr>
          <p:cNvPr id="19" name="Picture 18">
            <a:extLst>
              <a:ext uri="{FF2B5EF4-FFF2-40B4-BE49-F238E27FC236}">
                <a16:creationId xmlns:a16="http://schemas.microsoft.com/office/drawing/2014/main" id="{E1A250FF-C402-4AF0-A77B-2E5314B9BCE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620000" y="5801220"/>
            <a:ext cx="1523999" cy="369297"/>
          </a:xfrm>
          <a:prstGeom prst="rect">
            <a:avLst/>
          </a:prstGeom>
        </p:spPr>
      </p:pic>
      <p:pic>
        <p:nvPicPr>
          <p:cNvPr id="20" name="Picture 19">
            <a:extLst>
              <a:ext uri="{FF2B5EF4-FFF2-40B4-BE49-F238E27FC236}">
                <a16:creationId xmlns:a16="http://schemas.microsoft.com/office/drawing/2014/main" id="{25ABA73B-6245-4460-9D98-C0C38544BCE3}"/>
              </a:ext>
            </a:extLst>
          </p:cNvPr>
          <p:cNvPicPr>
            <a:picLocks noChangeAspect="1"/>
          </p:cNvPicPr>
          <p:nvPr/>
        </p:nvPicPr>
        <p:blipFill>
          <a:blip r:embed="rId7"/>
          <a:stretch>
            <a:fillRect/>
          </a:stretch>
        </p:blipFill>
        <p:spPr>
          <a:xfrm>
            <a:off x="4916" y="12836"/>
            <a:ext cx="7620660" cy="426757"/>
          </a:xfrm>
          <a:prstGeom prst="rect">
            <a:avLst/>
          </a:prstGeom>
        </p:spPr>
      </p:pic>
      <p:pic>
        <p:nvPicPr>
          <p:cNvPr id="21" name="Picture 20">
            <a:extLst>
              <a:ext uri="{FF2B5EF4-FFF2-40B4-BE49-F238E27FC236}">
                <a16:creationId xmlns:a16="http://schemas.microsoft.com/office/drawing/2014/main" id="{8A6F32FA-F714-4D9B-B4A2-4A4B4DFEFED7}"/>
              </a:ext>
            </a:extLst>
          </p:cNvPr>
          <p:cNvPicPr>
            <a:picLocks noChangeAspect="1"/>
          </p:cNvPicPr>
          <p:nvPr/>
        </p:nvPicPr>
        <p:blipFill>
          <a:blip r:embed="rId8"/>
          <a:stretch>
            <a:fillRect/>
          </a:stretch>
        </p:blipFill>
        <p:spPr>
          <a:xfrm>
            <a:off x="7630491" y="43318"/>
            <a:ext cx="1524132" cy="365792"/>
          </a:xfrm>
          <a:prstGeom prst="rect">
            <a:avLst/>
          </a:prstGeom>
        </p:spPr>
      </p:pic>
      <p:pic>
        <p:nvPicPr>
          <p:cNvPr id="23" name="Picture 22">
            <a:extLst>
              <a:ext uri="{FF2B5EF4-FFF2-40B4-BE49-F238E27FC236}">
                <a16:creationId xmlns:a16="http://schemas.microsoft.com/office/drawing/2014/main" id="{21BB0961-F642-4537-BE32-8E7F440D547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34318" y="3889410"/>
            <a:ext cx="1852482" cy="1852482"/>
          </a:xfrm>
          <a:prstGeom prst="rect">
            <a:avLst/>
          </a:prstGeom>
        </p:spPr>
      </p:pic>
      <p:pic>
        <p:nvPicPr>
          <p:cNvPr id="24" name="Picture 23">
            <a:extLst>
              <a:ext uri="{FF2B5EF4-FFF2-40B4-BE49-F238E27FC236}">
                <a16:creationId xmlns:a16="http://schemas.microsoft.com/office/drawing/2014/main" id="{04C27E46-1607-4B0E-9168-40CA734586F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7268" y="1489775"/>
            <a:ext cx="1059426" cy="942889"/>
          </a:xfrm>
          <a:prstGeom prst="rect">
            <a:avLst/>
          </a:prstGeom>
        </p:spPr>
      </p:pic>
      <p:pic>
        <p:nvPicPr>
          <p:cNvPr id="25" name="Picture 24">
            <a:extLst>
              <a:ext uri="{FF2B5EF4-FFF2-40B4-BE49-F238E27FC236}">
                <a16:creationId xmlns:a16="http://schemas.microsoft.com/office/drawing/2014/main" id="{0EEE2606-6056-4F8B-9A2B-2B0C6C4249C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flipH="1">
            <a:off x="7760559" y="555871"/>
            <a:ext cx="1234698" cy="978498"/>
          </a:xfrm>
          <a:prstGeom prst="rect">
            <a:avLst/>
          </a:prstGeom>
        </p:spPr>
      </p:pic>
      <p:pic>
        <p:nvPicPr>
          <p:cNvPr id="26" name="Picture 25">
            <a:extLst>
              <a:ext uri="{FF2B5EF4-FFF2-40B4-BE49-F238E27FC236}">
                <a16:creationId xmlns:a16="http://schemas.microsoft.com/office/drawing/2014/main" id="{CCE7806E-05A1-4270-899C-74F080DB10D9}"/>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08719" y="4335301"/>
            <a:ext cx="1317298" cy="1317298"/>
          </a:xfrm>
          <a:prstGeom prst="rect">
            <a:avLst/>
          </a:prstGeom>
        </p:spPr>
      </p:pic>
      <p:pic>
        <p:nvPicPr>
          <p:cNvPr id="28" name="Picture 27">
            <a:extLst>
              <a:ext uri="{FF2B5EF4-FFF2-40B4-BE49-F238E27FC236}">
                <a16:creationId xmlns:a16="http://schemas.microsoft.com/office/drawing/2014/main" id="{0B4869F5-81A3-4092-B413-CA7A4F9582F9}"/>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927848" y="1344138"/>
            <a:ext cx="989181" cy="1067942"/>
          </a:xfrm>
          <a:prstGeom prst="rect">
            <a:avLst/>
          </a:prstGeom>
        </p:spPr>
      </p:pic>
    </p:spTree>
    <p:extLst>
      <p:ext uri="{BB962C8B-B14F-4D97-AF65-F5344CB8AC3E}">
        <p14:creationId xmlns:p14="http://schemas.microsoft.com/office/powerpoint/2010/main" val="4582654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1" y="404664"/>
            <a:ext cx="7848871"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err="1">
                <a:ln>
                  <a:noFill/>
                </a:ln>
                <a:solidFill>
                  <a:srgbClr val="FF0000"/>
                </a:solidFill>
                <a:effectLst/>
                <a:uLnTx/>
                <a:uFillTx/>
                <a:latin typeface="Kristen ITC"/>
                <a:ea typeface="Kozuka Gothic Pro B"/>
                <a:cs typeface="+mn-cs"/>
              </a:rPr>
              <a:t>Ozoni</a:t>
            </a: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 </a:t>
            </a:r>
            <a:r>
              <a:rPr lang="ja-JP" altLang="en-US" sz="5400" b="0" i="0" dirty="0">
                <a:solidFill>
                  <a:srgbClr val="FF0000"/>
                </a:solidFill>
                <a:effectLst/>
                <a:latin typeface="Source Han Sans"/>
              </a:rPr>
              <a:t>お雑煮</a:t>
            </a:r>
            <a:endParaRPr kumimoji="0" lang="en-GB" sz="5400" b="1" i="0" u="none" strike="noStrike" kern="1200" cap="none" spc="0" normalizeH="0" baseline="0" noProof="0" dirty="0">
              <a:ln>
                <a:noFill/>
              </a:ln>
              <a:solidFill>
                <a:srgbClr val="FF0000"/>
              </a:solidFill>
              <a:effectLst/>
              <a:uLnTx/>
              <a:uFillTx/>
              <a:latin typeface="Kristen ITC"/>
              <a:ea typeface="Kozuka Gothic Pro B"/>
              <a:cs typeface="+mn-cs"/>
            </a:endParaRP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Rectangle 9">
            <a:extLst>
              <a:ext uri="{FF2B5EF4-FFF2-40B4-BE49-F238E27FC236}">
                <a16:creationId xmlns:a16="http://schemas.microsoft.com/office/drawing/2014/main" id="{C250BA4D-1906-41A4-8D7E-916044808AB7}"/>
              </a:ext>
            </a:extLst>
          </p:cNvPr>
          <p:cNvSpPr/>
          <p:nvPr/>
        </p:nvSpPr>
        <p:spPr>
          <a:xfrm>
            <a:off x="539550" y="1407626"/>
            <a:ext cx="8064898"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A traditional Japanese soup containing mochi that is typically eaten during the New Year celebration period.</a:t>
            </a:r>
          </a:p>
        </p:txBody>
      </p:sp>
      <p:sp>
        <p:nvSpPr>
          <p:cNvPr id="11" name="TextBox 10">
            <a:extLst>
              <a:ext uri="{FF2B5EF4-FFF2-40B4-BE49-F238E27FC236}">
                <a16:creationId xmlns:a16="http://schemas.microsoft.com/office/drawing/2014/main" id="{46B02EC7-F3E1-458D-A7C2-121C7D324857}"/>
              </a:ext>
            </a:extLst>
          </p:cNvPr>
          <p:cNvSpPr txBox="1"/>
          <p:nvPr/>
        </p:nvSpPr>
        <p:spPr>
          <a:xfrm>
            <a:off x="3200400" y="6270171"/>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a:ea typeface="+mn-ea"/>
                <a:cs typeface="Calibri"/>
              </a:rPr>
              <a:t>© The Japan Society 2025</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descr="A bowl of soup with vegetables&#10;&#10;Description automatically generated">
            <a:extLst>
              <a:ext uri="{FF2B5EF4-FFF2-40B4-BE49-F238E27FC236}">
                <a16:creationId xmlns:a16="http://schemas.microsoft.com/office/drawing/2014/main" id="{1C8B37B7-788E-431E-958F-C5699398173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090308" y="2338912"/>
            <a:ext cx="4963384" cy="3719871"/>
          </a:xfrm>
          <a:prstGeom prst="rect">
            <a:avLst/>
          </a:prstGeom>
        </p:spPr>
      </p:pic>
    </p:spTree>
    <p:extLst>
      <p:ext uri="{BB962C8B-B14F-4D97-AF65-F5344CB8AC3E}">
        <p14:creationId xmlns:p14="http://schemas.microsoft.com/office/powerpoint/2010/main" val="39449860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1" y="404664"/>
            <a:ext cx="7848871"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err="1">
                <a:ln>
                  <a:noFill/>
                </a:ln>
                <a:solidFill>
                  <a:srgbClr val="FF0000"/>
                </a:solidFill>
                <a:effectLst/>
                <a:uLnTx/>
                <a:uFillTx/>
                <a:latin typeface="Kristen ITC"/>
                <a:ea typeface="Kozuka Gothic Pro B"/>
                <a:cs typeface="+mn-cs"/>
              </a:rPr>
              <a:t>Zenzai</a:t>
            </a: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 </a:t>
            </a:r>
            <a:r>
              <a:rPr lang="ja-JP" altLang="en-US" sz="5400" b="0" i="0" dirty="0">
                <a:solidFill>
                  <a:srgbClr val="FF0000"/>
                </a:solidFill>
                <a:effectLst/>
                <a:latin typeface="Google Sans"/>
              </a:rPr>
              <a:t>ぜんざい</a:t>
            </a:r>
            <a:endParaRPr kumimoji="0" lang="en-GB" sz="5400" b="1" i="0" u="none" strike="noStrike" kern="1200" cap="none" spc="0" normalizeH="0" baseline="0" noProof="0" dirty="0">
              <a:ln>
                <a:noFill/>
              </a:ln>
              <a:solidFill>
                <a:srgbClr val="FF0000"/>
              </a:solidFill>
              <a:effectLst/>
              <a:uLnTx/>
              <a:uFillTx/>
              <a:latin typeface="Kristen ITC"/>
              <a:ea typeface="Kozuka Gothic Pro B"/>
              <a:cs typeface="+mn-cs"/>
            </a:endParaRP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Rectangle 9">
            <a:extLst>
              <a:ext uri="{FF2B5EF4-FFF2-40B4-BE49-F238E27FC236}">
                <a16:creationId xmlns:a16="http://schemas.microsoft.com/office/drawing/2014/main" id="{C250BA4D-1906-41A4-8D7E-916044808AB7}"/>
              </a:ext>
            </a:extLst>
          </p:cNvPr>
          <p:cNvSpPr/>
          <p:nvPr/>
        </p:nvSpPr>
        <p:spPr>
          <a:xfrm>
            <a:off x="755576" y="1547588"/>
            <a:ext cx="7632846"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This is a traditional Japanese soup, made with sweet red beans and mochi. </a:t>
            </a:r>
            <a:r>
              <a:rPr kumimoji="0" lang="en-GB" sz="2400" b="0" i="0" u="none" strike="noStrike" kern="1200" cap="none" spc="0" normalizeH="0" baseline="0" noProof="0" dirty="0" err="1">
                <a:ln>
                  <a:noFill/>
                </a:ln>
                <a:solidFill>
                  <a:prstClr val="black"/>
                </a:solidFill>
                <a:effectLst/>
                <a:uLnTx/>
                <a:uFillTx/>
                <a:latin typeface="Kozuka Gothic Pro B" pitchFamily="34" charset="-128"/>
                <a:ea typeface="Kozuka Gothic Pro B" pitchFamily="34" charset="-128"/>
                <a:cs typeface="+mn-cs"/>
              </a:rPr>
              <a:t>Zenzai</a:t>
            </a:r>
            <a:r>
              <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is also usually eaten during the New Year’s celebrations.</a:t>
            </a:r>
          </a:p>
        </p:txBody>
      </p:sp>
      <p:sp>
        <p:nvSpPr>
          <p:cNvPr id="11" name="TextBox 10">
            <a:extLst>
              <a:ext uri="{FF2B5EF4-FFF2-40B4-BE49-F238E27FC236}">
                <a16:creationId xmlns:a16="http://schemas.microsoft.com/office/drawing/2014/main" id="{46B02EC7-F3E1-458D-A7C2-121C7D324857}"/>
              </a:ext>
            </a:extLst>
          </p:cNvPr>
          <p:cNvSpPr txBox="1"/>
          <p:nvPr/>
        </p:nvSpPr>
        <p:spPr>
          <a:xfrm>
            <a:off x="3200400" y="6270171"/>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a:ea typeface="+mn-ea"/>
                <a:cs typeface="Calibri"/>
              </a:rPr>
              <a:t>© The Japan Society 2025</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descr="A bowl of red bean soup with a white ball in it&#10;&#10;Description automatically generated">
            <a:extLst>
              <a:ext uri="{FF2B5EF4-FFF2-40B4-BE49-F238E27FC236}">
                <a16:creationId xmlns:a16="http://schemas.microsoft.com/office/drawing/2014/main" id="{5173C0FF-69C9-4597-BBE3-E97F5F73A32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58431" y="2806419"/>
            <a:ext cx="4827136" cy="3252833"/>
          </a:xfrm>
          <a:prstGeom prst="rect">
            <a:avLst/>
          </a:prstGeom>
        </p:spPr>
      </p:pic>
    </p:spTree>
    <p:extLst>
      <p:ext uri="{BB962C8B-B14F-4D97-AF65-F5344CB8AC3E}">
        <p14:creationId xmlns:p14="http://schemas.microsoft.com/office/powerpoint/2010/main" val="30008078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1" y="404664"/>
            <a:ext cx="7848871"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Answers</a:t>
            </a: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Rectangle 9">
            <a:extLst>
              <a:ext uri="{FF2B5EF4-FFF2-40B4-BE49-F238E27FC236}">
                <a16:creationId xmlns:a16="http://schemas.microsoft.com/office/drawing/2014/main" id="{C250BA4D-1906-41A4-8D7E-916044808AB7}"/>
              </a:ext>
            </a:extLst>
          </p:cNvPr>
          <p:cNvSpPr/>
          <p:nvPr/>
        </p:nvSpPr>
        <p:spPr>
          <a:xfrm>
            <a:off x="755577" y="1426147"/>
            <a:ext cx="7632846"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Now it’s </a:t>
            </a:r>
            <a:r>
              <a:rPr kumimoji="0" lang="en-GB" sz="2400" b="0" i="0" u="none" strike="noStrike" kern="1200" cap="none" spc="0" normalizeH="0" baseline="0" noProof="0" dirty="0" err="1">
                <a:ln>
                  <a:noFill/>
                </a:ln>
                <a:solidFill>
                  <a:prstClr val="black"/>
                </a:solidFill>
                <a:effectLst/>
                <a:uLnTx/>
                <a:uFillTx/>
                <a:latin typeface="Kozuka Gothic Pro B" pitchFamily="34" charset="-128"/>
                <a:ea typeface="Kozuka Gothic Pro B" pitchFamily="34" charset="-128"/>
                <a:cs typeface="+mn-cs"/>
              </a:rPr>
              <a:t>tim</a:t>
            </a:r>
            <a:r>
              <a:rPr lang="en-GB" sz="2400" dirty="0">
                <a:solidFill>
                  <a:prstClr val="black"/>
                </a:solidFill>
                <a:latin typeface="Kozuka Gothic Pro B" pitchFamily="34" charset="-128"/>
                <a:ea typeface="Kozuka Gothic Pro B" pitchFamily="34" charset="-128"/>
              </a:rPr>
              <a:t>e to check your answers!</a:t>
            </a:r>
            <a:endPar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
        <p:nvSpPr>
          <p:cNvPr id="11" name="TextBox 10">
            <a:extLst>
              <a:ext uri="{FF2B5EF4-FFF2-40B4-BE49-F238E27FC236}">
                <a16:creationId xmlns:a16="http://schemas.microsoft.com/office/drawing/2014/main" id="{46B02EC7-F3E1-458D-A7C2-121C7D324857}"/>
              </a:ext>
            </a:extLst>
          </p:cNvPr>
          <p:cNvSpPr txBox="1"/>
          <p:nvPr/>
        </p:nvSpPr>
        <p:spPr>
          <a:xfrm>
            <a:off x="3200400" y="6270171"/>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a:ea typeface="+mn-ea"/>
                <a:cs typeface="Calibri"/>
              </a:rPr>
              <a:t>© The Japan Society 2025</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41967D4E-0D02-4C61-A617-75EC8B30EBF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80012" y="3246069"/>
            <a:ext cx="4008985" cy="2881458"/>
          </a:xfrm>
          <a:prstGeom prst="rect">
            <a:avLst/>
          </a:prstGeom>
        </p:spPr>
      </p:pic>
      <p:pic>
        <p:nvPicPr>
          <p:cNvPr id="4" name="Picture 3">
            <a:extLst>
              <a:ext uri="{FF2B5EF4-FFF2-40B4-BE49-F238E27FC236}">
                <a16:creationId xmlns:a16="http://schemas.microsoft.com/office/drawing/2014/main" id="{F86DDDA1-D365-4D19-B14D-17F0AC546D9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1666" y="1971954"/>
            <a:ext cx="3157378" cy="4155573"/>
          </a:xfrm>
          <a:prstGeom prst="rect">
            <a:avLst/>
          </a:prstGeom>
        </p:spPr>
      </p:pic>
    </p:spTree>
    <p:extLst>
      <p:ext uri="{BB962C8B-B14F-4D97-AF65-F5344CB8AC3E}">
        <p14:creationId xmlns:p14="http://schemas.microsoft.com/office/powerpoint/2010/main" val="11433320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1" y="404664"/>
            <a:ext cx="7848871"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Activity </a:t>
            </a:r>
            <a:r>
              <a:rPr lang="en-GB" sz="5400" b="1" dirty="0">
                <a:solidFill>
                  <a:srgbClr val="FF0000"/>
                </a:solidFill>
                <a:latin typeface="Kristen ITC"/>
                <a:ea typeface="Kozuka Gothic Pro B"/>
              </a:rPr>
              <a:t>2</a:t>
            </a:r>
            <a:endParaRPr kumimoji="0" lang="en-GB" sz="5400" b="1" i="0" u="none" strike="noStrike" kern="1200" cap="none" spc="0" normalizeH="0" baseline="0" noProof="0" dirty="0">
              <a:ln>
                <a:noFill/>
              </a:ln>
              <a:solidFill>
                <a:srgbClr val="FF0000"/>
              </a:solidFill>
              <a:effectLst/>
              <a:uLnTx/>
              <a:uFillTx/>
              <a:latin typeface="Kristen ITC"/>
              <a:ea typeface="Kozuka Gothic Pro B"/>
              <a:cs typeface="+mn-cs"/>
            </a:endParaRP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Rectangle 9">
            <a:extLst>
              <a:ext uri="{FF2B5EF4-FFF2-40B4-BE49-F238E27FC236}">
                <a16:creationId xmlns:a16="http://schemas.microsoft.com/office/drawing/2014/main" id="{C250BA4D-1906-41A4-8D7E-916044808AB7}"/>
              </a:ext>
            </a:extLst>
          </p:cNvPr>
          <p:cNvSpPr/>
          <p:nvPr/>
        </p:nvSpPr>
        <p:spPr>
          <a:xfrm>
            <a:off x="421852" y="1547588"/>
            <a:ext cx="4602432" cy="26776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How much can you remember from today’s lesson?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prstClr val="black"/>
              </a:solidFill>
              <a:latin typeface="Kozuka Gothic Pro B" pitchFamily="34" charset="-128"/>
              <a:ea typeface="Kozuka Gothic Pro B"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prstClr val="black"/>
              </a:solidFill>
              <a:latin typeface="Kozuka Gothic Pro B" pitchFamily="34" charset="-128"/>
              <a:ea typeface="Kozuka Gothic Pro B"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Match up the words on </a:t>
            </a:r>
            <a:r>
              <a:rPr kumimoji="0" lang="en-GB" sz="2400" b="0" i="0" u="none" strike="noStrike" kern="1200" cap="none" spc="0" normalizeH="0" baseline="0" noProof="0" dirty="0" err="1">
                <a:ln>
                  <a:noFill/>
                </a:ln>
                <a:solidFill>
                  <a:prstClr val="black"/>
                </a:solidFill>
                <a:effectLst/>
                <a:uLnTx/>
                <a:uFillTx/>
                <a:latin typeface="Kozuka Gothic Pro B" pitchFamily="34" charset="-128"/>
                <a:ea typeface="Kozuka Gothic Pro B" pitchFamily="34" charset="-128"/>
                <a:cs typeface="+mn-cs"/>
              </a:rPr>
              <a:t>th</a:t>
            </a:r>
            <a:r>
              <a:rPr lang="en-GB" sz="2400" dirty="0">
                <a:solidFill>
                  <a:prstClr val="black"/>
                </a:solidFill>
                <a:latin typeface="Kozuka Gothic Pro B" pitchFamily="34" charset="-128"/>
                <a:ea typeface="Kozuka Gothic Pro B" pitchFamily="34" charset="-128"/>
              </a:rPr>
              <a:t>e activity sheet to the correct picture.</a:t>
            </a:r>
            <a:endPar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
        <p:nvSpPr>
          <p:cNvPr id="11" name="TextBox 10">
            <a:extLst>
              <a:ext uri="{FF2B5EF4-FFF2-40B4-BE49-F238E27FC236}">
                <a16:creationId xmlns:a16="http://schemas.microsoft.com/office/drawing/2014/main" id="{46B02EC7-F3E1-458D-A7C2-121C7D324857}"/>
              </a:ext>
            </a:extLst>
          </p:cNvPr>
          <p:cNvSpPr txBox="1"/>
          <p:nvPr/>
        </p:nvSpPr>
        <p:spPr>
          <a:xfrm>
            <a:off x="3200400" y="6270171"/>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a:ea typeface="+mn-ea"/>
                <a:cs typeface="Calibri"/>
              </a:rPr>
              <a:t>© The Japan Society 2025</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Picture 2" descr="子供たちと吹き出しのイラスト">
            <a:extLst>
              <a:ext uri="{FF2B5EF4-FFF2-40B4-BE49-F238E27FC236}">
                <a16:creationId xmlns:a16="http://schemas.microsoft.com/office/drawing/2014/main" id="{DCCE6FC7-28BA-4D85-B4EE-FB88A323CD5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96352" y="4414160"/>
            <a:ext cx="2253431" cy="189288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117331E-A590-49EB-BA96-CD29F08CAB91}"/>
              </a:ext>
            </a:extLst>
          </p:cNvPr>
          <p:cNvPicPr>
            <a:picLocks noChangeAspect="1"/>
          </p:cNvPicPr>
          <p:nvPr/>
        </p:nvPicPr>
        <p:blipFill>
          <a:blip r:embed="rId5"/>
          <a:stretch>
            <a:fillRect/>
          </a:stretch>
        </p:blipFill>
        <p:spPr>
          <a:xfrm>
            <a:off x="4966917" y="658534"/>
            <a:ext cx="3823486" cy="49339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181759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ollage of different foods&#10;&#10;Description automatically generated">
            <a:extLst>
              <a:ext uri="{FF2B5EF4-FFF2-40B4-BE49-F238E27FC236}">
                <a16:creationId xmlns:a16="http://schemas.microsoft.com/office/drawing/2014/main" id="{B6DAF0C6-100F-4A9D-AA0D-4BAD3F03509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1" cy="6858000"/>
          </a:xfrm>
          <a:prstGeom prst="rect">
            <a:avLst/>
          </a:prstGeom>
        </p:spPr>
      </p:pic>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2152510" y="1409088"/>
            <a:ext cx="4710405" cy="1200329"/>
          </a:xfrm>
          <a:prstGeom prst="rect">
            <a:avLst/>
          </a:prstGeom>
          <a:solidFill>
            <a:schemeClr val="bg1"/>
          </a:solidFill>
          <a:ln w="38100">
            <a:solidFill>
              <a:srgbClr val="FF0000"/>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0000"/>
                </a:solidFill>
                <a:effectLst/>
                <a:uLnTx/>
                <a:uFillTx/>
                <a:latin typeface="Kristen ITC"/>
                <a:ea typeface="Kozuka Gothic Pro B"/>
                <a:cs typeface="+mn-cs"/>
              </a:rPr>
              <a:t>What food would you like to try?</a:t>
            </a: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1" name="TextBox 10">
            <a:extLst>
              <a:ext uri="{FF2B5EF4-FFF2-40B4-BE49-F238E27FC236}">
                <a16:creationId xmlns:a16="http://schemas.microsoft.com/office/drawing/2014/main" id="{46B02EC7-F3E1-458D-A7C2-121C7D324857}"/>
              </a:ext>
            </a:extLst>
          </p:cNvPr>
          <p:cNvSpPr txBox="1"/>
          <p:nvPr/>
        </p:nvSpPr>
        <p:spPr>
          <a:xfrm>
            <a:off x="3200400" y="6270171"/>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a:ea typeface="+mn-ea"/>
                <a:cs typeface="Calibri"/>
              </a:rPr>
              <a:t>© The Japan Society 2025</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39961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1" y="404664"/>
            <a:ext cx="7848871"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Extension</a:t>
            </a: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Rectangle 9">
            <a:extLst>
              <a:ext uri="{FF2B5EF4-FFF2-40B4-BE49-F238E27FC236}">
                <a16:creationId xmlns:a16="http://schemas.microsoft.com/office/drawing/2014/main" id="{C250BA4D-1906-41A4-8D7E-916044808AB7}"/>
              </a:ext>
            </a:extLst>
          </p:cNvPr>
          <p:cNvSpPr/>
          <p:nvPr/>
        </p:nvSpPr>
        <p:spPr>
          <a:xfrm>
            <a:off x="421851" y="1547588"/>
            <a:ext cx="4150149" cy="34163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prstClr val="black"/>
                </a:solidFill>
                <a:latin typeface="Kozuka Gothic Pro B" pitchFamily="34" charset="-128"/>
                <a:ea typeface="Kozuka Gothic Pro B" pitchFamily="34" charset="-128"/>
              </a:rPr>
              <a:t>Imagine you are writing a letter to your pen pal who lives in Japan.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prstClr val="black"/>
                </a:solidFill>
                <a:latin typeface="Kozuka Gothic Pro B" pitchFamily="34" charset="-128"/>
                <a:ea typeface="Kozuka Gothic Pro B" pitchFamily="34" charset="-128"/>
              </a:rPr>
              <a:t>Write about your favourite winter food and meals.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prstClr val="black"/>
                </a:solidFill>
                <a:latin typeface="Kozuka Gothic Pro B" pitchFamily="34" charset="-128"/>
                <a:ea typeface="Kozuka Gothic Pro B" pitchFamily="34" charset="-128"/>
              </a:rPr>
              <a:t>What would you recommend to your pen pal?</a:t>
            </a:r>
            <a:endParaRPr kumimoji="0" lang="en-GB" sz="240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
        <p:nvSpPr>
          <p:cNvPr id="11" name="TextBox 10">
            <a:extLst>
              <a:ext uri="{FF2B5EF4-FFF2-40B4-BE49-F238E27FC236}">
                <a16:creationId xmlns:a16="http://schemas.microsoft.com/office/drawing/2014/main" id="{46B02EC7-F3E1-458D-A7C2-121C7D324857}"/>
              </a:ext>
            </a:extLst>
          </p:cNvPr>
          <p:cNvSpPr txBox="1"/>
          <p:nvPr/>
        </p:nvSpPr>
        <p:spPr>
          <a:xfrm>
            <a:off x="3200400" y="6270171"/>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a:ea typeface="+mn-ea"/>
                <a:cs typeface="Calibri"/>
              </a:rPr>
              <a:t>© The Japan Society 2025</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026" name="Picture 2" descr="手紙のイラスト「封筒と便箋」">
            <a:extLst>
              <a:ext uri="{FF2B5EF4-FFF2-40B4-BE49-F238E27FC236}">
                <a16:creationId xmlns:a16="http://schemas.microsoft.com/office/drawing/2014/main" id="{A72EB727-6277-424F-835D-2393667FCDA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31340" y="4722582"/>
            <a:ext cx="1340660" cy="123675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7A71D66-CE5D-4433-A95A-D56DCBEB7A92}"/>
              </a:ext>
            </a:extLst>
          </p:cNvPr>
          <p:cNvPicPr>
            <a:picLocks noChangeAspect="1"/>
          </p:cNvPicPr>
          <p:nvPr/>
        </p:nvPicPr>
        <p:blipFill>
          <a:blip r:embed="rId5"/>
          <a:stretch>
            <a:fillRect/>
          </a:stretch>
        </p:blipFill>
        <p:spPr>
          <a:xfrm>
            <a:off x="4650515" y="404664"/>
            <a:ext cx="4150150" cy="47296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876883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381328"/>
            <a:ext cx="9144000" cy="476672"/>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Kozuka Gothic Pro R" pitchFamily="34" charset="-128"/>
              <a:ea typeface="Kozuka Gothic Pro R" pitchFamily="34" charset="-128"/>
            </a:endParaRP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15225" y="345745"/>
            <a:ext cx="1233488" cy="1233488"/>
          </a:xfrm>
          <a:prstGeom prst="rect">
            <a:avLst/>
          </a:prstGeom>
        </p:spPr>
      </p:pic>
      <p:sp>
        <p:nvSpPr>
          <p:cNvPr id="3" name="Rectangle 2"/>
          <p:cNvSpPr/>
          <p:nvPr/>
        </p:nvSpPr>
        <p:spPr>
          <a:xfrm>
            <a:off x="2741603" y="2060848"/>
            <a:ext cx="6120929" cy="2492990"/>
          </a:xfrm>
          <a:prstGeom prst="rect">
            <a:avLst/>
          </a:prstGeom>
        </p:spPr>
        <p:txBody>
          <a:bodyPr wrap="square" lIns="0" tIns="0" rIns="0" bIns="0" anchor="t">
            <a:spAutoFit/>
          </a:bodyPr>
          <a:lstStyle/>
          <a:p>
            <a:r>
              <a:rPr lang="en-GB" b="1" dirty="0">
                <a:latin typeface="Kozuka Gothic Pro B" pitchFamily="34" charset="-128"/>
                <a:ea typeface="Kozuka Gothic Pro B"/>
              </a:rPr>
              <a:t>This resource was developed and created by </a:t>
            </a:r>
          </a:p>
          <a:p>
            <a:r>
              <a:rPr lang="en-GB" b="1" dirty="0">
                <a:latin typeface="Kozuka Gothic Pro B" pitchFamily="34" charset="-128"/>
                <a:ea typeface="Kozuka Gothic Pro B"/>
              </a:rPr>
              <a:t>The Japan Society.</a:t>
            </a:r>
          </a:p>
          <a:p>
            <a:endParaRPr lang="en-GB" dirty="0">
              <a:solidFill>
                <a:srgbClr val="FF0000"/>
              </a:solidFill>
              <a:latin typeface="Kozuka Gothic Pro R" pitchFamily="34" charset="-128"/>
              <a:ea typeface="Kozuka Gothic Pro R" pitchFamily="34" charset="-128"/>
            </a:endParaRPr>
          </a:p>
          <a:p>
            <a:r>
              <a:rPr lang="en-GB" dirty="0">
                <a:solidFill>
                  <a:srgbClr val="FF0000"/>
                </a:solidFill>
                <a:latin typeface="Kozuka Gothic Pro B" pitchFamily="34" charset="-128"/>
                <a:ea typeface="Kozuka Gothic Pro B" pitchFamily="34" charset="-128"/>
              </a:rPr>
              <a:t>The Japan Society</a:t>
            </a:r>
            <a:br>
              <a:rPr lang="en-GB" dirty="0">
                <a:latin typeface="Kozuka Gothic Pro R" pitchFamily="34" charset="-128"/>
                <a:ea typeface="Kozuka Gothic Pro R" pitchFamily="34" charset="-128"/>
              </a:rPr>
            </a:br>
            <a:r>
              <a:rPr lang="en-GB" dirty="0">
                <a:latin typeface="Kozuka Gothic Pro R" pitchFamily="34" charset="-128"/>
                <a:ea typeface="Kozuka Gothic Pro R" pitchFamily="34" charset="-128"/>
              </a:rPr>
              <a:t>13/14 Cornwall Terrace, London NW1 4QP</a:t>
            </a:r>
          </a:p>
          <a:p>
            <a:r>
              <a:rPr lang="en-GB" dirty="0">
                <a:latin typeface="Kozuka Gothic Pro R" pitchFamily="34" charset="-128"/>
                <a:ea typeface="Kozuka Gothic Pro R" pitchFamily="34" charset="-128"/>
              </a:rPr>
              <a:t>Tel: 020 7935 0475   </a:t>
            </a:r>
          </a:p>
          <a:p>
            <a:r>
              <a:rPr lang="en-GB" dirty="0">
                <a:latin typeface="Kozuka Gothic Pro R" pitchFamily="34" charset="-128"/>
                <a:ea typeface="Kozuka Gothic Pro R" pitchFamily="34" charset="-128"/>
              </a:rPr>
              <a:t>Email: education@japansociety.org.uk    </a:t>
            </a:r>
          </a:p>
          <a:p>
            <a:endParaRPr lang="en-GB" dirty="0">
              <a:latin typeface="Kozuka Gothic Pro R" pitchFamily="34" charset="-128"/>
              <a:ea typeface="Kozuka Gothic Pro R" pitchFamily="34" charset="-128"/>
            </a:endParaRPr>
          </a:p>
          <a:p>
            <a:r>
              <a:rPr lang="en-GB" dirty="0">
                <a:latin typeface="Kozuka Gothic Pro B" pitchFamily="34" charset="-128"/>
                <a:ea typeface="Kozuka Gothic Pro B" pitchFamily="34" charset="-128"/>
              </a:rPr>
              <a:t>www.japansociety.org.uk</a:t>
            </a:r>
          </a:p>
        </p:txBody>
      </p:sp>
      <p:sp>
        <p:nvSpPr>
          <p:cNvPr id="2" name="Slide Number Placeholder 1"/>
          <p:cNvSpPr>
            <a:spLocks noGrp="1"/>
          </p:cNvSpPr>
          <p:nvPr>
            <p:ph type="sldNum" sz="quarter" idx="12"/>
          </p:nvPr>
        </p:nvSpPr>
        <p:spPr/>
        <p:txBody>
          <a:bodyPr/>
          <a:lstStyle/>
          <a:p>
            <a:fld id="{7627D4DA-CA93-4100-9923-91CA0C97AC6D}" type="slidenum">
              <a:rPr lang="en-GB" dirty="0" smtClean="0">
                <a:latin typeface="Kozuka Gothic Pro R" pitchFamily="34" charset="-128"/>
                <a:ea typeface="Kozuka Gothic Pro R" pitchFamily="34" charset="-128"/>
              </a:rPr>
              <a:t>26</a:t>
            </a:fld>
            <a:endParaRPr lang="en-GB">
              <a:latin typeface="Kozuka Gothic Pro R" pitchFamily="34" charset="-128"/>
              <a:ea typeface="Kozuka Gothic Pro R" pitchFamily="34" charset="-128"/>
            </a:endParaRPr>
          </a:p>
        </p:txBody>
      </p:sp>
      <p:pic>
        <p:nvPicPr>
          <p:cNvPr id="1026" name="Picture 2" descr="\\js_sql\data\former long term staff\William\Booklet design\Japan_Society_Illustration\Characters\characters_jpg\character3.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3528" y="1877043"/>
            <a:ext cx="2418075" cy="415301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894640" y="-886930"/>
            <a:ext cx="1796876" cy="3573016"/>
          </a:xfrm>
          <a:prstGeom prst="rect">
            <a:avLst/>
          </a:prstGeom>
        </p:spPr>
      </p:pic>
      <p:sp>
        <p:nvSpPr>
          <p:cNvPr id="6" name="Footer Placeholder 7">
            <a:extLst>
              <a:ext uri="{FF2B5EF4-FFF2-40B4-BE49-F238E27FC236}">
                <a16:creationId xmlns:a16="http://schemas.microsoft.com/office/drawing/2014/main" id="{8F02C875-430C-442F-BEEC-F939F19431CC}"/>
              </a:ext>
            </a:extLst>
          </p:cNvPr>
          <p:cNvSpPr txBox="1">
            <a:spLocks/>
          </p:cNvSpPr>
          <p:nvPr/>
        </p:nvSpPr>
        <p:spPr>
          <a:xfrm>
            <a:off x="0" y="635635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solidFill>
                <a:schemeClr val="bg1">
                  <a:lumMod val="95000"/>
                </a:schemeClr>
              </a:solidFill>
              <a:cs typeface="Calibri"/>
            </a:endParaRPr>
          </a:p>
        </p:txBody>
      </p:sp>
      <p:sp>
        <p:nvSpPr>
          <p:cNvPr id="14" name="Rectangle 13">
            <a:extLst>
              <a:ext uri="{FF2B5EF4-FFF2-40B4-BE49-F238E27FC236}">
                <a16:creationId xmlns:a16="http://schemas.microsoft.com/office/drawing/2014/main" id="{D695D6D0-3EEF-44FA-8A6E-AE2300210E30}"/>
              </a:ext>
            </a:extLst>
          </p:cNvPr>
          <p:cNvSpPr/>
          <p:nvPr/>
        </p:nvSpPr>
        <p:spPr>
          <a:xfrm>
            <a:off x="2741603" y="4802964"/>
            <a:ext cx="3160975" cy="276999"/>
          </a:xfrm>
          <a:prstGeom prst="rect">
            <a:avLst/>
          </a:prstGeom>
        </p:spPr>
        <p:txBody>
          <a:bodyPr wrap="square" lIns="0" tIns="0" rIns="0" bIns="0">
            <a:spAutoFit/>
          </a:bodyPr>
          <a:lstStyle/>
          <a:p>
            <a:r>
              <a:rPr lang="en-GB" b="1" dirty="0">
                <a:latin typeface="Kozuka Gothic Pro B" pitchFamily="34" charset="-128"/>
                <a:ea typeface="Kozuka Gothic Pro B" pitchFamily="34" charset="-128"/>
              </a:rPr>
              <a:t>Follow us on social media:</a:t>
            </a:r>
          </a:p>
        </p:txBody>
      </p:sp>
      <p:sp>
        <p:nvSpPr>
          <p:cNvPr id="15" name="Rectangle 14">
            <a:extLst>
              <a:ext uri="{FF2B5EF4-FFF2-40B4-BE49-F238E27FC236}">
                <a16:creationId xmlns:a16="http://schemas.microsoft.com/office/drawing/2014/main" id="{534D1219-214C-49AC-BE8E-1787A29DA48D}"/>
              </a:ext>
            </a:extLst>
          </p:cNvPr>
          <p:cNvSpPr/>
          <p:nvPr/>
        </p:nvSpPr>
        <p:spPr>
          <a:xfrm>
            <a:off x="2741603" y="5106382"/>
            <a:ext cx="2736900" cy="276999"/>
          </a:xfrm>
          <a:prstGeom prst="rect">
            <a:avLst/>
          </a:prstGeom>
        </p:spPr>
        <p:txBody>
          <a:bodyPr wrap="square" lIns="0" tIns="0" rIns="0" bIns="0">
            <a:spAutoFit/>
          </a:bodyPr>
          <a:lstStyle/>
          <a:p>
            <a:r>
              <a:rPr lang="en-GB" dirty="0">
                <a:latin typeface="Kozuka Gothic Pro B" pitchFamily="34" charset="-128"/>
                <a:ea typeface="Kozuka Gothic Pro B" pitchFamily="34" charset="-128"/>
              </a:rPr>
              <a:t>@TheJapanSociety</a:t>
            </a:r>
          </a:p>
        </p:txBody>
      </p:sp>
      <p:pic>
        <p:nvPicPr>
          <p:cNvPr id="16" name="Picture 15">
            <a:extLst>
              <a:ext uri="{FF2B5EF4-FFF2-40B4-BE49-F238E27FC236}">
                <a16:creationId xmlns:a16="http://schemas.microsoft.com/office/drawing/2014/main" id="{101DBAE4-A86F-4840-8350-66AE8A8A21C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03513" y="5331323"/>
            <a:ext cx="957205" cy="699209"/>
          </a:xfrm>
          <a:prstGeom prst="rect">
            <a:avLst/>
          </a:prstGeom>
        </p:spPr>
      </p:pic>
      <p:pic>
        <p:nvPicPr>
          <p:cNvPr id="17" name="Picture 16" descr="A blue square with a white letter f&#10;&#10;Description automatically generated">
            <a:extLst>
              <a:ext uri="{FF2B5EF4-FFF2-40B4-BE49-F238E27FC236}">
                <a16:creationId xmlns:a16="http://schemas.microsoft.com/office/drawing/2014/main" id="{39281964-65F9-4B0C-AEA4-AF67178C4AA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12844" y="5430492"/>
            <a:ext cx="520264" cy="520264"/>
          </a:xfrm>
          <a:prstGeom prst="rect">
            <a:avLst/>
          </a:prstGeom>
        </p:spPr>
      </p:pic>
      <p:pic>
        <p:nvPicPr>
          <p:cNvPr id="18" name="Picture 17" descr="A logo of a camera&#10;&#10;Description automatically generated">
            <a:extLst>
              <a:ext uri="{FF2B5EF4-FFF2-40B4-BE49-F238E27FC236}">
                <a16:creationId xmlns:a16="http://schemas.microsoft.com/office/drawing/2014/main" id="{BBFA736D-57CF-46E3-AD5C-B5E5C8EB1EC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741603" y="5435867"/>
            <a:ext cx="498678" cy="498678"/>
          </a:xfrm>
          <a:prstGeom prst="rect">
            <a:avLst/>
          </a:prstGeom>
        </p:spPr>
      </p:pic>
      <p:pic>
        <p:nvPicPr>
          <p:cNvPr id="19" name="Picture 18" descr="A red and white logo&#10;&#10;Description automatically generated">
            <a:extLst>
              <a:ext uri="{FF2B5EF4-FFF2-40B4-BE49-F238E27FC236}">
                <a16:creationId xmlns:a16="http://schemas.microsoft.com/office/drawing/2014/main" id="{CB20F98E-8A0D-4753-A8DD-B860959ACB8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876962" y="5393263"/>
            <a:ext cx="598882" cy="598882"/>
          </a:xfrm>
          <a:prstGeom prst="rect">
            <a:avLst/>
          </a:prstGeom>
        </p:spPr>
      </p:pic>
    </p:spTree>
    <p:extLst>
      <p:ext uri="{BB962C8B-B14F-4D97-AF65-F5344CB8AC3E}">
        <p14:creationId xmlns:p14="http://schemas.microsoft.com/office/powerpoint/2010/main" val="9109425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0077CA9-A812-FADC-1624-5F1347276F85}"/>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laceholder 5"/>
          <p:cNvSpPr>
            <a:spLocks noGrp="1"/>
          </p:cNvSpPr>
          <p:nvPr>
            <p:ph type="sldNum" sz="quarter" idx="12"/>
          </p:nvPr>
        </p:nvSpPr>
        <p:spPr/>
        <p:txBody>
          <a:bodyPr/>
          <a:lstStyle/>
          <a:p>
            <a:fld id="{7627D4DA-CA93-4100-9923-91CA0C97AC6D}" type="slidenum">
              <a:rPr lang="en-GB" dirty="0" smtClean="0"/>
              <a:t>3</a:t>
            </a:fld>
            <a:endParaRPr lang="en-GB"/>
          </a:p>
        </p:txBody>
      </p:sp>
      <p:sp>
        <p:nvSpPr>
          <p:cNvPr id="2" name="Rectangle 1"/>
          <p:cNvSpPr/>
          <p:nvPr/>
        </p:nvSpPr>
        <p:spPr>
          <a:xfrm>
            <a:off x="755576" y="1547588"/>
            <a:ext cx="7848872" cy="461665"/>
          </a:xfrm>
          <a:prstGeom prst="rect">
            <a:avLst/>
          </a:prstGeom>
        </p:spPr>
        <p:txBody>
          <a:bodyPr wrap="square">
            <a:spAutoFit/>
          </a:bodyPr>
          <a:lstStyle/>
          <a:p>
            <a:pPr marL="285750" lvl="0" indent="-285750">
              <a:buFont typeface="Arial" panose="020B0604020202020204" pitchFamily="34" charset="0"/>
              <a:buChar char="•"/>
            </a:pPr>
            <a:endParaRPr lang="en-GB" sz="2400"/>
          </a:p>
        </p:txBody>
      </p:sp>
      <p:pic>
        <p:nvPicPr>
          <p:cNvPr id="8" name="Picture 7">
            <a:extLst>
              <a:ext uri="{FF2B5EF4-FFF2-40B4-BE49-F238E27FC236}">
                <a16:creationId xmlns:a16="http://schemas.microsoft.com/office/drawing/2014/main" id="{50191E37-6610-41B3-A33C-70702D8533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9" name="TextBox 8">
            <a:extLst>
              <a:ext uri="{FF2B5EF4-FFF2-40B4-BE49-F238E27FC236}">
                <a16:creationId xmlns:a16="http://schemas.microsoft.com/office/drawing/2014/main" id="{ADDFCB2F-DC5D-4C5E-885F-8D771BC9314B}"/>
              </a:ext>
            </a:extLst>
          </p:cNvPr>
          <p:cNvSpPr txBox="1"/>
          <p:nvPr/>
        </p:nvSpPr>
        <p:spPr>
          <a:xfrm>
            <a:off x="539551" y="404664"/>
            <a:ext cx="7848872" cy="923330"/>
          </a:xfrm>
          <a:prstGeom prst="rect">
            <a:avLst/>
          </a:prstGeom>
          <a:solidFill>
            <a:schemeClr val="bg1"/>
          </a:solidFill>
          <a:ln w="38100">
            <a:noFill/>
          </a:ln>
        </p:spPr>
        <p:txBody>
          <a:bodyPr wrap="square" lIns="91440" tIns="45720" rIns="91440" bIns="45720" rtlCol="0" anchor="t">
            <a:spAutoFit/>
          </a:bodyPr>
          <a:lstStyle/>
          <a:p>
            <a:r>
              <a:rPr lang="en-GB" sz="5400" b="1" dirty="0">
                <a:solidFill>
                  <a:srgbClr val="FF0000"/>
                </a:solidFill>
                <a:latin typeface="Kristen ITC"/>
                <a:ea typeface="Kozuka Gothic Pro B"/>
              </a:rPr>
              <a:t>Learning Objective</a:t>
            </a:r>
          </a:p>
        </p:txBody>
      </p:sp>
      <p:sp>
        <p:nvSpPr>
          <p:cNvPr id="11" name="Rectangle 10">
            <a:extLst>
              <a:ext uri="{FF2B5EF4-FFF2-40B4-BE49-F238E27FC236}">
                <a16:creationId xmlns:a16="http://schemas.microsoft.com/office/drawing/2014/main" id="{D8986EA8-974E-45D4-9CA6-F914D504C7D1}"/>
              </a:ext>
            </a:extLst>
          </p:cNvPr>
          <p:cNvSpPr/>
          <p:nvPr/>
        </p:nvSpPr>
        <p:spPr>
          <a:xfrm>
            <a:off x="755576" y="1576839"/>
            <a:ext cx="7848872" cy="1569660"/>
          </a:xfrm>
          <a:prstGeom prst="rect">
            <a:avLst/>
          </a:prstGeom>
        </p:spPr>
        <p:txBody>
          <a:bodyPr wrap="square">
            <a:spAutoFit/>
          </a:bodyPr>
          <a:lstStyle/>
          <a:p>
            <a:pPr marL="342900" indent="-342900">
              <a:buFont typeface="Arial" panose="020B0604020202020204" pitchFamily="34" charset="0"/>
              <a:buChar char="•"/>
            </a:pPr>
            <a:r>
              <a:rPr lang="en-GB" sz="2400" b="1" dirty="0">
                <a:latin typeface="Kozuka Gothic Pro B" pitchFamily="34" charset="-128"/>
                <a:ea typeface="Kozuka Gothic Pro B" pitchFamily="34" charset="-128"/>
              </a:rPr>
              <a:t>To learn about popular foods and seasonal dishes associated with winter and winter celebrations in Japan.</a:t>
            </a:r>
          </a:p>
          <a:p>
            <a:pPr marL="342900" indent="-342900">
              <a:buFont typeface="Arial" panose="020B0604020202020204" pitchFamily="34" charset="0"/>
              <a:buChar char="•"/>
            </a:pPr>
            <a:endParaRPr lang="en-GB" sz="2400" b="1" dirty="0">
              <a:latin typeface="Kozuka Gothic Pro B" pitchFamily="34" charset="-128"/>
              <a:ea typeface="Kozuka Gothic Pro B" pitchFamily="34" charset="-128"/>
            </a:endParaRPr>
          </a:p>
        </p:txBody>
      </p:sp>
      <p:sp>
        <p:nvSpPr>
          <p:cNvPr id="12" name="TextBox 11">
            <a:extLst>
              <a:ext uri="{FF2B5EF4-FFF2-40B4-BE49-F238E27FC236}">
                <a16:creationId xmlns:a16="http://schemas.microsoft.com/office/drawing/2014/main" id="{F410FDFB-CBB0-488A-BE83-25FA30285BCD}"/>
              </a:ext>
            </a:extLst>
          </p:cNvPr>
          <p:cNvSpPr txBox="1"/>
          <p:nvPr/>
        </p:nvSpPr>
        <p:spPr>
          <a:xfrm>
            <a:off x="3200400" y="6270171"/>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 The Japan Society 2025</a:t>
            </a:r>
            <a:endParaRPr lang="en-GB" dirty="0"/>
          </a:p>
        </p:txBody>
      </p:sp>
      <p:pic>
        <p:nvPicPr>
          <p:cNvPr id="4" name="Picture 3" descr="A tray of food in a container&#10;&#10;Description automatically generated">
            <a:extLst>
              <a:ext uri="{FF2B5EF4-FFF2-40B4-BE49-F238E27FC236}">
                <a16:creationId xmlns:a16="http://schemas.microsoft.com/office/drawing/2014/main" id="{E1335CA1-A268-4682-9FFB-C639EBC9FED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887" y="2955522"/>
            <a:ext cx="4760277" cy="2677656"/>
          </a:xfrm>
          <a:prstGeom prst="rect">
            <a:avLst/>
          </a:prstGeom>
        </p:spPr>
      </p:pic>
      <p:pic>
        <p:nvPicPr>
          <p:cNvPr id="10" name="Picture 9" descr="A group of food in containers&#10;&#10;Description automatically generated">
            <a:extLst>
              <a:ext uri="{FF2B5EF4-FFF2-40B4-BE49-F238E27FC236}">
                <a16:creationId xmlns:a16="http://schemas.microsoft.com/office/drawing/2014/main" id="{F222A904-3D9D-426D-B447-B8FA615970F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10107" y="2955522"/>
            <a:ext cx="4833893" cy="2719065"/>
          </a:xfrm>
          <a:prstGeom prst="rect">
            <a:avLst/>
          </a:prstGeom>
        </p:spPr>
      </p:pic>
      <p:pic>
        <p:nvPicPr>
          <p:cNvPr id="13" name="Picture 12">
            <a:extLst>
              <a:ext uri="{FF2B5EF4-FFF2-40B4-BE49-F238E27FC236}">
                <a16:creationId xmlns:a16="http://schemas.microsoft.com/office/drawing/2014/main" id="{CF208C90-417D-4D79-A447-BF8FDCABF59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21850" y="259766"/>
            <a:ext cx="1064950" cy="949936"/>
          </a:xfrm>
          <a:prstGeom prst="rect">
            <a:avLst/>
          </a:prstGeom>
        </p:spPr>
      </p:pic>
    </p:spTree>
    <p:extLst>
      <p:ext uri="{BB962C8B-B14F-4D97-AF65-F5344CB8AC3E}">
        <p14:creationId xmlns:p14="http://schemas.microsoft.com/office/powerpoint/2010/main" val="358750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0077CA9-A812-FADC-1624-5F1347276F85}"/>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dirty="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50191E37-6610-41B3-A33C-70702D8533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9" name="TextBox 8">
            <a:extLst>
              <a:ext uri="{FF2B5EF4-FFF2-40B4-BE49-F238E27FC236}">
                <a16:creationId xmlns:a16="http://schemas.microsoft.com/office/drawing/2014/main" id="{ADDFCB2F-DC5D-4C5E-885F-8D771BC9314B}"/>
              </a:ext>
            </a:extLst>
          </p:cNvPr>
          <p:cNvSpPr txBox="1"/>
          <p:nvPr/>
        </p:nvSpPr>
        <p:spPr>
          <a:xfrm>
            <a:off x="539551" y="404664"/>
            <a:ext cx="7848872"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Key </a:t>
            </a:r>
            <a:r>
              <a:rPr lang="en-GB" sz="5400" b="1" dirty="0">
                <a:solidFill>
                  <a:srgbClr val="FF0000"/>
                </a:solidFill>
                <a:latin typeface="Kristen ITC"/>
                <a:ea typeface="Kozuka Gothic Pro B"/>
              </a:rPr>
              <a:t>W</a:t>
            </a:r>
            <a:r>
              <a:rPr kumimoji="0" lang="en-GB" sz="5400" b="1" i="0" u="none" strike="noStrike" kern="1200" cap="none" spc="0" normalizeH="0" baseline="0" noProof="0" dirty="0" err="1">
                <a:ln>
                  <a:noFill/>
                </a:ln>
                <a:solidFill>
                  <a:srgbClr val="FF0000"/>
                </a:solidFill>
                <a:effectLst/>
                <a:uLnTx/>
                <a:uFillTx/>
                <a:latin typeface="Kristen ITC"/>
                <a:ea typeface="Kozuka Gothic Pro B"/>
                <a:cs typeface="+mn-cs"/>
              </a:rPr>
              <a:t>ords</a:t>
            </a:r>
            <a:endParaRPr kumimoji="0" lang="en-GB" sz="5400" b="1" i="0" u="none" strike="noStrike" kern="1200" cap="none" spc="0" normalizeH="0" baseline="0" noProof="0" dirty="0">
              <a:ln>
                <a:noFill/>
              </a:ln>
              <a:solidFill>
                <a:srgbClr val="FF0000"/>
              </a:solidFill>
              <a:effectLst/>
              <a:uLnTx/>
              <a:uFillTx/>
              <a:latin typeface="Kristen ITC"/>
              <a:ea typeface="Kozuka Gothic Pro B"/>
              <a:cs typeface="+mn-cs"/>
            </a:endParaRPr>
          </a:p>
        </p:txBody>
      </p:sp>
      <p:sp>
        <p:nvSpPr>
          <p:cNvPr id="11" name="Rectangle 10">
            <a:extLst>
              <a:ext uri="{FF2B5EF4-FFF2-40B4-BE49-F238E27FC236}">
                <a16:creationId xmlns:a16="http://schemas.microsoft.com/office/drawing/2014/main" id="{D8986EA8-974E-45D4-9CA6-F914D504C7D1}"/>
              </a:ext>
            </a:extLst>
          </p:cNvPr>
          <p:cNvSpPr/>
          <p:nvPr/>
        </p:nvSpPr>
        <p:spPr>
          <a:xfrm>
            <a:off x="755575" y="1547588"/>
            <a:ext cx="7632847" cy="4339650"/>
          </a:xfrm>
          <a:prstGeom prst="rect">
            <a:avLst/>
          </a:prstGeom>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GB" sz="2800" dirty="0">
                <a:solidFill>
                  <a:prstClr val="black"/>
                </a:solidFill>
                <a:latin typeface="Kozuka Gothic Pro B" pitchFamily="34" charset="-128"/>
                <a:ea typeface="Kozuka Gothic Pro B" pitchFamily="34" charset="-128"/>
              </a:rPr>
              <a:t>Fuyu (winter)</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80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Seasonal</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GB" sz="2800" dirty="0">
                <a:solidFill>
                  <a:prstClr val="black"/>
                </a:solidFill>
                <a:latin typeface="Kozuka Gothic Pro B" pitchFamily="34" charset="-128"/>
                <a:ea typeface="Kozuka Gothic Pro B" pitchFamily="34" charset="-128"/>
              </a:rPr>
              <a:t>Celebration</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GB" sz="2800" dirty="0">
                <a:solidFill>
                  <a:prstClr val="black"/>
                </a:solidFill>
                <a:latin typeface="Kozuka Gothic Pro B" pitchFamily="34" charset="-128"/>
                <a:ea typeface="Kozuka Gothic Pro B" pitchFamily="34" charset="-128"/>
              </a:rPr>
              <a:t>Christmas</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GB" sz="2800" dirty="0" err="1">
                <a:solidFill>
                  <a:prstClr val="black"/>
                </a:solidFill>
                <a:latin typeface="Kozuka Gothic Pro B" pitchFamily="34" charset="-128"/>
                <a:ea typeface="Kozuka Gothic Pro B" pitchFamily="34" charset="-128"/>
              </a:rPr>
              <a:t>Oshogatsu</a:t>
            </a:r>
            <a:r>
              <a:rPr lang="en-GB" sz="2800" dirty="0">
                <a:solidFill>
                  <a:prstClr val="black"/>
                </a:solidFill>
                <a:latin typeface="Kozuka Gothic Pro B" pitchFamily="34" charset="-128"/>
                <a:ea typeface="Kozuka Gothic Pro B" pitchFamily="34" charset="-128"/>
              </a:rPr>
              <a:t> (New Year</a:t>
            </a:r>
            <a:r>
              <a:rPr lang="en-GB" sz="2400" dirty="0">
                <a:solidFill>
                  <a:prstClr val="black"/>
                </a:solidFill>
                <a:latin typeface="Kozuka Gothic Pro B" pitchFamily="34" charset="-128"/>
                <a:ea typeface="Kozuka Gothic Pro B" pitchFamily="34" charset="-128"/>
              </a:rPr>
              <a:t>)</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GB" sz="2800" dirty="0">
                <a:solidFill>
                  <a:prstClr val="black"/>
                </a:solidFill>
                <a:latin typeface="Kozuka Gothic Pro B" pitchFamily="34" charset="-128"/>
                <a:ea typeface="Kozuka Gothic Pro B" pitchFamily="34" charset="-128"/>
              </a:rPr>
              <a:t>Hemisphere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
        <p:nvSpPr>
          <p:cNvPr id="12" name="TextBox 11">
            <a:extLst>
              <a:ext uri="{FF2B5EF4-FFF2-40B4-BE49-F238E27FC236}">
                <a16:creationId xmlns:a16="http://schemas.microsoft.com/office/drawing/2014/main" id="{94BAADC1-1FB3-4200-92A0-489A3BCF0C88}"/>
              </a:ext>
            </a:extLst>
          </p:cNvPr>
          <p:cNvSpPr txBox="1"/>
          <p:nvPr/>
        </p:nvSpPr>
        <p:spPr>
          <a:xfrm>
            <a:off x="3200400" y="6270171"/>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 The Japan Society 2025</a:t>
            </a:r>
            <a:endParaRPr lang="en-GB" dirty="0"/>
          </a:p>
        </p:txBody>
      </p:sp>
      <p:pic>
        <p:nvPicPr>
          <p:cNvPr id="13" name="Picture 2">
            <a:extLst>
              <a:ext uri="{FF2B5EF4-FFF2-40B4-BE49-F238E27FC236}">
                <a16:creationId xmlns:a16="http://schemas.microsoft.com/office/drawing/2014/main" id="{9743EBFC-5EC3-4E13-8FFA-AA7E5C372B0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96763" y="209970"/>
            <a:ext cx="1590037" cy="1337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41678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laceholder 5"/>
          <p:cNvSpPr>
            <a:spLocks noGrp="1"/>
          </p:cNvSpPr>
          <p:nvPr>
            <p:ph type="sldNum" sz="quarter" idx="12"/>
          </p:nvPr>
        </p:nvSpPr>
        <p:spPr/>
        <p:txBody>
          <a:bodyPr/>
          <a:lstStyle/>
          <a:p>
            <a:fld id="{7627D4DA-CA93-4100-9923-91CA0C97AC6D}" type="slidenum">
              <a:rPr lang="en-GB" smtClean="0"/>
              <a:t>5</a:t>
            </a:fld>
            <a:endParaRPr lang="en-GB"/>
          </a:p>
        </p:txBody>
      </p:sp>
      <p:sp>
        <p:nvSpPr>
          <p:cNvPr id="2" name="Rectangle 1"/>
          <p:cNvSpPr/>
          <p:nvPr/>
        </p:nvSpPr>
        <p:spPr>
          <a:xfrm>
            <a:off x="755576" y="1547588"/>
            <a:ext cx="7848872" cy="461665"/>
          </a:xfrm>
          <a:prstGeom prst="rect">
            <a:avLst/>
          </a:prstGeom>
        </p:spPr>
        <p:txBody>
          <a:bodyPr wrap="square">
            <a:spAutoFit/>
          </a:bodyPr>
          <a:lstStyle/>
          <a:p>
            <a:pPr marL="285750" lvl="0" indent="-285750">
              <a:buFont typeface="Arial" panose="020B0604020202020204" pitchFamily="34" charset="0"/>
              <a:buChar char="•"/>
            </a:pPr>
            <a:endParaRPr lang="en-GB" sz="2400"/>
          </a:p>
        </p:txBody>
      </p:sp>
      <p:sp>
        <p:nvSpPr>
          <p:cNvPr id="14" name="TextBox 13"/>
          <p:cNvSpPr txBox="1"/>
          <p:nvPr/>
        </p:nvSpPr>
        <p:spPr>
          <a:xfrm>
            <a:off x="539551" y="404664"/>
            <a:ext cx="7848871" cy="923330"/>
          </a:xfrm>
          <a:prstGeom prst="rect">
            <a:avLst/>
          </a:prstGeom>
          <a:solidFill>
            <a:schemeClr val="bg1"/>
          </a:solidFill>
          <a:ln w="38100">
            <a:noFill/>
          </a:ln>
        </p:spPr>
        <p:txBody>
          <a:bodyPr wrap="square" lIns="91440" tIns="45720" rIns="91440" bIns="45720" rtlCol="0" anchor="t">
            <a:spAutoFit/>
          </a:bodyPr>
          <a:lstStyle/>
          <a:p>
            <a:r>
              <a:rPr lang="en-GB" sz="5400" b="1" dirty="0">
                <a:solidFill>
                  <a:srgbClr val="FF0000"/>
                </a:solidFill>
                <a:latin typeface="Kristen ITC"/>
                <a:ea typeface="Kozuka Gothic Pro B"/>
              </a:rPr>
              <a:t>Winter</a:t>
            </a: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Rectangle 9">
            <a:extLst>
              <a:ext uri="{FF2B5EF4-FFF2-40B4-BE49-F238E27FC236}">
                <a16:creationId xmlns:a16="http://schemas.microsoft.com/office/drawing/2014/main" id="{C250BA4D-1906-41A4-8D7E-916044808AB7}"/>
              </a:ext>
            </a:extLst>
          </p:cNvPr>
          <p:cNvSpPr/>
          <p:nvPr/>
        </p:nvSpPr>
        <p:spPr>
          <a:xfrm>
            <a:off x="755576" y="1327994"/>
            <a:ext cx="7632846" cy="3785652"/>
          </a:xfrm>
          <a:prstGeom prst="rect">
            <a:avLst/>
          </a:prstGeom>
        </p:spPr>
        <p:txBody>
          <a:bodyPr wrap="square">
            <a:spAutoFit/>
          </a:bodyPr>
          <a:lstStyle/>
          <a:p>
            <a:r>
              <a:rPr lang="en-GB" sz="2400" dirty="0">
                <a:latin typeface="Kozuka Gothic Pro B" pitchFamily="34" charset="-128"/>
                <a:ea typeface="Kozuka Gothic Pro B" pitchFamily="34" charset="-128"/>
              </a:rPr>
              <a:t>In </a:t>
            </a:r>
            <a:r>
              <a:rPr lang="en-GB" sz="2400" b="1" dirty="0">
                <a:latin typeface="Kozuka Gothic Pro B" pitchFamily="34" charset="-128"/>
                <a:ea typeface="Kozuka Gothic Pro B" pitchFamily="34" charset="-128"/>
              </a:rPr>
              <a:t>the UK</a:t>
            </a:r>
            <a:r>
              <a:rPr lang="en-GB" sz="2400" dirty="0">
                <a:latin typeface="Kozuka Gothic Pro B" pitchFamily="34" charset="-128"/>
                <a:ea typeface="Kozuka Gothic Pro B" pitchFamily="34" charset="-128"/>
              </a:rPr>
              <a:t>, we consider the winter months to be from </a:t>
            </a:r>
            <a:r>
              <a:rPr lang="en-GB" sz="2400" b="1" dirty="0">
                <a:latin typeface="Kozuka Gothic Pro B" pitchFamily="34" charset="-128"/>
                <a:ea typeface="Kozuka Gothic Pro B" pitchFamily="34" charset="-128"/>
              </a:rPr>
              <a:t>December to February</a:t>
            </a:r>
            <a:r>
              <a:rPr lang="en-GB" sz="2400" dirty="0">
                <a:latin typeface="Kozuka Gothic Pro B" pitchFamily="34" charset="-128"/>
                <a:ea typeface="Kozuka Gothic Pro B" pitchFamily="34" charset="-128"/>
              </a:rPr>
              <a:t>. The weather tends to be colder at this time in the </a:t>
            </a:r>
            <a:r>
              <a:rPr lang="en-GB" sz="2400" b="1" dirty="0">
                <a:latin typeface="Kozuka Gothic Pro B" pitchFamily="34" charset="-128"/>
                <a:ea typeface="Kozuka Gothic Pro B" pitchFamily="34" charset="-128"/>
              </a:rPr>
              <a:t>northern hemisphere</a:t>
            </a:r>
            <a:r>
              <a:rPr lang="en-GB" sz="2400" dirty="0">
                <a:latin typeface="Kozuka Gothic Pro B" pitchFamily="34" charset="-128"/>
                <a:ea typeface="Kozuka Gothic Pro B" pitchFamily="34" charset="-128"/>
              </a:rPr>
              <a:t>.</a:t>
            </a:r>
          </a:p>
          <a:p>
            <a:endParaRPr lang="en-GB" sz="2400" dirty="0">
              <a:latin typeface="Kozuka Gothic Pro B" pitchFamily="34" charset="-128"/>
              <a:ea typeface="Kozuka Gothic Pro B" pitchFamily="34" charset="-128"/>
            </a:endParaRPr>
          </a:p>
          <a:p>
            <a:endParaRPr lang="en-GB" sz="2400" dirty="0">
              <a:latin typeface="Kozuka Gothic Pro B" pitchFamily="34" charset="-128"/>
              <a:ea typeface="Kozuka Gothic Pro B" pitchFamily="34" charset="-128"/>
            </a:endParaRPr>
          </a:p>
          <a:p>
            <a:endParaRPr lang="en-GB" sz="2400" dirty="0">
              <a:latin typeface="Kozuka Gothic Pro B" pitchFamily="34" charset="-128"/>
              <a:ea typeface="Kozuka Gothic Pro B" pitchFamily="34" charset="-128"/>
            </a:endParaRPr>
          </a:p>
          <a:p>
            <a:endParaRPr lang="en-GB" sz="2400" dirty="0">
              <a:latin typeface="Kozuka Gothic Pro B" pitchFamily="34" charset="-128"/>
              <a:ea typeface="Kozuka Gothic Pro B" pitchFamily="34" charset="-128"/>
            </a:endParaRPr>
          </a:p>
          <a:p>
            <a:endParaRPr lang="en-GB" sz="2400" dirty="0">
              <a:latin typeface="Kozuka Gothic Pro B" pitchFamily="34" charset="-128"/>
              <a:ea typeface="Kozuka Gothic Pro B" pitchFamily="34" charset="-128"/>
            </a:endParaRPr>
          </a:p>
          <a:p>
            <a:endParaRPr lang="en-GB" sz="2400" dirty="0">
              <a:latin typeface="Kozuka Gothic Pro B" pitchFamily="34" charset="-128"/>
              <a:ea typeface="Kozuka Gothic Pro B" pitchFamily="34" charset="-128"/>
            </a:endParaRPr>
          </a:p>
          <a:p>
            <a:endParaRPr lang="en-GB" sz="2400" dirty="0">
              <a:latin typeface="Kozuka Gothic Pro B" pitchFamily="34" charset="-128"/>
              <a:ea typeface="Kozuka Gothic Pro B" pitchFamily="34" charset="-128"/>
            </a:endParaRPr>
          </a:p>
        </p:txBody>
      </p:sp>
      <p:sp>
        <p:nvSpPr>
          <p:cNvPr id="11" name="TextBox 10">
            <a:extLst>
              <a:ext uri="{FF2B5EF4-FFF2-40B4-BE49-F238E27FC236}">
                <a16:creationId xmlns:a16="http://schemas.microsoft.com/office/drawing/2014/main" id="{46B02EC7-F3E1-458D-A7C2-121C7D324857}"/>
              </a:ext>
            </a:extLst>
          </p:cNvPr>
          <p:cNvSpPr txBox="1"/>
          <p:nvPr/>
        </p:nvSpPr>
        <p:spPr>
          <a:xfrm>
            <a:off x="3200400" y="6270171"/>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 The Japan Society 2025</a:t>
            </a:r>
            <a:endParaRPr lang="en-GB" dirty="0"/>
          </a:p>
        </p:txBody>
      </p:sp>
      <p:pic>
        <p:nvPicPr>
          <p:cNvPr id="4" name="Picture 3">
            <a:extLst>
              <a:ext uri="{FF2B5EF4-FFF2-40B4-BE49-F238E27FC236}">
                <a16:creationId xmlns:a16="http://schemas.microsoft.com/office/drawing/2014/main" id="{82BCCF48-DECF-4E9F-9570-6A0DD9C5D83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0590" y="2552709"/>
            <a:ext cx="6962817" cy="3486961"/>
          </a:xfrm>
          <a:prstGeom prst="rect">
            <a:avLst/>
          </a:prstGeom>
        </p:spPr>
      </p:pic>
      <p:sp>
        <p:nvSpPr>
          <p:cNvPr id="13" name="Rectangle 12">
            <a:extLst>
              <a:ext uri="{FF2B5EF4-FFF2-40B4-BE49-F238E27FC236}">
                <a16:creationId xmlns:a16="http://schemas.microsoft.com/office/drawing/2014/main" id="{91557FD9-DB66-4E2A-AFDA-5B9622BA2A87}"/>
              </a:ext>
            </a:extLst>
          </p:cNvPr>
          <p:cNvSpPr/>
          <p:nvPr/>
        </p:nvSpPr>
        <p:spPr>
          <a:xfrm>
            <a:off x="2857221" y="2608852"/>
            <a:ext cx="3429556" cy="461665"/>
          </a:xfrm>
          <a:prstGeom prst="rect">
            <a:avLst/>
          </a:prstGeom>
        </p:spPr>
        <p:txBody>
          <a:bodyPr wrap="square">
            <a:spAutoFit/>
          </a:bodyPr>
          <a:lstStyle/>
          <a:p>
            <a:pPr algn="ctr"/>
            <a:r>
              <a:rPr lang="en-GB" sz="2400" b="1" dirty="0">
                <a:solidFill>
                  <a:srgbClr val="FF0000"/>
                </a:solidFill>
                <a:latin typeface="Kozuka Gothic Pro B" pitchFamily="34" charset="-128"/>
                <a:ea typeface="Kozuka Gothic Pro B" pitchFamily="34" charset="-128"/>
              </a:rPr>
              <a:t>northern hemisphere</a:t>
            </a:r>
          </a:p>
        </p:txBody>
      </p:sp>
      <p:sp>
        <p:nvSpPr>
          <p:cNvPr id="15" name="Rectangle 14">
            <a:extLst>
              <a:ext uri="{FF2B5EF4-FFF2-40B4-BE49-F238E27FC236}">
                <a16:creationId xmlns:a16="http://schemas.microsoft.com/office/drawing/2014/main" id="{DDC09D58-7440-4702-BB64-11B0B82CBECC}"/>
              </a:ext>
            </a:extLst>
          </p:cNvPr>
          <p:cNvSpPr/>
          <p:nvPr/>
        </p:nvSpPr>
        <p:spPr>
          <a:xfrm>
            <a:off x="2965234" y="5575311"/>
            <a:ext cx="3429556" cy="461665"/>
          </a:xfrm>
          <a:prstGeom prst="rect">
            <a:avLst/>
          </a:prstGeom>
        </p:spPr>
        <p:txBody>
          <a:bodyPr wrap="square">
            <a:spAutoFit/>
          </a:bodyPr>
          <a:lstStyle/>
          <a:p>
            <a:pPr algn="ctr"/>
            <a:r>
              <a:rPr lang="en-GB" sz="2400" b="1" dirty="0">
                <a:solidFill>
                  <a:srgbClr val="FF0000"/>
                </a:solidFill>
                <a:latin typeface="Kozuka Gothic Pro B" pitchFamily="34" charset="-128"/>
                <a:ea typeface="Kozuka Gothic Pro B" pitchFamily="34" charset="-128"/>
              </a:rPr>
              <a:t>southern hemisphere</a:t>
            </a:r>
          </a:p>
        </p:txBody>
      </p:sp>
      <p:cxnSp>
        <p:nvCxnSpPr>
          <p:cNvPr id="16" name="Straight Arrow Connector 15">
            <a:extLst>
              <a:ext uri="{FF2B5EF4-FFF2-40B4-BE49-F238E27FC236}">
                <a16:creationId xmlns:a16="http://schemas.microsoft.com/office/drawing/2014/main" id="{C7E44A69-BDBB-44DF-9F99-C8765A699351}"/>
              </a:ext>
            </a:extLst>
          </p:cNvPr>
          <p:cNvCxnSpPr>
            <a:cxnSpLocks/>
          </p:cNvCxnSpPr>
          <p:nvPr/>
        </p:nvCxnSpPr>
        <p:spPr>
          <a:xfrm>
            <a:off x="3421626" y="3244645"/>
            <a:ext cx="757084" cy="0"/>
          </a:xfrm>
          <a:prstGeom prst="straightConnector1">
            <a:avLst/>
          </a:prstGeom>
          <a:ln w="38100">
            <a:solidFill>
              <a:schemeClr val="tx1"/>
            </a:solidFill>
            <a:tailEnd type="triangle"/>
          </a:ln>
        </p:spPr>
        <p:style>
          <a:lnRef idx="1">
            <a:schemeClr val="accent2"/>
          </a:lnRef>
          <a:fillRef idx="0">
            <a:schemeClr val="accent2"/>
          </a:fillRef>
          <a:effectRef idx="0">
            <a:schemeClr val="accent2"/>
          </a:effectRef>
          <a:fontRef idx="minor">
            <a:schemeClr val="tx1"/>
          </a:fontRef>
        </p:style>
      </p:cxnSp>
      <p:sp>
        <p:nvSpPr>
          <p:cNvPr id="18" name="Rectangle 17">
            <a:extLst>
              <a:ext uri="{FF2B5EF4-FFF2-40B4-BE49-F238E27FC236}">
                <a16:creationId xmlns:a16="http://schemas.microsoft.com/office/drawing/2014/main" id="{9F8D2F35-3C4E-4336-89EE-5A16AD745FFC}"/>
              </a:ext>
            </a:extLst>
          </p:cNvPr>
          <p:cNvSpPr/>
          <p:nvPr/>
        </p:nvSpPr>
        <p:spPr>
          <a:xfrm>
            <a:off x="2758252" y="3011683"/>
            <a:ext cx="656718" cy="461665"/>
          </a:xfrm>
          <a:prstGeom prst="rect">
            <a:avLst/>
          </a:prstGeom>
        </p:spPr>
        <p:txBody>
          <a:bodyPr wrap="square">
            <a:spAutoFit/>
          </a:bodyPr>
          <a:lstStyle/>
          <a:p>
            <a:pPr algn="ctr"/>
            <a:r>
              <a:rPr lang="en-GB" sz="2400" b="1" dirty="0">
                <a:latin typeface="Kozuka Gothic Pro B" pitchFamily="34" charset="-128"/>
                <a:ea typeface="Kozuka Gothic Pro B" pitchFamily="34" charset="-128"/>
              </a:rPr>
              <a:t>UK</a:t>
            </a:r>
          </a:p>
        </p:txBody>
      </p:sp>
    </p:spTree>
    <p:extLst>
      <p:ext uri="{BB962C8B-B14F-4D97-AF65-F5344CB8AC3E}">
        <p14:creationId xmlns:p14="http://schemas.microsoft.com/office/powerpoint/2010/main" val="21486460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1" y="404664"/>
            <a:ext cx="7848871"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Winter</a:t>
            </a: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Rectangle 9">
            <a:extLst>
              <a:ext uri="{FF2B5EF4-FFF2-40B4-BE49-F238E27FC236}">
                <a16:creationId xmlns:a16="http://schemas.microsoft.com/office/drawing/2014/main" id="{C250BA4D-1906-41A4-8D7E-916044808AB7}"/>
              </a:ext>
            </a:extLst>
          </p:cNvPr>
          <p:cNvSpPr/>
          <p:nvPr/>
        </p:nvSpPr>
        <p:spPr>
          <a:xfrm>
            <a:off x="755576" y="1327994"/>
            <a:ext cx="7632846" cy="1200329"/>
          </a:xfrm>
          <a:prstGeom prst="rect">
            <a:avLst/>
          </a:prstGeom>
        </p:spPr>
        <p:txBody>
          <a:bodyPr wrap="square">
            <a:spAutoFit/>
          </a:bodyPr>
          <a:lstStyle/>
          <a:p>
            <a:r>
              <a:rPr kumimoji="0" lang="en-GB"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Japan</a:t>
            </a:r>
            <a:r>
              <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is also in the northern hemisphere, so it can also be </a:t>
            </a:r>
            <a:r>
              <a:rPr kumimoji="0" lang="en-GB"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cold</a:t>
            </a:r>
            <a:r>
              <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a:t>
            </a:r>
            <a:r>
              <a:rPr lang="en-GB" sz="2400" dirty="0">
                <a:solidFill>
                  <a:prstClr val="black"/>
                </a:solidFill>
                <a:latin typeface="Kozuka Gothic Pro B" pitchFamily="34" charset="-128"/>
                <a:ea typeface="Kozuka Gothic Pro B" pitchFamily="34" charset="-128"/>
              </a:rPr>
              <a:t>from</a:t>
            </a:r>
            <a:r>
              <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 December to February...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
        <p:nvSpPr>
          <p:cNvPr id="11" name="TextBox 10">
            <a:extLst>
              <a:ext uri="{FF2B5EF4-FFF2-40B4-BE49-F238E27FC236}">
                <a16:creationId xmlns:a16="http://schemas.microsoft.com/office/drawing/2014/main" id="{46B02EC7-F3E1-458D-A7C2-121C7D324857}"/>
              </a:ext>
            </a:extLst>
          </p:cNvPr>
          <p:cNvSpPr txBox="1"/>
          <p:nvPr/>
        </p:nvSpPr>
        <p:spPr>
          <a:xfrm>
            <a:off x="3200400" y="6270171"/>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a:ea typeface="+mn-ea"/>
                <a:cs typeface="Calibri"/>
              </a:rPr>
              <a:t>© The Japan Society 2025</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Slide Number Placeholder 5">
            <a:extLst>
              <a:ext uri="{FF2B5EF4-FFF2-40B4-BE49-F238E27FC236}">
                <a16:creationId xmlns:a16="http://schemas.microsoft.com/office/drawing/2014/main" id="{88114608-5D5D-4EA5-8901-834E27A7D182}"/>
              </a:ext>
            </a:extLst>
          </p:cNvPr>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27D4DA-CA93-4100-9923-91CA0C97AC6D}" type="slidenum">
              <a:rPr lang="en-GB" smtClean="0"/>
              <a:pPr/>
              <a:t>6</a:t>
            </a:fld>
            <a:endParaRPr lang="en-GB"/>
          </a:p>
        </p:txBody>
      </p:sp>
      <p:sp>
        <p:nvSpPr>
          <p:cNvPr id="15" name="TextBox 14">
            <a:extLst>
              <a:ext uri="{FF2B5EF4-FFF2-40B4-BE49-F238E27FC236}">
                <a16:creationId xmlns:a16="http://schemas.microsoft.com/office/drawing/2014/main" id="{30C7C294-BCE6-44E3-BA94-620018583B01}"/>
              </a:ext>
            </a:extLst>
          </p:cNvPr>
          <p:cNvSpPr txBox="1"/>
          <p:nvPr/>
        </p:nvSpPr>
        <p:spPr>
          <a:xfrm>
            <a:off x="3200400" y="6270171"/>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 The Japan Society 2025</a:t>
            </a:r>
            <a:endParaRPr lang="en-GB" dirty="0"/>
          </a:p>
        </p:txBody>
      </p:sp>
      <p:pic>
        <p:nvPicPr>
          <p:cNvPr id="16" name="Picture 15">
            <a:extLst>
              <a:ext uri="{FF2B5EF4-FFF2-40B4-BE49-F238E27FC236}">
                <a16:creationId xmlns:a16="http://schemas.microsoft.com/office/drawing/2014/main" id="{BCF3807A-E9A8-45E3-BD0D-B0D65F6B4BC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0590" y="2552709"/>
            <a:ext cx="6962817" cy="3486961"/>
          </a:xfrm>
          <a:prstGeom prst="rect">
            <a:avLst/>
          </a:prstGeom>
        </p:spPr>
      </p:pic>
      <p:sp>
        <p:nvSpPr>
          <p:cNvPr id="17" name="Rectangle 16">
            <a:extLst>
              <a:ext uri="{FF2B5EF4-FFF2-40B4-BE49-F238E27FC236}">
                <a16:creationId xmlns:a16="http://schemas.microsoft.com/office/drawing/2014/main" id="{9830BBD5-C71F-40FF-A1CA-02ACAFFA0457}"/>
              </a:ext>
            </a:extLst>
          </p:cNvPr>
          <p:cNvSpPr/>
          <p:nvPr/>
        </p:nvSpPr>
        <p:spPr>
          <a:xfrm>
            <a:off x="2857221" y="2608852"/>
            <a:ext cx="3429556" cy="461665"/>
          </a:xfrm>
          <a:prstGeom prst="rect">
            <a:avLst/>
          </a:prstGeom>
        </p:spPr>
        <p:txBody>
          <a:bodyPr wrap="square">
            <a:spAutoFit/>
          </a:bodyPr>
          <a:lstStyle/>
          <a:p>
            <a:pPr algn="ctr"/>
            <a:r>
              <a:rPr lang="en-GB" sz="2400" b="1" dirty="0">
                <a:solidFill>
                  <a:srgbClr val="FF0000"/>
                </a:solidFill>
                <a:latin typeface="Kozuka Gothic Pro B" pitchFamily="34" charset="-128"/>
                <a:ea typeface="Kozuka Gothic Pro B" pitchFamily="34" charset="-128"/>
              </a:rPr>
              <a:t>northern hemisphere</a:t>
            </a:r>
          </a:p>
        </p:txBody>
      </p:sp>
      <p:sp>
        <p:nvSpPr>
          <p:cNvPr id="18" name="Rectangle 17">
            <a:extLst>
              <a:ext uri="{FF2B5EF4-FFF2-40B4-BE49-F238E27FC236}">
                <a16:creationId xmlns:a16="http://schemas.microsoft.com/office/drawing/2014/main" id="{421A545C-33AA-492A-9B98-6763776B8D37}"/>
              </a:ext>
            </a:extLst>
          </p:cNvPr>
          <p:cNvSpPr/>
          <p:nvPr/>
        </p:nvSpPr>
        <p:spPr>
          <a:xfrm>
            <a:off x="2965234" y="5575311"/>
            <a:ext cx="3429556" cy="461665"/>
          </a:xfrm>
          <a:prstGeom prst="rect">
            <a:avLst/>
          </a:prstGeom>
        </p:spPr>
        <p:txBody>
          <a:bodyPr wrap="square">
            <a:spAutoFit/>
          </a:bodyPr>
          <a:lstStyle/>
          <a:p>
            <a:pPr algn="ctr"/>
            <a:r>
              <a:rPr lang="en-GB" sz="2400" b="1" dirty="0">
                <a:solidFill>
                  <a:srgbClr val="FF0000"/>
                </a:solidFill>
                <a:latin typeface="Kozuka Gothic Pro B" pitchFamily="34" charset="-128"/>
                <a:ea typeface="Kozuka Gothic Pro B" pitchFamily="34" charset="-128"/>
              </a:rPr>
              <a:t>southern hemisphere</a:t>
            </a:r>
          </a:p>
        </p:txBody>
      </p:sp>
      <p:cxnSp>
        <p:nvCxnSpPr>
          <p:cNvPr id="19" name="Straight Arrow Connector 18">
            <a:extLst>
              <a:ext uri="{FF2B5EF4-FFF2-40B4-BE49-F238E27FC236}">
                <a16:creationId xmlns:a16="http://schemas.microsoft.com/office/drawing/2014/main" id="{BFF605BE-6B90-4D47-864A-E580E3F3BE04}"/>
              </a:ext>
            </a:extLst>
          </p:cNvPr>
          <p:cNvCxnSpPr>
            <a:cxnSpLocks/>
          </p:cNvCxnSpPr>
          <p:nvPr/>
        </p:nvCxnSpPr>
        <p:spPr>
          <a:xfrm flipH="1">
            <a:off x="7188168" y="3569110"/>
            <a:ext cx="633393" cy="0"/>
          </a:xfrm>
          <a:prstGeom prst="straightConnector1">
            <a:avLst/>
          </a:prstGeom>
          <a:ln w="38100">
            <a:solidFill>
              <a:schemeClr val="tx1"/>
            </a:solidFill>
            <a:tailEnd type="triangle"/>
          </a:ln>
        </p:spPr>
        <p:style>
          <a:lnRef idx="1">
            <a:schemeClr val="accent2"/>
          </a:lnRef>
          <a:fillRef idx="0">
            <a:schemeClr val="accent2"/>
          </a:fillRef>
          <a:effectRef idx="0">
            <a:schemeClr val="accent2"/>
          </a:effectRef>
          <a:fontRef idx="minor">
            <a:schemeClr val="tx1"/>
          </a:fontRef>
        </p:style>
      </p:cxnSp>
      <p:sp>
        <p:nvSpPr>
          <p:cNvPr id="20" name="Rectangle 19">
            <a:extLst>
              <a:ext uri="{FF2B5EF4-FFF2-40B4-BE49-F238E27FC236}">
                <a16:creationId xmlns:a16="http://schemas.microsoft.com/office/drawing/2014/main" id="{4321BA56-E36F-44ED-9213-72AA33FD301D}"/>
              </a:ext>
            </a:extLst>
          </p:cNvPr>
          <p:cNvSpPr/>
          <p:nvPr/>
        </p:nvSpPr>
        <p:spPr>
          <a:xfrm>
            <a:off x="2758252" y="3011683"/>
            <a:ext cx="656718" cy="461665"/>
          </a:xfrm>
          <a:prstGeom prst="rect">
            <a:avLst/>
          </a:prstGeom>
        </p:spPr>
        <p:txBody>
          <a:bodyPr wrap="square">
            <a:spAutoFit/>
          </a:bodyPr>
          <a:lstStyle/>
          <a:p>
            <a:pPr algn="ctr"/>
            <a:r>
              <a:rPr lang="en-GB" sz="2400" b="1" dirty="0">
                <a:latin typeface="Kozuka Gothic Pro B" pitchFamily="34" charset="-128"/>
                <a:ea typeface="Kozuka Gothic Pro B" pitchFamily="34" charset="-128"/>
              </a:rPr>
              <a:t>UK</a:t>
            </a:r>
          </a:p>
        </p:txBody>
      </p:sp>
      <p:cxnSp>
        <p:nvCxnSpPr>
          <p:cNvPr id="21" name="Straight Arrow Connector 20">
            <a:extLst>
              <a:ext uri="{FF2B5EF4-FFF2-40B4-BE49-F238E27FC236}">
                <a16:creationId xmlns:a16="http://schemas.microsoft.com/office/drawing/2014/main" id="{A7203DBA-8D03-4EAE-B90F-8A0A4F8B3179}"/>
              </a:ext>
            </a:extLst>
          </p:cNvPr>
          <p:cNvCxnSpPr>
            <a:cxnSpLocks/>
          </p:cNvCxnSpPr>
          <p:nvPr/>
        </p:nvCxnSpPr>
        <p:spPr>
          <a:xfrm>
            <a:off x="3421626" y="3244645"/>
            <a:ext cx="757084" cy="0"/>
          </a:xfrm>
          <a:prstGeom prst="straightConnector1">
            <a:avLst/>
          </a:prstGeom>
          <a:ln w="38100">
            <a:solidFill>
              <a:schemeClr val="tx1"/>
            </a:solidFill>
            <a:tailEnd type="triangle"/>
          </a:ln>
        </p:spPr>
        <p:style>
          <a:lnRef idx="1">
            <a:schemeClr val="accent2"/>
          </a:lnRef>
          <a:fillRef idx="0">
            <a:schemeClr val="accent2"/>
          </a:fillRef>
          <a:effectRef idx="0">
            <a:schemeClr val="accent2"/>
          </a:effectRef>
          <a:fontRef idx="minor">
            <a:schemeClr val="tx1"/>
          </a:fontRef>
        </p:style>
      </p:cxnSp>
      <p:sp>
        <p:nvSpPr>
          <p:cNvPr id="22" name="Rectangle 21">
            <a:extLst>
              <a:ext uri="{FF2B5EF4-FFF2-40B4-BE49-F238E27FC236}">
                <a16:creationId xmlns:a16="http://schemas.microsoft.com/office/drawing/2014/main" id="{D73BF519-3F5F-4AB0-970C-AA250F4660D9}"/>
              </a:ext>
            </a:extLst>
          </p:cNvPr>
          <p:cNvSpPr/>
          <p:nvPr/>
        </p:nvSpPr>
        <p:spPr>
          <a:xfrm>
            <a:off x="7557747" y="3338277"/>
            <a:ext cx="1661348" cy="461665"/>
          </a:xfrm>
          <a:prstGeom prst="rect">
            <a:avLst/>
          </a:prstGeom>
        </p:spPr>
        <p:txBody>
          <a:bodyPr wrap="square">
            <a:spAutoFit/>
          </a:bodyPr>
          <a:lstStyle/>
          <a:p>
            <a:pPr algn="ctr"/>
            <a:r>
              <a:rPr lang="en-GB" sz="2400" b="1" dirty="0">
                <a:latin typeface="Kozuka Gothic Pro B" pitchFamily="34" charset="-128"/>
                <a:ea typeface="Kozuka Gothic Pro B" pitchFamily="34" charset="-128"/>
              </a:rPr>
              <a:t>Japan</a:t>
            </a:r>
          </a:p>
        </p:txBody>
      </p:sp>
    </p:spTree>
    <p:extLst>
      <p:ext uri="{BB962C8B-B14F-4D97-AF65-F5344CB8AC3E}">
        <p14:creationId xmlns:p14="http://schemas.microsoft.com/office/powerpoint/2010/main" val="4127276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1" y="404664"/>
            <a:ext cx="7848871"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Winter</a:t>
            </a: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Rectangle 9">
            <a:extLst>
              <a:ext uri="{FF2B5EF4-FFF2-40B4-BE49-F238E27FC236}">
                <a16:creationId xmlns:a16="http://schemas.microsoft.com/office/drawing/2014/main" id="{C250BA4D-1906-41A4-8D7E-916044808AB7}"/>
              </a:ext>
            </a:extLst>
          </p:cNvPr>
          <p:cNvSpPr/>
          <p:nvPr/>
        </p:nvSpPr>
        <p:spPr>
          <a:xfrm>
            <a:off x="755576" y="1547588"/>
            <a:ext cx="3590282" cy="34163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In some northern parts of Japan, it can especially get very snowy and very cold. </a:t>
            </a:r>
            <a:endParaRPr lang="en-GB" sz="2400" dirty="0">
              <a:solidFill>
                <a:prstClr val="black"/>
              </a:solidFill>
              <a:latin typeface="Kozuka Gothic Pro B" pitchFamily="34" charset="-128"/>
              <a:ea typeface="Kozuka Gothic Pro B"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prstClr val="black"/>
                </a:solidFill>
                <a:latin typeface="Kozuka Gothic Pro B" pitchFamily="34" charset="-128"/>
                <a:ea typeface="Kozuka Gothic Pro B" pitchFamily="34" charset="-128"/>
              </a:rPr>
              <a:t>The temperatures here will regularly drop below 0 degrees Celsius during winter!</a:t>
            </a:r>
            <a:endPar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
        <p:nvSpPr>
          <p:cNvPr id="11" name="TextBox 10">
            <a:extLst>
              <a:ext uri="{FF2B5EF4-FFF2-40B4-BE49-F238E27FC236}">
                <a16:creationId xmlns:a16="http://schemas.microsoft.com/office/drawing/2014/main" id="{46B02EC7-F3E1-458D-A7C2-121C7D324857}"/>
              </a:ext>
            </a:extLst>
          </p:cNvPr>
          <p:cNvSpPr txBox="1"/>
          <p:nvPr/>
        </p:nvSpPr>
        <p:spPr>
          <a:xfrm>
            <a:off x="3200400" y="6270171"/>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a:ea typeface="+mn-ea"/>
                <a:cs typeface="Calibri"/>
              </a:rPr>
              <a:t>© The Japan Society 2025</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descr="A snow covered field with buildings in the background&#10;&#10;Description automatically generated">
            <a:extLst>
              <a:ext uri="{FF2B5EF4-FFF2-40B4-BE49-F238E27FC236}">
                <a16:creationId xmlns:a16="http://schemas.microsoft.com/office/drawing/2014/main" id="{07808DE0-5519-45CE-ABC7-0C6ED4D77AD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33559" y="707077"/>
            <a:ext cx="3839282" cy="5097341"/>
          </a:xfrm>
          <a:prstGeom prst="rect">
            <a:avLst/>
          </a:prstGeom>
        </p:spPr>
      </p:pic>
    </p:spTree>
    <p:extLst>
      <p:ext uri="{BB962C8B-B14F-4D97-AF65-F5344CB8AC3E}">
        <p14:creationId xmlns:p14="http://schemas.microsoft.com/office/powerpoint/2010/main" val="2067230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1" y="404664"/>
            <a:ext cx="7848871"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Staying warm</a:t>
            </a: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Rectangle 9">
            <a:extLst>
              <a:ext uri="{FF2B5EF4-FFF2-40B4-BE49-F238E27FC236}">
                <a16:creationId xmlns:a16="http://schemas.microsoft.com/office/drawing/2014/main" id="{C250BA4D-1906-41A4-8D7E-916044808AB7}"/>
              </a:ext>
            </a:extLst>
          </p:cNvPr>
          <p:cNvSpPr/>
          <p:nvPr/>
        </p:nvSpPr>
        <p:spPr>
          <a:xfrm>
            <a:off x="755576" y="1350637"/>
            <a:ext cx="7848871"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Because winter can be so cold, people stay warm by enjoying hot, warming meals at home - especially whilst sitting under a </a:t>
            </a:r>
            <a:r>
              <a:rPr kumimoji="0" lang="en-GB" sz="2400" b="1" i="0" u="none" strike="noStrike" kern="1200" cap="none" spc="0" normalizeH="0" baseline="0" noProof="0" dirty="0" err="1">
                <a:ln>
                  <a:noFill/>
                </a:ln>
                <a:solidFill>
                  <a:prstClr val="black"/>
                </a:solidFill>
                <a:effectLst/>
                <a:uLnTx/>
                <a:uFillTx/>
                <a:latin typeface="Kozuka Gothic Pro B" pitchFamily="34" charset="-128"/>
                <a:ea typeface="Kozuka Gothic Pro B" pitchFamily="34" charset="-128"/>
                <a:cs typeface="+mn-cs"/>
              </a:rPr>
              <a:t>kotatsu</a:t>
            </a:r>
            <a:r>
              <a:rPr kumimoji="0" lang="en-GB" sz="24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a:t>
            </a:r>
            <a:endParaRPr kumimoji="0" lang="en-GB" sz="24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
        <p:nvSpPr>
          <p:cNvPr id="11" name="TextBox 10">
            <a:extLst>
              <a:ext uri="{FF2B5EF4-FFF2-40B4-BE49-F238E27FC236}">
                <a16:creationId xmlns:a16="http://schemas.microsoft.com/office/drawing/2014/main" id="{46B02EC7-F3E1-458D-A7C2-121C7D324857}"/>
              </a:ext>
            </a:extLst>
          </p:cNvPr>
          <p:cNvSpPr txBox="1"/>
          <p:nvPr/>
        </p:nvSpPr>
        <p:spPr>
          <a:xfrm>
            <a:off x="3200400" y="6270171"/>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a:ea typeface="+mn-ea"/>
                <a:cs typeface="Calibri"/>
              </a:rPr>
              <a:t>© The Japan Society 2025</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Picture 6" descr="A table with a blanket on it&#10;&#10;Description automatically generated">
            <a:extLst>
              <a:ext uri="{FF2B5EF4-FFF2-40B4-BE49-F238E27FC236}">
                <a16:creationId xmlns:a16="http://schemas.microsoft.com/office/drawing/2014/main" id="{AD1D982F-F093-4D30-AD23-A22A164C60A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069244" y="2645327"/>
            <a:ext cx="5005512" cy="3385729"/>
          </a:xfrm>
          <a:prstGeom prst="rect">
            <a:avLst/>
          </a:prstGeom>
        </p:spPr>
      </p:pic>
      <p:cxnSp>
        <p:nvCxnSpPr>
          <p:cNvPr id="13" name="Straight Arrow Connector 12">
            <a:extLst>
              <a:ext uri="{FF2B5EF4-FFF2-40B4-BE49-F238E27FC236}">
                <a16:creationId xmlns:a16="http://schemas.microsoft.com/office/drawing/2014/main" id="{9FD2717D-3F0A-451C-B6E9-0CC8A31F0FB4}"/>
              </a:ext>
            </a:extLst>
          </p:cNvPr>
          <p:cNvCxnSpPr>
            <a:cxnSpLocks/>
          </p:cNvCxnSpPr>
          <p:nvPr/>
        </p:nvCxnSpPr>
        <p:spPr>
          <a:xfrm flipV="1">
            <a:off x="1917290" y="4237704"/>
            <a:ext cx="2546696" cy="599767"/>
          </a:xfrm>
          <a:prstGeom prst="straightConnector1">
            <a:avLst/>
          </a:prstGeom>
          <a:ln w="38100">
            <a:solidFill>
              <a:srgbClr val="FF0000"/>
            </a:solidFill>
            <a:tailEnd type="triangle"/>
          </a:ln>
        </p:spPr>
        <p:style>
          <a:lnRef idx="2">
            <a:schemeClr val="dk1"/>
          </a:lnRef>
          <a:fillRef idx="0">
            <a:schemeClr val="dk1"/>
          </a:fillRef>
          <a:effectRef idx="1">
            <a:schemeClr val="dk1"/>
          </a:effectRef>
          <a:fontRef idx="minor">
            <a:schemeClr val="tx1"/>
          </a:fontRef>
        </p:style>
      </p:cxnSp>
      <p:sp>
        <p:nvSpPr>
          <p:cNvPr id="16" name="Rectangle 15">
            <a:extLst>
              <a:ext uri="{FF2B5EF4-FFF2-40B4-BE49-F238E27FC236}">
                <a16:creationId xmlns:a16="http://schemas.microsoft.com/office/drawing/2014/main" id="{78604CBE-29BD-41D3-99EC-37700548E14C}"/>
              </a:ext>
            </a:extLst>
          </p:cNvPr>
          <p:cNvSpPr/>
          <p:nvPr/>
        </p:nvSpPr>
        <p:spPr>
          <a:xfrm>
            <a:off x="77887" y="4491173"/>
            <a:ext cx="2189186"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Underneath the table is a small heater</a:t>
            </a:r>
            <a:endParaRPr kumimoji="0" lang="en-GB" sz="18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cxnSp>
        <p:nvCxnSpPr>
          <p:cNvPr id="18" name="Straight Arrow Connector 17">
            <a:extLst>
              <a:ext uri="{FF2B5EF4-FFF2-40B4-BE49-F238E27FC236}">
                <a16:creationId xmlns:a16="http://schemas.microsoft.com/office/drawing/2014/main" id="{DC8B85AC-A0C9-46C0-839C-1BECEAAC3E53}"/>
              </a:ext>
            </a:extLst>
          </p:cNvPr>
          <p:cNvCxnSpPr>
            <a:cxnSpLocks/>
          </p:cNvCxnSpPr>
          <p:nvPr/>
        </p:nvCxnSpPr>
        <p:spPr>
          <a:xfrm flipH="1">
            <a:off x="5943600" y="4237704"/>
            <a:ext cx="1283111" cy="253469"/>
          </a:xfrm>
          <a:prstGeom prst="straightConnector1">
            <a:avLst/>
          </a:prstGeom>
          <a:ln w="38100">
            <a:solidFill>
              <a:srgbClr val="FF0000"/>
            </a:solidFill>
            <a:tailEnd type="triangle"/>
          </a:ln>
        </p:spPr>
        <p:style>
          <a:lnRef idx="2">
            <a:schemeClr val="dk1"/>
          </a:lnRef>
          <a:fillRef idx="0">
            <a:schemeClr val="dk1"/>
          </a:fillRef>
          <a:effectRef idx="1">
            <a:schemeClr val="dk1"/>
          </a:effectRef>
          <a:fontRef idx="minor">
            <a:schemeClr val="tx1"/>
          </a:fontRef>
        </p:style>
      </p:cxnSp>
      <p:sp>
        <p:nvSpPr>
          <p:cNvPr id="23" name="Rectangle 22">
            <a:extLst>
              <a:ext uri="{FF2B5EF4-FFF2-40B4-BE49-F238E27FC236}">
                <a16:creationId xmlns:a16="http://schemas.microsoft.com/office/drawing/2014/main" id="{4AF2C345-5126-4D4A-B54D-6606108398A5}"/>
              </a:ext>
            </a:extLst>
          </p:cNvPr>
          <p:cNvSpPr/>
          <p:nvPr/>
        </p:nvSpPr>
        <p:spPr>
          <a:xfrm>
            <a:off x="7226710" y="3776039"/>
            <a:ext cx="1839403"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The blankets help to trap the heat</a:t>
            </a:r>
          </a:p>
        </p:txBody>
      </p:sp>
      <p:sp>
        <p:nvSpPr>
          <p:cNvPr id="15" name="Rectangle 14">
            <a:extLst>
              <a:ext uri="{FF2B5EF4-FFF2-40B4-BE49-F238E27FC236}">
                <a16:creationId xmlns:a16="http://schemas.microsoft.com/office/drawing/2014/main" id="{2160D9B4-A806-445E-9059-A0325C0EC72A}"/>
              </a:ext>
            </a:extLst>
          </p:cNvPr>
          <p:cNvSpPr/>
          <p:nvPr/>
        </p:nvSpPr>
        <p:spPr>
          <a:xfrm>
            <a:off x="4503463" y="5686922"/>
            <a:ext cx="4473389" cy="369332"/>
          </a:xfrm>
          <a:prstGeom prst="rect">
            <a:avLst/>
          </a:prstGeom>
          <a:solidFill>
            <a:schemeClr val="bg1"/>
          </a:solidFill>
          <a:ln w="28575">
            <a:solidFill>
              <a:srgbClr val="FF0000"/>
            </a:solidFill>
            <a:prstDash val="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rPr>
              <a:t>How</a:t>
            </a:r>
            <a:r>
              <a:rPr kumimoji="0" lang="en-GB" sz="1800" b="1" i="0" u="none" strike="noStrike" kern="1200" cap="none" spc="0" normalizeH="0" noProof="0" dirty="0">
                <a:ln>
                  <a:noFill/>
                </a:ln>
                <a:solidFill>
                  <a:prstClr val="black"/>
                </a:solidFill>
                <a:effectLst/>
                <a:uLnTx/>
                <a:uFillTx/>
                <a:latin typeface="Kozuka Gothic Pro B" pitchFamily="34" charset="-128"/>
                <a:ea typeface="Kozuka Gothic Pro B" pitchFamily="34" charset="-128"/>
                <a:cs typeface="+mn-cs"/>
              </a:rPr>
              <a:t> do you keep warm during winter?</a:t>
            </a:r>
            <a:endParaRPr kumimoji="0" lang="en-GB" sz="1800"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Tree>
    <p:extLst>
      <p:ext uri="{BB962C8B-B14F-4D97-AF65-F5344CB8AC3E}">
        <p14:creationId xmlns:p14="http://schemas.microsoft.com/office/powerpoint/2010/main" val="3112836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3" grpId="0"/>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F05387-08C8-E753-B5EE-EF05D3D8724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p:cNvSpPr/>
          <p:nvPr/>
        </p:nvSpPr>
        <p:spPr>
          <a:xfrm>
            <a:off x="755576" y="1547588"/>
            <a:ext cx="7848872"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539551" y="404664"/>
            <a:ext cx="7848871" cy="923330"/>
          </a:xfrm>
          <a:prstGeom prst="rect">
            <a:avLst/>
          </a:prstGeom>
          <a:solidFill>
            <a:schemeClr val="bg1"/>
          </a:solidFill>
          <a:ln w="38100">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0000"/>
                </a:solidFill>
                <a:effectLst/>
                <a:uLnTx/>
                <a:uFillTx/>
                <a:latin typeface="Kristen ITC"/>
                <a:ea typeface="Kozuka Gothic Pro B"/>
                <a:cs typeface="+mn-cs"/>
              </a:rPr>
              <a:t>Winter Food</a:t>
            </a:r>
          </a:p>
        </p:txBody>
      </p:sp>
      <p:pic>
        <p:nvPicPr>
          <p:cNvPr id="9" name="Picture 8">
            <a:extLst>
              <a:ext uri="{FF2B5EF4-FFF2-40B4-BE49-F238E27FC236}">
                <a16:creationId xmlns:a16="http://schemas.microsoft.com/office/drawing/2014/main" id="{30448FB5-5289-4AC4-B667-B86CEF5F2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 y="6307042"/>
            <a:ext cx="461665" cy="461665"/>
          </a:xfrm>
          <a:prstGeom prst="rect">
            <a:avLst/>
          </a:prstGeom>
        </p:spPr>
      </p:pic>
      <p:sp>
        <p:nvSpPr>
          <p:cNvPr id="10" name="Rectangle 9">
            <a:extLst>
              <a:ext uri="{FF2B5EF4-FFF2-40B4-BE49-F238E27FC236}">
                <a16:creationId xmlns:a16="http://schemas.microsoft.com/office/drawing/2014/main" id="{C250BA4D-1906-41A4-8D7E-916044808AB7}"/>
              </a:ext>
            </a:extLst>
          </p:cNvPr>
          <p:cNvSpPr/>
          <p:nvPr/>
        </p:nvSpPr>
        <p:spPr>
          <a:xfrm>
            <a:off x="755576" y="1547588"/>
            <a:ext cx="7632846" cy="184665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prstClr val="black"/>
                </a:solidFill>
                <a:latin typeface="Kozuka Gothic Pro B" pitchFamily="34" charset="-128"/>
                <a:ea typeface="Kozuka Gothic Pro B" pitchFamily="34" charset="-128"/>
              </a:rPr>
              <a:t>Discuss with a partner or in a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b="1"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dirty="0">
                <a:solidFill>
                  <a:prstClr val="black"/>
                </a:solidFill>
                <a:latin typeface="Kozuka Gothic Pro B" pitchFamily="34" charset="-128"/>
                <a:ea typeface="Kozuka Gothic Pro B" pitchFamily="34" charset="-128"/>
              </a:rPr>
              <a:t>What types of meals and dishes do you think would be popular to eat during winter time in Japan?</a:t>
            </a:r>
            <a:endParaRPr kumimoji="0" lang="en-GB" sz="2400" i="0" u="none" strike="noStrike" kern="1200" cap="none" spc="0" normalizeH="0" baseline="0" noProof="0" dirty="0">
              <a:ln>
                <a:noFill/>
              </a:ln>
              <a:solidFill>
                <a:prstClr val="black"/>
              </a:solidFill>
              <a:effectLst/>
              <a:uLnTx/>
              <a:uFillTx/>
              <a:latin typeface="Kozuka Gothic Pro B" pitchFamily="34" charset="-128"/>
              <a:ea typeface="Kozuka Gothic Pro B" pitchFamily="34" charset="-128"/>
              <a:cs typeface="+mn-cs"/>
            </a:endParaRPr>
          </a:p>
        </p:txBody>
      </p:sp>
      <p:sp>
        <p:nvSpPr>
          <p:cNvPr id="11" name="TextBox 10">
            <a:extLst>
              <a:ext uri="{FF2B5EF4-FFF2-40B4-BE49-F238E27FC236}">
                <a16:creationId xmlns:a16="http://schemas.microsoft.com/office/drawing/2014/main" id="{46B02EC7-F3E1-458D-A7C2-121C7D324857}"/>
              </a:ext>
            </a:extLst>
          </p:cNvPr>
          <p:cNvSpPr txBox="1"/>
          <p:nvPr/>
        </p:nvSpPr>
        <p:spPr>
          <a:xfrm>
            <a:off x="3200400" y="6270171"/>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a:ea typeface="+mn-ea"/>
                <a:cs typeface="Calibri"/>
              </a:rPr>
              <a:t>© The Japan Society 2025</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2" name="Picture 2">
            <a:extLst>
              <a:ext uri="{FF2B5EF4-FFF2-40B4-BE49-F238E27FC236}">
                <a16:creationId xmlns:a16="http://schemas.microsoft.com/office/drawing/2014/main" id="{03DC9C32-8F50-4F34-B912-60EA13AF71A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96763" y="209970"/>
            <a:ext cx="1590037" cy="13376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825991B-A2AD-4AD8-9DF4-64695524398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84970" y="3429000"/>
            <a:ext cx="2574057" cy="2626588"/>
          </a:xfrm>
          <a:prstGeom prst="rect">
            <a:avLst/>
          </a:prstGeom>
        </p:spPr>
      </p:pic>
    </p:spTree>
    <p:extLst>
      <p:ext uri="{BB962C8B-B14F-4D97-AF65-F5344CB8AC3E}">
        <p14:creationId xmlns:p14="http://schemas.microsoft.com/office/powerpoint/2010/main" val="124475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2c91556-46bc-4590-bcd5-90c67e4b91fa" xsi:nil="true"/>
    <lcf76f155ced4ddcb4097134ff3c332f xmlns="d8b6db6b-d518-46de-a133-ecec48f9032d">
      <Terms xmlns="http://schemas.microsoft.com/office/infopath/2007/PartnerControls"/>
    </lcf76f155ced4ddcb4097134ff3c332f>
    <MediaLengthInSeconds xmlns="d8b6db6b-d518-46de-a133-ecec48f9032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855B018323F8642A5467299A1B9FAE8" ma:contentTypeVersion="15" ma:contentTypeDescription="Create a new document." ma:contentTypeScope="" ma:versionID="125012abcbb2d9900372ceccf7c5d466">
  <xsd:schema xmlns:xsd="http://www.w3.org/2001/XMLSchema" xmlns:xs="http://www.w3.org/2001/XMLSchema" xmlns:p="http://schemas.microsoft.com/office/2006/metadata/properties" xmlns:ns2="d8b6db6b-d518-46de-a133-ecec48f9032d" xmlns:ns3="22c91556-46bc-4590-bcd5-90c67e4b91fa" targetNamespace="http://schemas.microsoft.com/office/2006/metadata/properties" ma:root="true" ma:fieldsID="cdd29ca83f939dcda192c558b44b9990" ns2:_="" ns3:_="">
    <xsd:import namespace="d8b6db6b-d518-46de-a133-ecec48f9032d"/>
    <xsd:import namespace="22c91556-46bc-4590-bcd5-90c67e4b91f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b6db6b-d518-46de-a133-ecec48f903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17f363ac-60c5-4dbc-b4e3-f2fa882781a4"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2c91556-46bc-4590-bcd5-90c67e4b91fa"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b38fdc1c-08e9-4115-8215-a2101e22a682}" ma:internalName="TaxCatchAll" ma:showField="CatchAllData" ma:web="22c91556-46bc-4590-bcd5-90c67e4b91fa">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7E62433-4D4E-43E1-9295-4B31A7EF5F87}">
  <ds:schemaRefs>
    <ds:schemaRef ds:uri="http://schemas.microsoft.com/office/2006/metadata/properties"/>
    <ds:schemaRef ds:uri="http://schemas.microsoft.com/office/infopath/2007/PartnerControls"/>
    <ds:schemaRef ds:uri="22c91556-46bc-4590-bcd5-90c67e4b91fa"/>
    <ds:schemaRef ds:uri="d8b6db6b-d518-46de-a133-ecec48f9032d"/>
  </ds:schemaRefs>
</ds:datastoreItem>
</file>

<file path=customXml/itemProps2.xml><?xml version="1.0" encoding="utf-8"?>
<ds:datastoreItem xmlns:ds="http://schemas.openxmlformats.org/officeDocument/2006/customXml" ds:itemID="{8C5C2633-D70B-477C-9DBD-57FD3D88B08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8b6db6b-d518-46de-a133-ecec48f9032d"/>
    <ds:schemaRef ds:uri="22c91556-46bc-4590-bcd5-90c67e4b91f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3068C8B-8CBD-4AA9-B61D-64AC042C957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1483</TotalTime>
  <Words>2186</Words>
  <Application>Microsoft Office PowerPoint</Application>
  <PresentationFormat>On-screen Show (4:3)</PresentationFormat>
  <Paragraphs>264</Paragraphs>
  <Slides>26</Slides>
  <Notes>25</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Google Sans</vt:lpstr>
      <vt:lpstr>Kozuka Gothic Pro B</vt:lpstr>
      <vt:lpstr>Kozuka Gothic Pro R</vt:lpstr>
      <vt:lpstr>Source Han Sans</vt:lpstr>
      <vt:lpstr>Arial</vt:lpstr>
      <vt:lpstr>Calibri</vt:lpstr>
      <vt:lpstr>Kristen ITC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The Japan Society</dc:creator>
  <cp:lastModifiedBy>Lucy Hawksley</cp:lastModifiedBy>
  <cp:revision>51</cp:revision>
  <dcterms:created xsi:type="dcterms:W3CDTF">2017-05-31T10:45:44Z</dcterms:created>
  <dcterms:modified xsi:type="dcterms:W3CDTF">2025-12-18T09:17:15Z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0x0101004855B018323F8642A5467299A1B9FAE8</vt:lpwstr>
  </property>
  <property fmtid="{D5CDD505-2E9C-101B-9397-08002B2CF9AE}" pid="3" name="Order">
    <vt:r8>92400</vt:r8>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ies>
</file>