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87" r:id="rId3"/>
    <p:sldId id="295" r:id="rId4"/>
    <p:sldId id="294" r:id="rId5"/>
    <p:sldId id="293" r:id="rId6"/>
    <p:sldId id="292" r:id="rId7"/>
    <p:sldId id="291" r:id="rId8"/>
    <p:sldId id="290" r:id="rId9"/>
    <p:sldId id="289" r:id="rId10"/>
    <p:sldId id="288" r:id="rId11"/>
    <p:sldId id="286" r:id="rId12"/>
    <p:sldId id="285" r:id="rId13"/>
    <p:sldId id="283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003"/>
    <a:srgbClr val="603904"/>
    <a:srgbClr val="6F4205"/>
    <a:srgbClr val="9B5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7" autoAdjust="0"/>
    <p:restoredTop sz="78215" autoAdjust="0"/>
  </p:normalViewPr>
  <p:slideViewPr>
    <p:cSldViewPr>
      <p:cViewPr varScale="1">
        <p:scale>
          <a:sx n="83" d="100"/>
          <a:sy n="83" d="100"/>
        </p:scale>
        <p:origin x="22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F2C34-F7CC-4045-819F-D5153A9DF42E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9C5F-35CA-4B5D-9800-691F0D2F6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4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b="1" dirty="0">
                <a:latin typeface="Kozuka Gothic Pro B" panose="020B0400000000000000" pitchFamily="34" charset="-128"/>
                <a:ea typeface="Kozuka Gothic Pro B" panose="020B0400000000000000" pitchFamily="34" charset="-128"/>
              </a:rPr>
              <a:t>Introduction</a:t>
            </a:r>
          </a:p>
          <a:p>
            <a:pPr lvl="0" algn="ctr"/>
            <a:endParaRPr lang="en-GB" sz="1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algn="ctr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Japan there is a popular myth that a rabbit lives on the moon </a:t>
            </a:r>
          </a:p>
          <a:p>
            <a:pPr lvl="0" algn="ctr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story explains how it came to be there. </a:t>
            </a:r>
          </a:p>
          <a:p>
            <a:pPr lvl="0" algn="ctr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ctr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Japanese title of the story is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Tsuki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Usagi which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 </a:t>
            </a:r>
          </a:p>
          <a:p>
            <a:pPr lvl="0" algn="ctr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Moon Rabbit”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tsuki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moon and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rabbit). </a:t>
            </a:r>
            <a:endParaRPr lang="en-GB" sz="1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7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9.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kumimoji="1" lang="en-US" altLang="ja-JP" dirty="0"/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When the fire was burning brightly, the rabbit said to the old man: 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‘I’m sorry, I could not find anything for you. So, instead, you can put me on the fire, cook, and eat me.”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52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10.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At that moment, the old man suddenly got up and said, “No, no rabbit, you must not do that! But, you are so kind that I wish to give you a reward.”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43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11.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with that, the old man magically transformed. 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In fact, he was the Old Man of the Moon, and he took the rabbit to live with him there.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to this day you can still see the rabbit on the moon.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3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For more resources, visit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05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dirty="0"/>
              <a:t>For more resources, visit </a:t>
            </a:r>
            <a:r>
              <a:rPr lang="en-GB" sz="1200" dirty="0" err="1"/>
              <a:t>www.japansociety.org.uk</a:t>
            </a:r>
            <a:r>
              <a:rPr lang="en-GB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1.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kumimoji="1" lang="en-US" altLang="ja-JP" dirty="0"/>
              <a:t> 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 long long time ago, there were three friends – </a:t>
            </a:r>
            <a:br>
              <a:rPr lang="en-GB" sz="1200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 monkey, a fox, and a rabbit. 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would often spend time playing together on the side of a mountain.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3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2.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kumimoji="1" lang="en-US" altLang="ja-JP" dirty="0"/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One day, they came across an old man who had fallen down, and was lying on the grass.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“Oh no, old man, are you ok?” said the fox.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“I’m so hungry and tired that I can’t move” replied the old man in a whisper.</a:t>
            </a:r>
          </a:p>
          <a:p>
            <a:pPr marL="0" indent="0" algn="ctr">
              <a:buNone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2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3.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kumimoji="1" lang="en-US" altLang="ja-JP" dirty="0"/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“Don’t worry, we will go and find you some food so you can be strong and healthy again” said the three friends.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So, the fox, monkey and rabbit ran off to find food for the 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old man.</a:t>
            </a:r>
          </a:p>
          <a:p>
            <a:pPr marL="0" indent="0" algn="ctr">
              <a:buNone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5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4.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</a:t>
            </a:r>
            <a:r>
              <a:rPr lang="en-GB" sz="1200" b="1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monkey, who was good at climbing trees, easily swung up a tree and he picked lots of fruit.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0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5.</a:t>
            </a:r>
            <a:br>
              <a:rPr lang="en-GB" sz="1200" dirty="0">
                <a:latin typeface="Kozuka Gothic Pro R" pitchFamily="34" charset="-128"/>
                <a:ea typeface="Kozuka Gothic Pro R" pitchFamily="34" charset="-128"/>
              </a:rPr>
            </a:b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 fox was good at hunting and ran off to the river where he caught lots of fish.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0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6.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But, the rabbit could neither climb nor hunt.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He didn’t know what to do so he ran here and there around the woods.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6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7.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all returned to see the old man.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The monkey had collected lots of fruit and the fox had collected lots of fish, but the rabbit had not been able to find anything!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8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8.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So the rabbit asked the monkey to collect lots of firewood.</a:t>
            </a:r>
          </a:p>
          <a:p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he asked the fox to build a big fire.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4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86" name="Freeform 185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</p:grpSpPr>
        <p:sp>
          <p:nvSpPr>
            <p:cNvPr id="189" name="Freeform 188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1" name="Freeform 190"/>
          <p:cNvSpPr/>
          <p:nvPr userDrawn="1"/>
        </p:nvSpPr>
        <p:spPr>
          <a:xfrm flipH="1">
            <a:off x="7824366" y="1060650"/>
            <a:ext cx="4029103" cy="5247640"/>
          </a:xfrm>
          <a:custGeom>
            <a:avLst/>
            <a:gdLst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244436 w 3657600"/>
              <a:gd name="connsiteY4" fmla="*/ 561110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37160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779319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124690 w 3657600"/>
              <a:gd name="connsiteY5" fmla="*/ 197428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207818 w 3657600"/>
              <a:gd name="connsiteY5" fmla="*/ 145473 h 2971800"/>
              <a:gd name="connsiteX6" fmla="*/ 0 w 3657600"/>
              <a:gd name="connsiteY6" fmla="*/ 0 h 2971800"/>
              <a:gd name="connsiteX0" fmla="*/ 0 w 3657600"/>
              <a:gd name="connsiteY0" fmla="*/ 186776 h 3158576"/>
              <a:gd name="connsiteX1" fmla="*/ 0 w 3657600"/>
              <a:gd name="connsiteY1" fmla="*/ 3158576 h 3158576"/>
              <a:gd name="connsiteX2" fmla="*/ 3657600 w 3657600"/>
              <a:gd name="connsiteY2" fmla="*/ 3158576 h 3158576"/>
              <a:gd name="connsiteX3" fmla="*/ 3636818 w 3657600"/>
              <a:gd name="connsiteY3" fmla="*/ 1090786 h 3158576"/>
              <a:gd name="connsiteX4" fmla="*/ 1859972 w 3657600"/>
              <a:gd name="connsiteY4" fmla="*/ 394595 h 3158576"/>
              <a:gd name="connsiteX5" fmla="*/ 0 w 3657600"/>
              <a:gd name="connsiteY5" fmla="*/ 186776 h 3158576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971800">
                <a:moveTo>
                  <a:pt x="0" y="0"/>
                </a:moveTo>
                <a:lnTo>
                  <a:pt x="0" y="2971800"/>
                </a:lnTo>
                <a:lnTo>
                  <a:pt x="3657600" y="2971800"/>
                </a:lnTo>
                <a:cubicBezTo>
                  <a:pt x="3654136" y="2438400"/>
                  <a:pt x="3642664" y="1620551"/>
                  <a:pt x="3636818" y="1101438"/>
                </a:cubicBezTo>
                <a:cubicBezTo>
                  <a:pt x="3130424" y="1101481"/>
                  <a:pt x="2635433" y="897714"/>
                  <a:pt x="2509158" y="605148"/>
                </a:cubicBezTo>
                <a:cubicBezTo>
                  <a:pt x="1922113" y="601469"/>
                  <a:pt x="850440" y="706798"/>
                  <a:pt x="0" y="0"/>
                </a:cubicBez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900000" lon="19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2" name="Group 191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</p:grpSpPr>
        <p:sp>
          <p:nvSpPr>
            <p:cNvPr id="193" name="Freeform 19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5" name="Group 194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20400000" lon="0" rev="0"/>
            </a:camera>
            <a:lightRig rig="threePt" dir="t"/>
          </a:scene3d>
        </p:grpSpPr>
        <p:sp>
          <p:nvSpPr>
            <p:cNvPr id="196" name="Freeform 195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8" name="Group 197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99" name="Freeform 198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1" name="Group 200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202" name="Freeform 201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4" name="Group 203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600000" lon="0" rev="0"/>
            </a:camera>
            <a:lightRig rig="threePt" dir="t"/>
          </a:scene3d>
        </p:grpSpPr>
        <p:sp>
          <p:nvSpPr>
            <p:cNvPr id="205" name="Freeform 20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7" name="Group 206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208" name="Freeform 207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0" name="Group 209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7400000" lon="0" rev="0"/>
            </a:camera>
            <a:lightRig rig="threePt" dir="t"/>
          </a:scene3d>
        </p:grpSpPr>
        <p:sp>
          <p:nvSpPr>
            <p:cNvPr id="211" name="Freeform 210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3" name="Group 212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800000" lon="0" rev="0"/>
            </a:camera>
            <a:lightRig rig="threePt" dir="t"/>
          </a:scene3d>
        </p:grpSpPr>
        <p:sp>
          <p:nvSpPr>
            <p:cNvPr id="214" name="Freeform 213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6" name="Group 215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200000" lon="0" rev="0"/>
            </a:camera>
            <a:lightRig rig="threePt" dir="t"/>
          </a:scene3d>
        </p:grpSpPr>
        <p:sp>
          <p:nvSpPr>
            <p:cNvPr id="217" name="Freeform 216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9" name="Group 218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600000" lon="0" rev="0"/>
            </a:camera>
            <a:lightRig rig="threePt" dir="t"/>
          </a:scene3d>
        </p:grpSpPr>
        <p:sp>
          <p:nvSpPr>
            <p:cNvPr id="220" name="Freeform 219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2" name="Group 221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223" name="Freeform 22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5" name="Group 224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200000" rev="0"/>
            </a:camera>
            <a:lightRig rig="threePt" dir="t"/>
          </a:scene3d>
        </p:grpSpPr>
        <p:sp>
          <p:nvSpPr>
            <p:cNvPr id="226" name="Freeform 225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20400000" rev="0"/>
            </a:camera>
            <a:lightRig rig="threePt" dir="t"/>
          </a:scene3d>
        </p:grpSpPr>
        <p:sp>
          <p:nvSpPr>
            <p:cNvPr id="229" name="Freeform 228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Freeform 229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1" name="Group 230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800000" rev="0"/>
            </a:camera>
            <a:lightRig rig="threePt" dir="t"/>
          </a:scene3d>
        </p:grpSpPr>
        <p:sp>
          <p:nvSpPr>
            <p:cNvPr id="232" name="Freeform 231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4" name="Group 233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800000" rev="0"/>
            </a:camera>
            <a:lightRig rig="threePt" dir="t"/>
          </a:scene3d>
        </p:grpSpPr>
        <p:sp>
          <p:nvSpPr>
            <p:cNvPr id="235" name="Freeform 234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Freeform 235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7" name="Group 236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2400000" rev="0"/>
            </a:camera>
            <a:lightRig rig="threePt" dir="t"/>
          </a:scene3d>
        </p:grpSpPr>
        <p:sp>
          <p:nvSpPr>
            <p:cNvPr id="238" name="Freeform 237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0" name="Group 239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200000" rev="0"/>
            </a:camera>
            <a:lightRig rig="threePt" dir="t"/>
          </a:scene3d>
        </p:grpSpPr>
        <p:sp>
          <p:nvSpPr>
            <p:cNvPr id="241" name="Freeform 24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reeform 24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3" name="Group 242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000000" rev="0"/>
            </a:camera>
            <a:lightRig rig="threePt" dir="t"/>
          </a:scene3d>
        </p:grpSpPr>
        <p:sp>
          <p:nvSpPr>
            <p:cNvPr id="244" name="Freeform 24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6" name="Group 245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600000" rev="0"/>
            </a:camera>
            <a:lightRig rig="threePt" dir="t"/>
          </a:scene3d>
        </p:grpSpPr>
        <p:sp>
          <p:nvSpPr>
            <p:cNvPr id="247" name="Freeform 24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Freeform 24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9" name="Group 248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600000" rev="0"/>
            </a:camera>
            <a:lightRig rig="threePt" dir="t"/>
          </a:scene3d>
        </p:grpSpPr>
        <p:sp>
          <p:nvSpPr>
            <p:cNvPr id="250" name="Freeform 249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2" name="Group 251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253" name="Freeform 252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Freeform 253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5" name="Group 254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200000" rev="0"/>
            </a:camera>
            <a:lightRig rig="threePt" dir="t"/>
          </a:scene3d>
        </p:grpSpPr>
        <p:sp>
          <p:nvSpPr>
            <p:cNvPr id="256" name="Freeform 255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8" name="Group 257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7400000" rev="0"/>
            </a:camera>
            <a:lightRig rig="threePt" dir="t"/>
          </a:scene3d>
        </p:grpSpPr>
        <p:sp>
          <p:nvSpPr>
            <p:cNvPr id="259" name="Freeform 258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Freeform 259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1" name="Group 260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800000" rev="0"/>
            </a:camera>
            <a:lightRig rig="threePt" dir="t"/>
          </a:scene3d>
        </p:grpSpPr>
        <p:sp>
          <p:nvSpPr>
            <p:cNvPr id="262" name="Freeform 261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4" name="Group 263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800000" rev="0"/>
            </a:camera>
            <a:lightRig rig="threePt" dir="t"/>
          </a:scene3d>
        </p:grpSpPr>
        <p:sp>
          <p:nvSpPr>
            <p:cNvPr id="265" name="Freeform 264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Freeform 265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7" name="Group 266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5400000" rev="0"/>
            </a:camera>
            <a:lightRig rig="threePt" dir="t"/>
          </a:scene3d>
        </p:grpSpPr>
        <p:sp>
          <p:nvSpPr>
            <p:cNvPr id="268" name="Freeform 267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0" name="Group 269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200000" rev="0"/>
            </a:camera>
            <a:lightRig rig="threePt" dir="t"/>
          </a:scene3d>
        </p:grpSpPr>
        <p:sp>
          <p:nvSpPr>
            <p:cNvPr id="271" name="Freeform 27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Freeform 27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3" name="Group 272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000000" rev="0"/>
            </a:camera>
            <a:lightRig rig="threePt" dir="t"/>
          </a:scene3d>
        </p:grpSpPr>
        <p:sp>
          <p:nvSpPr>
            <p:cNvPr id="274" name="Freeform 27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6" name="Group 275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600000" rev="0"/>
            </a:camera>
            <a:lightRig rig="threePt" dir="t"/>
          </a:scene3d>
        </p:grpSpPr>
        <p:sp>
          <p:nvSpPr>
            <p:cNvPr id="277" name="Freeform 27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Freeform 27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9" name="Group 278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80" name="Freeform 279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2" name="Group 281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83" name="Freeform 282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Freeform 283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75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8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4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0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 preferRelativeResize="0"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9552" y="620688"/>
            <a:ext cx="8064896" cy="5472608"/>
          </a:xfrm>
          <a:prstGeom prst="rect">
            <a:avLst/>
          </a:prstGeom>
          <a:gradFill flip="none" rotWithShape="1">
            <a:gsLst>
              <a:gs pos="0">
                <a:srgbClr val="9B5C07">
                  <a:shade val="30000"/>
                  <a:satMod val="115000"/>
                </a:srgbClr>
              </a:gs>
              <a:gs pos="49000">
                <a:srgbClr val="9B5C07">
                  <a:shade val="67500"/>
                  <a:satMod val="115000"/>
                </a:srgbClr>
              </a:gs>
              <a:gs pos="100000">
                <a:srgbClr val="9B5C07">
                  <a:shade val="100000"/>
                  <a:satMod val="115000"/>
                </a:srgbClr>
              </a:gs>
            </a:gsLst>
            <a:lin ang="15000000" scaled="0"/>
            <a:tileRect/>
          </a:gradFill>
          <a:ln>
            <a:solidFill>
              <a:srgbClr val="513003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115616" y="1196752"/>
            <a:ext cx="6912768" cy="4320480"/>
          </a:xfrm>
          <a:prstGeom prst="rect">
            <a:avLst/>
          </a:prstGeom>
          <a:solidFill>
            <a:schemeClr val="bg1"/>
          </a:solidFill>
          <a:ln>
            <a:solidFill>
              <a:srgbClr val="513003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9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7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3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0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6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6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8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F9100004-BEBE-BD43-AFDA-50E552DB2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4" y="1196752"/>
            <a:ext cx="7022984" cy="4465702"/>
          </a:xfrm>
          <a:prstGeom prst="rect">
            <a:avLst/>
          </a:prstGeom>
        </p:spPr>
      </p:pic>
      <p:pic>
        <p:nvPicPr>
          <p:cNvPr id="138" name="Picture 3"/>
          <p:cNvPicPr>
            <a:picLocks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" name="Freeform 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</p:grpSpPr>
        <p:sp>
          <p:nvSpPr>
            <p:cNvPr id="11" name="Freeform 1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</p:grpSpPr>
        <p:sp>
          <p:nvSpPr>
            <p:cNvPr id="105" name="Freeform 10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20400000" lon="0" rev="0"/>
            </a:camera>
            <a:lightRig rig="threePt" dir="t"/>
          </a:scene3d>
        </p:grpSpPr>
        <p:sp>
          <p:nvSpPr>
            <p:cNvPr id="108" name="Freeform 107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11" name="Freeform 110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114" name="Freeform 113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600000" lon="0" rev="0"/>
            </a:camera>
            <a:lightRig rig="threePt" dir="t"/>
          </a:scene3d>
        </p:grpSpPr>
        <p:sp>
          <p:nvSpPr>
            <p:cNvPr id="117" name="Freeform 116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20" name="Freeform 119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7400000" lon="0" rev="0"/>
            </a:camera>
            <a:lightRig rig="threePt" dir="t"/>
          </a:scene3d>
        </p:grpSpPr>
        <p:sp>
          <p:nvSpPr>
            <p:cNvPr id="123" name="Freeform 12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800000" lon="0" rev="0"/>
            </a:camera>
            <a:lightRig rig="threePt" dir="t"/>
          </a:scene3d>
        </p:grpSpPr>
        <p:sp>
          <p:nvSpPr>
            <p:cNvPr id="126" name="Freeform 125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200000" lon="0" rev="0"/>
            </a:camera>
            <a:lightRig rig="threePt" dir="t"/>
          </a:scene3d>
        </p:grpSpPr>
        <p:sp>
          <p:nvSpPr>
            <p:cNvPr id="129" name="Freeform 128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600000" lon="0" rev="0"/>
            </a:camera>
            <a:lightRig rig="threePt" dir="t"/>
          </a:scene3d>
        </p:grpSpPr>
        <p:sp>
          <p:nvSpPr>
            <p:cNvPr id="132" name="Freeform 131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200000" rev="0"/>
            </a:camera>
            <a:lightRig rig="threePt" dir="t"/>
          </a:scene3d>
        </p:grpSpPr>
        <p:sp>
          <p:nvSpPr>
            <p:cNvPr id="144" name="Freeform 14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20400000" rev="0"/>
            </a:camera>
            <a:lightRig rig="threePt" dir="t"/>
          </a:scene3d>
        </p:grpSpPr>
        <p:sp>
          <p:nvSpPr>
            <p:cNvPr id="147" name="Freeform 14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800000" rev="0"/>
            </a:camera>
            <a:lightRig rig="threePt" dir="t"/>
          </a:scene3d>
        </p:grpSpPr>
        <p:sp>
          <p:nvSpPr>
            <p:cNvPr id="153" name="Freeform 15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800000" rev="0"/>
            </a:camera>
            <a:lightRig rig="threePt" dir="t"/>
          </a:scene3d>
        </p:grpSpPr>
        <p:sp>
          <p:nvSpPr>
            <p:cNvPr id="156" name="Freeform 15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2400000" rev="0"/>
            </a:camera>
            <a:lightRig rig="threePt" dir="t"/>
          </a:scene3d>
        </p:grpSpPr>
        <p:sp>
          <p:nvSpPr>
            <p:cNvPr id="159" name="Freeform 15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200000" rev="0"/>
            </a:camera>
            <a:lightRig rig="threePt" dir="t"/>
          </a:scene3d>
        </p:grpSpPr>
        <p:sp>
          <p:nvSpPr>
            <p:cNvPr id="162" name="Freeform 16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000000" rev="0"/>
            </a:camera>
            <a:lightRig rig="threePt" dir="t"/>
          </a:scene3d>
        </p:grpSpPr>
        <p:sp>
          <p:nvSpPr>
            <p:cNvPr id="165" name="Freeform 16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600000" rev="0"/>
            </a:camera>
            <a:lightRig rig="threePt" dir="t"/>
          </a:scene3d>
        </p:grpSpPr>
        <p:sp>
          <p:nvSpPr>
            <p:cNvPr id="168" name="Freeform 16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600000" rev="0"/>
            </a:camera>
            <a:lightRig rig="threePt" dir="t"/>
          </a:scene3d>
        </p:grpSpPr>
        <p:sp>
          <p:nvSpPr>
            <p:cNvPr id="171" name="Freeform 17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174" name="Freeform 17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200000" rev="0"/>
            </a:camera>
            <a:lightRig rig="threePt" dir="t"/>
          </a:scene3d>
        </p:grpSpPr>
        <p:sp>
          <p:nvSpPr>
            <p:cNvPr id="177" name="Freeform 176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7400000" rev="0"/>
            </a:camera>
            <a:lightRig rig="threePt" dir="t"/>
          </a:scene3d>
        </p:grpSpPr>
        <p:sp>
          <p:nvSpPr>
            <p:cNvPr id="180" name="Freeform 179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Freeform 180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800000" rev="0"/>
            </a:camera>
            <a:lightRig rig="threePt" dir="t"/>
          </a:scene3d>
        </p:grpSpPr>
        <p:sp>
          <p:nvSpPr>
            <p:cNvPr id="183" name="Freeform 18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800000" rev="0"/>
            </a:camera>
            <a:lightRig rig="threePt" dir="t"/>
          </a:scene3d>
        </p:grpSpPr>
        <p:sp>
          <p:nvSpPr>
            <p:cNvPr id="186" name="Freeform 18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5400000" rev="0"/>
            </a:camera>
            <a:lightRig rig="threePt" dir="t"/>
          </a:scene3d>
        </p:grpSpPr>
        <p:sp>
          <p:nvSpPr>
            <p:cNvPr id="189" name="Freeform 18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200000" rev="0"/>
            </a:camera>
            <a:lightRig rig="threePt" dir="t"/>
          </a:scene3d>
        </p:grpSpPr>
        <p:sp>
          <p:nvSpPr>
            <p:cNvPr id="192" name="Freeform 19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reeform 19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000000" rev="0"/>
            </a:camera>
            <a:lightRig rig="threePt" dir="t"/>
          </a:scene3d>
        </p:grpSpPr>
        <p:sp>
          <p:nvSpPr>
            <p:cNvPr id="195" name="Freeform 19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600000" rev="0"/>
            </a:camera>
            <a:lightRig rig="threePt" dir="t"/>
          </a:scene3d>
        </p:grpSpPr>
        <p:sp>
          <p:nvSpPr>
            <p:cNvPr id="198" name="Freeform 19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reeform 19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1763688" y="2492896"/>
            <a:ext cx="56166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Kristen ITC" panose="03050502040202030202" pitchFamily="66" charset="0"/>
              </a:rPr>
              <a:t>Kamishibai</a:t>
            </a:r>
            <a:r>
              <a:rPr lang="en-GB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Kristen ITC" panose="03050502040202030202" pitchFamily="66" charset="0"/>
              </a:rPr>
              <a:t>: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763688" y="3347363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Japanese Storytelling</a:t>
            </a:r>
          </a:p>
        </p:txBody>
      </p:sp>
      <p:pic>
        <p:nvPicPr>
          <p:cNvPr id="3" name="KamishibaiPerformanceonline-v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075" y="38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2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4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6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8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2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4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96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8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32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44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6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68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8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92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4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16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0" grpId="0"/>
      <p:bldP spid="140" grpId="1"/>
      <p:bldP spid="141" grpId="0"/>
      <p:bldP spid="1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2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014E1-B5BA-CE43-ADDB-FEF877847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1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9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83" y="1196751"/>
            <a:ext cx="6943101" cy="44149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ACDF0-8F47-704F-B6BC-D2DA75B84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2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43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7BE36F-E1E6-B245-A834-DB3D17662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2" y="1196751"/>
            <a:ext cx="6943101" cy="4414907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1">
            <a:extLst>
              <a:ext uri="{FF2B5EF4-FFF2-40B4-BE49-F238E27FC236}">
                <a16:creationId xmlns:a16="http://schemas.microsoft.com/office/drawing/2014/main" id="{9CE77814-1A80-E34B-8285-96B78CE56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43" y="1209989"/>
            <a:ext cx="6901463" cy="4388430"/>
          </a:xfrm>
          <a:prstGeom prst="rect">
            <a:avLst/>
          </a:prstGeom>
        </p:spPr>
      </p:pic>
      <p:sp>
        <p:nvSpPr>
          <p:cNvPr id="150" name="For more resources, see www.japansociety.org.uk">
            <a:extLst>
              <a:ext uri="{FF2B5EF4-FFF2-40B4-BE49-F238E27FC236}">
                <a16:creationId xmlns:a16="http://schemas.microsoft.com/office/drawing/2014/main" id="{B11BFB8E-F89E-0C4F-8977-6374E38C091E}"/>
              </a:ext>
            </a:extLst>
          </p:cNvPr>
          <p:cNvSpPr txBox="1"/>
          <p:nvPr/>
        </p:nvSpPr>
        <p:spPr>
          <a:xfrm>
            <a:off x="611560" y="2492896"/>
            <a:ext cx="7910000" cy="194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3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ja-JP" altLang="en-US" sz="350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M" panose="020B0400000000000000" pitchFamily="34" charset="-128"/>
                <a:ea typeface="Kozuka Gothic Pro M" panose="020B0400000000000000" pitchFamily="34" charset="-128"/>
              </a:rPr>
              <a:t>終わり</a:t>
            </a:r>
            <a:endParaRPr lang="en-GB" altLang="ja-JP" sz="3500" dirty="0">
              <a:ln>
                <a:solidFill>
                  <a:schemeClr val="tx1"/>
                </a:solidFill>
              </a:ln>
              <a:uFill>
                <a:solidFill>
                  <a:schemeClr val="bg1"/>
                </a:solidFill>
              </a:uFill>
              <a:latin typeface="Kozuka Gothic Pro M" panose="020B0400000000000000" pitchFamily="34" charset="-128"/>
              <a:ea typeface="Kozuka Gothic Pro M" panose="020B0400000000000000" pitchFamily="34" charset="-128"/>
            </a:endParaRPr>
          </a:p>
          <a:p>
            <a:pPr algn="ctr"/>
            <a:r>
              <a:rPr lang="en-GB" sz="2800" dirty="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o-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wa</a:t>
            </a:r>
            <a:r>
              <a:rPr lang="en-GB" sz="2800" dirty="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-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ri</a:t>
            </a:r>
            <a:endParaRPr lang="en-GB" sz="2800" dirty="0">
              <a:ln>
                <a:solidFill>
                  <a:schemeClr val="tx1"/>
                </a:solidFill>
              </a:ln>
              <a:uFill>
                <a:solidFill>
                  <a:schemeClr val="bg1"/>
                </a:solidFill>
              </a:u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endParaRPr lang="en-GB" sz="2800" dirty="0">
              <a:ln>
                <a:solidFill>
                  <a:schemeClr val="tx1"/>
                </a:solidFill>
              </a:ln>
              <a:uFill>
                <a:solidFill>
                  <a:schemeClr val="bg1"/>
                </a:solidFill>
              </a:uFill>
              <a:latin typeface="Kristen ITC" panose="03050502040202030202" pitchFamily="66" charset="0"/>
            </a:endParaRPr>
          </a:p>
          <a:p>
            <a:pPr algn="ctr"/>
            <a:r>
              <a:rPr lang="en-GB" sz="2400" dirty="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risten ITC" panose="03050502040202030202" pitchFamily="66" charset="0"/>
              </a:rPr>
              <a:t>(The End)</a:t>
            </a:r>
          </a:p>
        </p:txBody>
      </p:sp>
      <p:pic>
        <p:nvPicPr>
          <p:cNvPr id="140" name="Picture 3"/>
          <p:cNvPicPr>
            <a:picLocks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" name="Freeform 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</p:grpSpPr>
        <p:sp>
          <p:nvSpPr>
            <p:cNvPr id="11" name="Freeform 1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</p:grpSpPr>
        <p:sp>
          <p:nvSpPr>
            <p:cNvPr id="105" name="Freeform 10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20400000" lon="0" rev="0"/>
            </a:camera>
            <a:lightRig rig="threePt" dir="t"/>
          </a:scene3d>
        </p:grpSpPr>
        <p:sp>
          <p:nvSpPr>
            <p:cNvPr id="108" name="Freeform 107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11" name="Freeform 110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114" name="Freeform 113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600000" lon="0" rev="0"/>
            </a:camera>
            <a:lightRig rig="threePt" dir="t"/>
          </a:scene3d>
        </p:grpSpPr>
        <p:sp>
          <p:nvSpPr>
            <p:cNvPr id="117" name="Freeform 116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20" name="Freeform 119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7400000" lon="0" rev="0"/>
            </a:camera>
            <a:lightRig rig="threePt" dir="t"/>
          </a:scene3d>
        </p:grpSpPr>
        <p:sp>
          <p:nvSpPr>
            <p:cNvPr id="123" name="Freeform 12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800000" lon="0" rev="0"/>
            </a:camera>
            <a:lightRig rig="threePt" dir="t"/>
          </a:scene3d>
        </p:grpSpPr>
        <p:sp>
          <p:nvSpPr>
            <p:cNvPr id="126" name="Freeform 125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200000" lon="0" rev="0"/>
            </a:camera>
            <a:lightRig rig="threePt" dir="t"/>
          </a:scene3d>
        </p:grpSpPr>
        <p:sp>
          <p:nvSpPr>
            <p:cNvPr id="129" name="Freeform 128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600000" lon="0" rev="0"/>
            </a:camera>
            <a:lightRig rig="threePt" dir="t"/>
          </a:scene3d>
        </p:grpSpPr>
        <p:sp>
          <p:nvSpPr>
            <p:cNvPr id="132" name="Freeform 131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200000" rev="0"/>
            </a:camera>
            <a:lightRig rig="threePt" dir="t"/>
          </a:scene3d>
        </p:grpSpPr>
        <p:sp>
          <p:nvSpPr>
            <p:cNvPr id="144" name="Freeform 14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20400000" rev="0"/>
            </a:camera>
            <a:lightRig rig="threePt" dir="t"/>
          </a:scene3d>
        </p:grpSpPr>
        <p:sp>
          <p:nvSpPr>
            <p:cNvPr id="147" name="Freeform 14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800000" rev="0"/>
            </a:camera>
            <a:lightRig rig="threePt" dir="t"/>
          </a:scene3d>
        </p:grpSpPr>
        <p:sp>
          <p:nvSpPr>
            <p:cNvPr id="153" name="Freeform 15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800000" rev="0"/>
            </a:camera>
            <a:lightRig rig="threePt" dir="t"/>
          </a:scene3d>
        </p:grpSpPr>
        <p:sp>
          <p:nvSpPr>
            <p:cNvPr id="156" name="Freeform 15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2400000" rev="0"/>
            </a:camera>
            <a:lightRig rig="threePt" dir="t"/>
          </a:scene3d>
        </p:grpSpPr>
        <p:sp>
          <p:nvSpPr>
            <p:cNvPr id="159" name="Freeform 15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200000" rev="0"/>
            </a:camera>
            <a:lightRig rig="threePt" dir="t"/>
          </a:scene3d>
        </p:grpSpPr>
        <p:sp>
          <p:nvSpPr>
            <p:cNvPr id="162" name="Freeform 16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000000" rev="0"/>
            </a:camera>
            <a:lightRig rig="threePt" dir="t"/>
          </a:scene3d>
        </p:grpSpPr>
        <p:sp>
          <p:nvSpPr>
            <p:cNvPr id="165" name="Freeform 16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600000" rev="0"/>
            </a:camera>
            <a:lightRig rig="threePt" dir="t"/>
          </a:scene3d>
        </p:grpSpPr>
        <p:sp>
          <p:nvSpPr>
            <p:cNvPr id="168" name="Freeform 16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600000" rev="0"/>
            </a:camera>
            <a:lightRig rig="threePt" dir="t"/>
          </a:scene3d>
        </p:grpSpPr>
        <p:sp>
          <p:nvSpPr>
            <p:cNvPr id="171" name="Freeform 17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174" name="Freeform 17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200000" rev="0"/>
            </a:camera>
            <a:lightRig rig="threePt" dir="t"/>
          </a:scene3d>
        </p:grpSpPr>
        <p:sp>
          <p:nvSpPr>
            <p:cNvPr id="177" name="Freeform 176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7400000" rev="0"/>
            </a:camera>
            <a:lightRig rig="threePt" dir="t"/>
          </a:scene3d>
        </p:grpSpPr>
        <p:sp>
          <p:nvSpPr>
            <p:cNvPr id="180" name="Freeform 179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Freeform 180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800000" rev="0"/>
            </a:camera>
            <a:lightRig rig="threePt" dir="t"/>
          </a:scene3d>
        </p:grpSpPr>
        <p:sp>
          <p:nvSpPr>
            <p:cNvPr id="183" name="Freeform 18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800000" rev="0"/>
            </a:camera>
            <a:lightRig rig="threePt" dir="t"/>
          </a:scene3d>
        </p:grpSpPr>
        <p:sp>
          <p:nvSpPr>
            <p:cNvPr id="186" name="Freeform 18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5400000" rev="0"/>
            </a:camera>
            <a:lightRig rig="threePt" dir="t"/>
          </a:scene3d>
        </p:grpSpPr>
        <p:sp>
          <p:nvSpPr>
            <p:cNvPr id="189" name="Freeform 18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200000" rev="0"/>
            </a:camera>
            <a:lightRig rig="threePt" dir="t"/>
          </a:scene3d>
        </p:grpSpPr>
        <p:sp>
          <p:nvSpPr>
            <p:cNvPr id="192" name="Freeform 19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reeform 19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000000" rev="0"/>
            </a:camera>
            <a:lightRig rig="threePt" dir="t"/>
          </a:scene3d>
        </p:grpSpPr>
        <p:sp>
          <p:nvSpPr>
            <p:cNvPr id="195" name="Freeform 19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600000" rev="0"/>
            </a:camera>
            <a:lightRig rig="threePt" dir="t"/>
          </a:scene3d>
        </p:grpSpPr>
        <p:sp>
          <p:nvSpPr>
            <p:cNvPr id="198" name="Freeform 19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reeform 19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  <p:pic>
        <p:nvPicPr>
          <p:cNvPr id="141" name="KamishibaiPerformanceonline-vide.mp3">
            <a:hlinkClick r:id="" action="ppaction://media"/>
            <a:extLst>
              <a:ext uri="{FF2B5EF4-FFF2-40B4-BE49-F238E27FC236}">
                <a16:creationId xmlns:a16="http://schemas.microsoft.com/office/drawing/2014/main" id="{65DBAE02-7400-DB4E-A8A2-6016155A8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8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075" y="38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4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6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8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2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4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96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8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32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44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6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68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8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92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4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16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</p:childTnLst>
        </p:cTn>
      </p:par>
    </p:tnLst>
    <p:bldLst>
      <p:bldP spid="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153"/>
          <p:cNvSpPr/>
          <p:nvPr/>
        </p:nvSpPr>
        <p:spPr>
          <a:xfrm>
            <a:off x="-3512666" y="908720"/>
            <a:ext cx="4029103" cy="5247639"/>
          </a:xfrm>
          <a:custGeom>
            <a:avLst/>
            <a:gdLst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244436 w 3657600"/>
              <a:gd name="connsiteY4" fmla="*/ 561110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37160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779319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124690 w 3657600"/>
              <a:gd name="connsiteY5" fmla="*/ 197428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207818 w 3657600"/>
              <a:gd name="connsiteY5" fmla="*/ 145473 h 2971800"/>
              <a:gd name="connsiteX6" fmla="*/ 0 w 3657600"/>
              <a:gd name="connsiteY6" fmla="*/ 0 h 2971800"/>
              <a:gd name="connsiteX0" fmla="*/ 0 w 3657600"/>
              <a:gd name="connsiteY0" fmla="*/ 186776 h 3158576"/>
              <a:gd name="connsiteX1" fmla="*/ 0 w 3657600"/>
              <a:gd name="connsiteY1" fmla="*/ 3158576 h 3158576"/>
              <a:gd name="connsiteX2" fmla="*/ 3657600 w 3657600"/>
              <a:gd name="connsiteY2" fmla="*/ 3158576 h 3158576"/>
              <a:gd name="connsiteX3" fmla="*/ 3636818 w 3657600"/>
              <a:gd name="connsiteY3" fmla="*/ 1090786 h 3158576"/>
              <a:gd name="connsiteX4" fmla="*/ 1859972 w 3657600"/>
              <a:gd name="connsiteY4" fmla="*/ 394595 h 3158576"/>
              <a:gd name="connsiteX5" fmla="*/ 0 w 3657600"/>
              <a:gd name="connsiteY5" fmla="*/ 186776 h 3158576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971800">
                <a:moveTo>
                  <a:pt x="0" y="0"/>
                </a:moveTo>
                <a:lnTo>
                  <a:pt x="0" y="2971800"/>
                </a:lnTo>
                <a:lnTo>
                  <a:pt x="3657600" y="2971800"/>
                </a:lnTo>
                <a:cubicBezTo>
                  <a:pt x="3654136" y="2438400"/>
                  <a:pt x="3642664" y="1620551"/>
                  <a:pt x="3636818" y="1101438"/>
                </a:cubicBezTo>
                <a:cubicBezTo>
                  <a:pt x="3130424" y="1101481"/>
                  <a:pt x="2635433" y="897714"/>
                  <a:pt x="2509158" y="605148"/>
                </a:cubicBezTo>
                <a:cubicBezTo>
                  <a:pt x="1922113" y="601469"/>
                  <a:pt x="850440" y="706798"/>
                  <a:pt x="0" y="0"/>
                </a:cubicBez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900000" lon="1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8" name="JS Logo En.jpeg" descr="JS Logo En.jpeg">
            <a:extLst>
              <a:ext uri="{FF2B5EF4-FFF2-40B4-BE49-F238E27FC236}">
                <a16:creationId xmlns:a16="http://schemas.microsoft.com/office/drawing/2014/main" id="{7EBE173F-0B95-1747-BF52-CF3D32BCF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132" y="1844824"/>
            <a:ext cx="1583956" cy="158395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For more resources, see www.japansociety.org.uk">
            <a:extLst>
              <a:ext uri="{FF2B5EF4-FFF2-40B4-BE49-F238E27FC236}">
                <a16:creationId xmlns:a16="http://schemas.microsoft.com/office/drawing/2014/main" id="{C99C9006-8110-EA40-9FF9-06887C00102C}"/>
              </a:ext>
            </a:extLst>
          </p:cNvPr>
          <p:cNvSpPr txBox="1"/>
          <p:nvPr/>
        </p:nvSpPr>
        <p:spPr>
          <a:xfrm>
            <a:off x="611560" y="4045936"/>
            <a:ext cx="7910000" cy="11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3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For more resources, 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visit</a:t>
            </a:r>
            <a:r>
              <a:rPr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sz="24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www.japansociety.org.uk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  <a:endParaRPr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17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DD348-9EC2-B94B-8FD1-2F1C525AD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92" y="1200343"/>
            <a:ext cx="7015440" cy="44609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59DAF-58DE-8344-9686-01FA74878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4" y="1196752"/>
            <a:ext cx="7022984" cy="4465702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6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FA7217-C37B-0B4A-91BD-488BC24E4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92" y="1200343"/>
            <a:ext cx="7015440" cy="4460905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7" y="1209989"/>
            <a:ext cx="6901463" cy="43884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D8BEE3-AD8F-4848-BF9B-6BE534BF4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6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54DAC3-EFB4-B44C-96A0-78F024DA6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7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9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44B303-1BDB-A04E-B767-FA1710903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9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DA7CBC-1EA5-5849-A388-61EDA100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9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0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A2B5FC-3DF6-3548-ABAA-6367AA76E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9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1" y="1209989"/>
            <a:ext cx="6901463" cy="43884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FC43DE-DAF9-A94D-B206-87BDD9DA4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6" y="1196751"/>
            <a:ext cx="6943101" cy="4414907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9B5C07">
                <a:shade val="30000"/>
                <a:satMod val="115000"/>
              </a:srgbClr>
            </a:gs>
            <a:gs pos="50000">
              <a:srgbClr val="9B5C07">
                <a:shade val="67500"/>
                <a:satMod val="115000"/>
              </a:srgbClr>
            </a:gs>
            <a:gs pos="100000">
              <a:srgbClr val="9B5C07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scene3d>
          <a:camera prst="orthographicFront">
            <a:rot lat="16800000" lon="0" rev="0"/>
          </a:camera>
          <a:lightRig rig="threePt" dir="t"/>
        </a:scene3d>
        <a:sp3d extrusionH="1905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537</Words>
  <Application>Microsoft Macintosh PowerPoint</Application>
  <PresentationFormat>On-screen Show (4:3)</PresentationFormat>
  <Paragraphs>83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Kozuka Gothic Pro B</vt:lpstr>
      <vt:lpstr>Kozuka Gothic Pro M</vt:lpstr>
      <vt:lpstr>Kozuka Gothic Pro R</vt:lpstr>
      <vt:lpstr>ＭＳ Ｐゴシック</vt:lpstr>
      <vt:lpstr>Arial</vt:lpstr>
      <vt:lpstr>Calibri</vt:lpstr>
      <vt:lpstr>Gill Sans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Japan Society, London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The Japan Society</dc:creator>
  <cp:keywords/>
  <dc:description/>
  <cp:lastModifiedBy>Microsoft Office User</cp:lastModifiedBy>
  <cp:revision>128</cp:revision>
  <dcterms:created xsi:type="dcterms:W3CDTF">2019-08-20T08:51:28Z</dcterms:created>
  <dcterms:modified xsi:type="dcterms:W3CDTF">2020-09-29T09:19:35Z</dcterms:modified>
  <cp:category/>
</cp:coreProperties>
</file>