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71" r:id="rId3"/>
    <p:sldId id="275" r:id="rId4"/>
    <p:sldId id="282" r:id="rId5"/>
    <p:sldId id="280" r:id="rId6"/>
    <p:sldId id="263" r:id="rId7"/>
    <p:sldId id="284" r:id="rId8"/>
    <p:sldId id="269" r:id="rId9"/>
    <p:sldId id="281" r:id="rId10"/>
    <p:sldId id="279" r:id="rId11"/>
    <p:sldId id="276" r:id="rId12"/>
    <p:sldId id="277" r:id="rId13"/>
    <p:sldId id="266" r:id="rId14"/>
    <p:sldId id="278" r:id="rId15"/>
    <p:sldId id="288" r:id="rId16"/>
    <p:sldId id="274" r:id="rId17"/>
    <p:sldId id="286" r:id="rId18"/>
    <p:sldId id="285" r:id="rId19"/>
    <p:sldId id="287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 Turner" initials="A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14" autoAdjust="0"/>
  </p:normalViewPr>
  <p:slideViewPr>
    <p:cSldViewPr>
      <p:cViewPr>
        <p:scale>
          <a:sx n="60" d="100"/>
          <a:sy n="60" d="100"/>
        </p:scale>
        <p:origin x="-1098" y="-114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</a:t>
            </a:r>
          </a:p>
          <a:p>
            <a:r>
              <a:rPr lang="en-GB" dirty="0" smtClean="0"/>
              <a:t>Pronunciation</a:t>
            </a:r>
            <a:r>
              <a:rPr lang="en-GB" baseline="0" dirty="0" smtClean="0"/>
              <a:t> is </a:t>
            </a:r>
            <a:r>
              <a:rPr lang="en-GB" i="1" dirty="0" smtClean="0"/>
              <a:t>Oh-Bon</a:t>
            </a:r>
          </a:p>
          <a:p>
            <a:r>
              <a:rPr lang="en-GB" b="1" i="0" dirty="0" smtClean="0"/>
              <a:t>Ask students</a:t>
            </a:r>
          </a:p>
          <a:p>
            <a:r>
              <a:rPr lang="en-GB" b="0" i="0" dirty="0" smtClean="0"/>
              <a:t>What</a:t>
            </a:r>
            <a:r>
              <a:rPr lang="en-GB" b="0" i="0" baseline="0" dirty="0" smtClean="0"/>
              <a:t> can they see in the picture? </a:t>
            </a:r>
            <a:r>
              <a:rPr lang="en-GB" b="1" i="0" baseline="0" dirty="0" smtClean="0"/>
              <a:t>Answer: </a:t>
            </a:r>
            <a:r>
              <a:rPr lang="en-GB" b="0" i="0" baseline="0" dirty="0" smtClean="0"/>
              <a:t>Lanterns floating on water. We will learn about this soon. </a:t>
            </a:r>
            <a:endParaRPr lang="en-GB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err="1" smtClean="0"/>
              <a:t>Odori</a:t>
            </a:r>
            <a:r>
              <a:rPr lang="en-GB" dirty="0" smtClean="0"/>
              <a:t> means “dance”</a:t>
            </a:r>
          </a:p>
          <a:p>
            <a:r>
              <a:rPr lang="en-GB" dirty="0" smtClean="0"/>
              <a:t>Show</a:t>
            </a:r>
            <a:r>
              <a:rPr lang="en-GB" baseline="0" dirty="0" smtClean="0"/>
              <a:t> students the dance in the </a:t>
            </a:r>
            <a:r>
              <a:rPr lang="en-GB" baseline="0" dirty="0" err="1" smtClean="0"/>
              <a:t>Obon</a:t>
            </a:r>
            <a:r>
              <a:rPr lang="en-GB" baseline="0" dirty="0" smtClean="0"/>
              <a:t> video after finishing the PPT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Ask</a:t>
            </a:r>
            <a:r>
              <a:rPr lang="en-GB" b="1" baseline="0" dirty="0" smtClean="0"/>
              <a:t> students</a:t>
            </a:r>
          </a:p>
          <a:p>
            <a:r>
              <a:rPr lang="en-GB" b="0" baseline="0" dirty="0" smtClean="0"/>
              <a:t>What are summer foods in the UK? What do you like to eat in summer?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Ask</a:t>
            </a:r>
            <a:r>
              <a:rPr lang="en-GB" b="1" baseline="0" dirty="0" smtClean="0"/>
              <a:t> students</a:t>
            </a:r>
          </a:p>
          <a:p>
            <a:r>
              <a:rPr lang="en-GB" b="0" baseline="0" dirty="0" smtClean="0"/>
              <a:t>What are summer foods in the UK? What do you like to eat in summer?</a:t>
            </a:r>
          </a:p>
          <a:p>
            <a:r>
              <a:rPr lang="en-GB" b="1" baseline="0" dirty="0" smtClean="0"/>
              <a:t>Tell students</a:t>
            </a:r>
          </a:p>
          <a:p>
            <a:r>
              <a:rPr lang="en-GB" b="0" baseline="0" dirty="0" smtClean="0"/>
              <a:t>These are just some of the foods you can buy at a summer festival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baseline="0" dirty="0" smtClean="0"/>
              <a:t>Chicken skewers </a:t>
            </a:r>
            <a:r>
              <a:rPr lang="en-GB" b="0" i="1" baseline="0" dirty="0" smtClean="0"/>
              <a:t>(</a:t>
            </a:r>
            <a:r>
              <a:rPr lang="en-GB" b="0" i="1" baseline="0" dirty="0" err="1" smtClean="0"/>
              <a:t>Yacky</a:t>
            </a:r>
            <a:r>
              <a:rPr lang="en-GB" b="0" i="1" baseline="0" dirty="0" smtClean="0"/>
              <a:t>-tory) </a:t>
            </a:r>
            <a:r>
              <a:rPr lang="en-GB" b="0" i="0" baseline="0" dirty="0" smtClean="0"/>
              <a:t> is usually grilled chicken or meat, but can mean any skewered food.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baseline="0" dirty="0" smtClean="0"/>
              <a:t>Sweetcorn </a:t>
            </a:r>
            <a:r>
              <a:rPr lang="en-GB" b="0" i="1" baseline="0" dirty="0" smtClean="0"/>
              <a:t>(</a:t>
            </a:r>
            <a:r>
              <a:rPr lang="en-GB" b="0" i="1" baseline="0" dirty="0" err="1" smtClean="0"/>
              <a:t>tomoro-koshy</a:t>
            </a:r>
            <a:r>
              <a:rPr lang="en-GB" b="0" i="1" baseline="0" dirty="0" smtClean="0"/>
              <a:t>) </a:t>
            </a:r>
            <a:r>
              <a:rPr lang="en-GB" b="0" i="0" baseline="0" dirty="0" smtClean="0"/>
              <a:t> Sweetcorn brushed with sauce and barbequed. </a:t>
            </a:r>
            <a:endParaRPr lang="en-GB" b="0" i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baseline="0" dirty="0" smtClean="0"/>
              <a:t>Fried noodles </a:t>
            </a:r>
            <a:r>
              <a:rPr lang="en-GB" b="0" i="1" baseline="0" dirty="0" smtClean="0"/>
              <a:t>(</a:t>
            </a:r>
            <a:r>
              <a:rPr lang="en-GB" b="0" i="1" baseline="0" dirty="0" err="1" smtClean="0"/>
              <a:t>Yacky</a:t>
            </a:r>
            <a:r>
              <a:rPr lang="en-GB" b="0" i="1" baseline="0" dirty="0" smtClean="0"/>
              <a:t>-so-bah) </a:t>
            </a:r>
            <a:r>
              <a:rPr lang="en-GB" b="0" i="0" baseline="0" dirty="0" smtClean="0"/>
              <a:t>Noodles fried on a big hot plate with meat and vegetables and covered in a sweet sticky sauce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b="0" dirty="0" err="1" smtClean="0"/>
              <a:t>Okuri</a:t>
            </a:r>
            <a:r>
              <a:rPr lang="en-GB" b="0" dirty="0" smtClean="0"/>
              <a:t> means “to send off” and bi</a:t>
            </a:r>
            <a:r>
              <a:rPr lang="en-GB" b="0" baseline="0" dirty="0" smtClean="0"/>
              <a:t> means “fire” or “flame” </a:t>
            </a:r>
          </a:p>
          <a:p>
            <a:r>
              <a:rPr lang="en-GB" b="0" baseline="0" dirty="0" smtClean="0"/>
              <a:t>The shape of this fire is a Japanese character. It means “big”. </a:t>
            </a:r>
            <a:endParaRPr lang="en-GB" b="0" dirty="0" smtClean="0"/>
          </a:p>
          <a:p>
            <a:endParaRPr lang="en-GB" dirty="0" smtClean="0"/>
          </a:p>
          <a:p>
            <a:r>
              <a:rPr lang="en-GB" dirty="0" smtClean="0"/>
              <a:t>Image 1</a:t>
            </a:r>
            <a:r>
              <a:rPr lang="en-GB" baseline="0" dirty="0" smtClean="0"/>
              <a:t> link</a:t>
            </a:r>
            <a:r>
              <a:rPr lang="en-GB" dirty="0" smtClean="0"/>
              <a:t>: </a:t>
            </a:r>
            <a:r>
              <a:rPr lang="en-GB" dirty="0" smtClean="0">
                <a:solidFill>
                  <a:schemeClr val="bg1"/>
                </a:solidFill>
              </a:rPr>
              <a:t>https://commons.wikimedia.org/w/index.php?curid=277172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</a:t>
            </a:r>
            <a:r>
              <a:rPr lang="en-GB" b="1" dirty="0" smtClean="0"/>
              <a:t>Notes</a:t>
            </a:r>
          </a:p>
          <a:p>
            <a:r>
              <a:rPr lang="en-GB" b="0" dirty="0" smtClean="0"/>
              <a:t>Toro</a:t>
            </a:r>
            <a:r>
              <a:rPr lang="en-GB" b="0" baseline="0" dirty="0" smtClean="0"/>
              <a:t> is another word for lantern and </a:t>
            </a:r>
            <a:r>
              <a:rPr lang="en-GB" b="0" baseline="0" dirty="0" err="1" smtClean="0"/>
              <a:t>nagashi</a:t>
            </a:r>
            <a:r>
              <a:rPr lang="en-GB" b="0" baseline="0" dirty="0" smtClean="0"/>
              <a:t> means “to float”. So the ceremony means “floating lanterns”.</a:t>
            </a:r>
          </a:p>
          <a:p>
            <a:r>
              <a:rPr lang="en-GB" b="0" baseline="0" dirty="0" smtClean="0"/>
              <a:t>Again, not everywhere in Japan will hold this kind of ceremony.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Ask</a:t>
            </a:r>
            <a:r>
              <a:rPr lang="en-GB" b="1" baseline="0" dirty="0" smtClean="0"/>
              <a:t>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Can you remember why people use lanterns at </a:t>
            </a:r>
            <a:r>
              <a:rPr lang="en-GB" baseline="0" dirty="0" err="1" smtClean="0"/>
              <a:t>Obon</a:t>
            </a:r>
            <a:r>
              <a:rPr lang="en-GB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Prompt: Do you remember why people light </a:t>
            </a:r>
            <a:r>
              <a:rPr lang="en-GB" baseline="0" dirty="0" err="1" smtClean="0"/>
              <a:t>chochin</a:t>
            </a:r>
            <a:r>
              <a:rPr lang="en-GB" baseline="0" dirty="0" smtClean="0"/>
              <a:t> lanterns during </a:t>
            </a:r>
            <a:r>
              <a:rPr lang="en-GB" baseline="0" dirty="0" err="1" smtClean="0"/>
              <a:t>Obon</a:t>
            </a:r>
            <a:r>
              <a:rPr lang="en-GB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Answer: People</a:t>
            </a:r>
            <a:r>
              <a:rPr lang="en-GB" baseline="0" dirty="0" smtClean="0"/>
              <a:t> light lanterns</a:t>
            </a:r>
            <a:r>
              <a:rPr lang="en-GB" dirty="0" smtClean="0"/>
              <a:t> to guide the spirits and make sure they can find their way.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Another important time in Japan is New Year’s. </a:t>
            </a:r>
            <a:endParaRPr lang="en-GB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The</a:t>
            </a:r>
            <a:r>
              <a:rPr lang="en-GB" b="0" baseline="0" dirty="0" smtClean="0"/>
              <a:t> writing in the green box says ‘</a:t>
            </a:r>
            <a:r>
              <a:rPr lang="en-GB" b="0" baseline="0" dirty="0" err="1" smtClean="0"/>
              <a:t>Obon</a:t>
            </a:r>
            <a:r>
              <a:rPr lang="en-GB" b="0" baseline="0" dirty="0" smtClean="0"/>
              <a:t>’ in Japanese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For Japanese people this is a time to think about their loved ones and family members who have passed away.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err="1" smtClean="0"/>
              <a:t>Obon</a:t>
            </a:r>
            <a:r>
              <a:rPr lang="en-GB" b="0" baseline="0" dirty="0" smtClean="0"/>
              <a:t> might seem like it should be a sad time, or that people may be afraid of the spirits but emphasise this isn’t the case.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It is a time to celebrate that spirits can be reunited with their families.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Ask students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How would you get ready for a big festival? (Give prompts such as: How do you get ready for Christmas day? </a:t>
            </a:r>
            <a:endParaRPr lang="en-GB" b="1" baseline="0" dirty="0" smtClean="0"/>
          </a:p>
          <a:p>
            <a:r>
              <a:rPr lang="en-GB" b="1" baseline="0" dirty="0" smtClean="0"/>
              <a:t>Tell students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There are lots of things get ready before </a:t>
            </a:r>
            <a:r>
              <a:rPr lang="en-GB" b="0" baseline="0" dirty="0" err="1" smtClean="0"/>
              <a:t>Obon</a:t>
            </a:r>
            <a:r>
              <a:rPr lang="en-GB" b="0" baseline="0" dirty="0" smtClean="0"/>
              <a:t>.</a:t>
            </a:r>
            <a:endParaRPr lang="en-GB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Many people return to their home towns so public transport and roads are very busy.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Some will set up special altars/shelves at home where they display nice things as a symbolic offering to their loved ones who have died.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Tell students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picture shows a shelf set up for </a:t>
            </a:r>
            <a:r>
              <a:rPr lang="en-GB" baseline="0" dirty="0" err="1" smtClean="0"/>
              <a:t>Obon</a:t>
            </a:r>
            <a:r>
              <a:rPr lang="en-GB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At the top there might be a picture of family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This is a place where living family can pray for their loved ones, light incense for them, and leave nice things such as fruit and flowers.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</a:t>
            </a:r>
          </a:p>
          <a:p>
            <a:r>
              <a:rPr lang="en-GB" b="0" dirty="0" smtClean="0"/>
              <a:t>Not</a:t>
            </a:r>
            <a:r>
              <a:rPr lang="en-GB" b="0" baseline="0" dirty="0" smtClean="0"/>
              <a:t> everyone in Japan will make this kind of offering, or even have heard of it. There are always regional differences</a:t>
            </a:r>
            <a:r>
              <a:rPr lang="en-GB" b="0" baseline="0" dirty="0" smtClean="0"/>
              <a:t>.</a:t>
            </a:r>
          </a:p>
          <a:p>
            <a:r>
              <a:rPr lang="en-GB" b="0" baseline="0" dirty="0" smtClean="0"/>
              <a:t>The pronunciation is </a:t>
            </a:r>
            <a:r>
              <a:rPr lang="en-GB" b="0" i="1" baseline="0" dirty="0" smtClean="0"/>
              <a:t>show-</a:t>
            </a:r>
            <a:r>
              <a:rPr lang="en-GB" b="0" i="1" baseline="0" dirty="0" err="1" smtClean="0"/>
              <a:t>rio</a:t>
            </a:r>
            <a:r>
              <a:rPr lang="en-GB" b="0" i="1" baseline="0" dirty="0" smtClean="0"/>
              <a:t>-</a:t>
            </a:r>
            <a:r>
              <a:rPr lang="en-GB" b="0" i="1" baseline="0" dirty="0" err="1" smtClean="0"/>
              <a:t>oo</a:t>
            </a:r>
            <a:r>
              <a:rPr lang="en-GB" b="0" i="1" baseline="0" dirty="0" smtClean="0"/>
              <a:t>-ma </a:t>
            </a:r>
            <a:endParaRPr lang="en-GB" b="0" i="1" dirty="0" smtClean="0"/>
          </a:p>
          <a:p>
            <a:r>
              <a:rPr lang="en-GB" b="1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err="1" smtClean="0"/>
              <a:t>Shoryo</a:t>
            </a:r>
            <a:r>
              <a:rPr lang="en-GB" b="0" baseline="0" dirty="0" smtClean="0"/>
              <a:t> means ‘spirit’ and </a:t>
            </a:r>
            <a:r>
              <a:rPr lang="en-GB" b="0" baseline="0" dirty="0" err="1" smtClean="0"/>
              <a:t>uma</a:t>
            </a:r>
            <a:r>
              <a:rPr lang="en-GB" b="0" baseline="0" dirty="0" smtClean="0"/>
              <a:t> means ‘horse’. So this means “spirit horse”.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They are vegetables with cocktail sticks for legs, sometimes put as an offering on the altar/shelf during </a:t>
            </a:r>
            <a:r>
              <a:rPr lang="en-GB" b="0" baseline="0" dirty="0" err="1" smtClean="0"/>
              <a:t>Obon</a:t>
            </a:r>
            <a:r>
              <a:rPr lang="en-GB" b="0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 idea behind these are so ancestors can use the animals to make their journeys and maximise the time they have in this world with their relatives.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 cucumber ‘horse’ brings sprits back quickly and the aubergine ‘cow’ takes them away at a leisurely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They should not be eaten after </a:t>
            </a:r>
            <a:r>
              <a:rPr lang="en-GB" b="0" baseline="0" dirty="0" err="1" smtClean="0"/>
              <a:t>Obon</a:t>
            </a:r>
            <a:r>
              <a:rPr lang="en-GB" b="0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baseline="0" dirty="0" smtClean="0"/>
              <a:t>Image is: https://commons.wikimedia.org/wiki/File:Syoryou-uma,obon,katori-city,japan.JPG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Tell</a:t>
            </a:r>
            <a:r>
              <a:rPr lang="en-GB" sz="1200" b="1" baseline="0" dirty="0" smtClean="0">
                <a:latin typeface="Kozuka Gothic Pro R" pitchFamily="34" charset="-128"/>
                <a:ea typeface="Kozuka Gothic Pro R" pitchFamily="34" charset="-128"/>
              </a:rPr>
              <a:t> students</a:t>
            </a:r>
            <a:endParaRPr lang="en-GB" sz="1200" b="1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latin typeface="Kozuka Gothic Pro R" pitchFamily="34" charset="-128"/>
                <a:ea typeface="Kozuka Gothic Pro R" pitchFamily="34" charset="-128"/>
              </a:rPr>
              <a:t>Mukae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 means “welcome” and bi means “fire” or “flame”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Tell</a:t>
            </a:r>
            <a:r>
              <a:rPr lang="en-GB" sz="1200" b="1" baseline="0" dirty="0" smtClean="0">
                <a:latin typeface="Kozuka Gothic Pro R" pitchFamily="34" charset="-128"/>
                <a:ea typeface="Kozuka Gothic Pro R" pitchFamily="34" charset="-128"/>
              </a:rPr>
              <a:t> students</a:t>
            </a:r>
            <a:endParaRPr lang="en-GB" sz="1200" b="1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Tell</a:t>
            </a:r>
            <a:r>
              <a:rPr lang="en-GB" sz="1200" b="1" baseline="0" dirty="0" smtClean="0">
                <a:latin typeface="Kozuka Gothic Pro R" pitchFamily="34" charset="-128"/>
                <a:ea typeface="Kozuka Gothic Pro R" pitchFamily="34" charset="-128"/>
              </a:rPr>
              <a:t>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baseline="0" dirty="0" smtClean="0">
                <a:latin typeface="Kozuka Gothic Pro R" pitchFamily="34" charset="-128"/>
                <a:ea typeface="Kozuka Gothic Pro R" pitchFamily="34" charset="-128"/>
              </a:rPr>
              <a:t>Anyone can wear yukata. </a:t>
            </a:r>
            <a:endParaRPr lang="en-GB" sz="1200" b="0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 smtClean="0"/>
              <a:t>We</a:t>
            </a:r>
            <a:r>
              <a:rPr lang="en-GB" baseline="0" dirty="0" smtClean="0"/>
              <a:t> might associate fireworks with cold weather, but in Japan most firework displays are held in summer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820C-79D5-4E04-95E4-0C5C2674FEA8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D8B7-C1D7-4743-9470-4BD7F91F588B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479E-654D-4746-B582-36E39430CA9D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7622-BD42-47F9-9CA6-FD693E360096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E555-65CA-4646-9EFA-61B0A07002AF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6EB5-D9DC-43EC-B43F-F99BFB57390C}" type="datetime1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3A44-13BB-4959-BC55-580CB0D98D73}" type="datetime1">
              <a:rPr lang="en-GB" smtClean="0"/>
              <a:t>06/08/2020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53A-87A9-4662-A26A-87700B819D78}" type="datetime1">
              <a:rPr lang="en-GB" smtClean="0"/>
              <a:t>06/08/2020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B6E6-2075-4206-9DB9-C66C1CEE853F}" type="datetime1">
              <a:rPr lang="en-GB" smtClean="0"/>
              <a:t>06/08/2020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4AD8-CFF9-46C3-903E-9E7C140D6E90}" type="datetime1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BFC-D795-464A-B662-F2841F9B2316}" type="datetime1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C668-4A9E-489F-A366-D484D38103FB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www.flickr.com/photos/77916558@N00/91396351" TargetMode="External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77916558@N0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kcNnWgeFJvo&amp;t=7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miB-NOnqa6M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scene/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nc-nd/2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www.flickr.com/photos/31921782@N00/14283841933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31921782@N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4" r="14685" b="13611"/>
          <a:stretch/>
        </p:blipFill>
        <p:spPr>
          <a:xfrm>
            <a:off x="0" y="1"/>
            <a:ext cx="9144000" cy="6355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 is ©JNTO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5313224"/>
            <a:ext cx="486003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Obon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</a:t>
            </a:r>
            <a:r>
              <a:rPr lang="en-GB" dirty="0">
                <a:solidFill>
                  <a:schemeClr val="bg1"/>
                </a:solidFill>
              </a:rPr>
              <a:t>Japan Society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606" y="601331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Celebrations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18412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There is a special dance for </a:t>
            </a:r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Obon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called </a:t>
            </a:r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Bon </a:t>
            </a:r>
            <a:r>
              <a:rPr lang="en-GB" sz="24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Odori</a:t>
            </a: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028" name="Picture 4" descr="盆踊り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6" y="2396591"/>
            <a:ext cx="4487813" cy="35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48139" y="2924944"/>
            <a:ext cx="37892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Each area may have its own dance, music and costumes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 dance is performed outside so people can watch or join 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6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73080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Image is ©JNTO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665" y="548680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Food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04664"/>
            <a:ext cx="850900" cy="850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1579233"/>
            <a:ext cx="784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F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ood stalls are set up in the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streets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for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festivals in Japan </a:t>
            </a: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They are called </a:t>
            </a:r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yatai</a:t>
            </a:r>
          </a:p>
        </p:txBody>
      </p:sp>
      <p:pic>
        <p:nvPicPr>
          <p:cNvPr id="2054" name="Picture 6" descr="お祭りのイラスト「屋台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42862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344130"/>
            <a:ext cx="8533707" cy="56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5746" y="6365093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©The Japan Society</a:t>
            </a: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665" y="548680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Food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04664"/>
            <a:ext cx="850900" cy="85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104" y="5048422"/>
            <a:ext cx="2722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Chicken Skewers</a:t>
            </a:r>
            <a:endParaRPr lang="en-GB" dirty="0" smtClean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yaki</a:t>
            </a:r>
            <a:r>
              <a:rPr lang="en-GB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-tori</a:t>
            </a:r>
            <a:endParaRPr lang="en-GB" dirty="0" smtClean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4304" y="5038305"/>
            <a:ext cx="1938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Sweetcorn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</a:p>
          <a:p>
            <a:pPr algn="ctr"/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</a:t>
            </a:r>
            <a:r>
              <a:rPr lang="en-GB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omoro-koshi</a:t>
            </a:r>
            <a:endParaRPr lang="en-GB" dirty="0" smtClean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405" y="5033247"/>
            <a:ext cx="2507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Fried noodles</a:t>
            </a:r>
          </a:p>
          <a:p>
            <a:pPr algn="ctr"/>
            <a:endParaRPr lang="en-GB" dirty="0" smtClean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y</a:t>
            </a:r>
            <a:r>
              <a:rPr lang="en-GB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aki</a:t>
            </a:r>
            <a:r>
              <a:rPr lang="en-GB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-soba</a:t>
            </a:r>
            <a:endParaRPr lang="en-GB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579233"/>
            <a:ext cx="784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Some foods sold at yatai are: </a:t>
            </a:r>
          </a:p>
        </p:txBody>
      </p:sp>
      <p:pic>
        <p:nvPicPr>
          <p:cNvPr id="2050" name="Picture 2" descr="焼き鳥のイラスト「なんこつ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1" y="2348880"/>
            <a:ext cx="1728192" cy="24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とうもろこしのイラスト（野菜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9358" y="2163077"/>
            <a:ext cx="2168387" cy="26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パックに入った焼きそばの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35" y="2281064"/>
            <a:ext cx="2683454" cy="24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 is ©JNTO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9" y="404664"/>
            <a:ext cx="8293662" cy="53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7815" y="6437101"/>
            <a:ext cx="9033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Image 1 ©By </a:t>
            </a:r>
            <a:r>
              <a:rPr lang="en-GB" dirty="0" err="1">
                <a:solidFill>
                  <a:schemeClr val="bg1"/>
                </a:solidFill>
              </a:rPr>
              <a:t>J_o</a:t>
            </a:r>
            <a:r>
              <a:rPr lang="en-GB" dirty="0">
                <a:solidFill>
                  <a:schemeClr val="bg1"/>
                </a:solidFill>
              </a:rPr>
              <a:t> - Own work, CC BY-SA </a:t>
            </a:r>
            <a:r>
              <a:rPr lang="en-GB" dirty="0" smtClean="0">
                <a:solidFill>
                  <a:schemeClr val="bg1"/>
                </a:solidFill>
              </a:rPr>
              <a:t>3.0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Image 2 ©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Daimonjiyaki</a:t>
            </a:r>
            <a:r>
              <a:rPr lang="en-GB" dirty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filmmaker in japan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cap="all" dirty="0">
                <a:solidFill>
                  <a:schemeClr val="bg1"/>
                </a:solidFill>
                <a:hlinkClick r:id="rId5"/>
              </a:rPr>
              <a:t>CC BY-NC-ND 2.0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4699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Saying Goodbye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420" y="1926645"/>
            <a:ext cx="394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At the end of </a:t>
            </a:r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Obon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people light fires again to see the spirits off</a:t>
            </a:r>
          </a:p>
          <a:p>
            <a:pPr algn="ctr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These fires are called </a:t>
            </a:r>
            <a:r>
              <a:rPr lang="en-GB" sz="24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Okuribi</a:t>
            </a:r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</a:p>
          <a:p>
            <a:pPr algn="ctr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Some areas have large bonfires which are famous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9368" r="19511"/>
          <a:stretch/>
        </p:blipFill>
        <p:spPr>
          <a:xfrm>
            <a:off x="4860031" y="1909266"/>
            <a:ext cx="3799489" cy="3459019"/>
          </a:xfrm>
          <a:prstGeom prst="rect">
            <a:avLst/>
          </a:prstGeom>
        </p:spPr>
      </p:pic>
      <p:pic>
        <p:nvPicPr>
          <p:cNvPr id="2052" name="Picture 4" descr="Daimonjiyak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0" y="103293"/>
            <a:ext cx="8162152" cy="61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7815" y="6437101"/>
            <a:ext cx="9033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Image © JNTO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4699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Saying Goodbye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2060848"/>
            <a:ext cx="37055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Some places have a special ceremony called </a:t>
            </a:r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Toro </a:t>
            </a:r>
            <a:r>
              <a:rPr lang="en-GB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Nagashi</a:t>
            </a:r>
            <a:endParaRPr lang="en-GB" sz="28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endParaRPr lang="en-GB" sz="28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L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anterns are placed on water to guide the spirits home</a:t>
            </a:r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4" r="14685" b="13611"/>
          <a:stretch/>
        </p:blipFill>
        <p:spPr>
          <a:xfrm>
            <a:off x="4361473" y="2085742"/>
            <a:ext cx="4441949" cy="30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</a:t>
            </a:r>
            <a:r>
              <a:rPr lang="en-GB" dirty="0">
                <a:solidFill>
                  <a:schemeClr val="bg1"/>
                </a:solidFill>
              </a:rPr>
              <a:t>Japan Society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56858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Learn more 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3716" y="3745349"/>
            <a:ext cx="561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https://www.youtube.com/watch?v=kcNnWgeFJvo&amp;t=7s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64431" y="2276872"/>
            <a:ext cx="7020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Let’s watch a video </a:t>
            </a:r>
          </a:p>
          <a:p>
            <a:pPr algn="ctr"/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about </a:t>
            </a:r>
            <a:r>
              <a:rPr lang="en-GB" sz="4000" b="1" dirty="0" err="1" smtClean="0">
                <a:latin typeface="Kristen ITC" panose="03050502040202030202" pitchFamily="66" charset="0"/>
                <a:ea typeface="Kozuka Gothic Pro B" pitchFamily="34" charset="-128"/>
              </a:rPr>
              <a:t>Obon</a:t>
            </a:r>
            <a:endParaRPr lang="en-GB" sz="4000" b="1" dirty="0"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13" name="Picture 4" descr="盆提灯のイラス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19713"/>
          <a:stretch/>
        </p:blipFill>
        <p:spPr bwMode="auto">
          <a:xfrm>
            <a:off x="7452320" y="3855114"/>
            <a:ext cx="1452772" cy="26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盆提灯のイラス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19713"/>
          <a:stretch/>
        </p:blipFill>
        <p:spPr bwMode="auto">
          <a:xfrm>
            <a:off x="338045" y="3855114"/>
            <a:ext cx="1452772" cy="26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19024"/>
              </p:ext>
            </p:extLst>
          </p:nvPr>
        </p:nvGraphicFramePr>
        <p:xfrm>
          <a:off x="611560" y="1583666"/>
          <a:ext cx="6408712" cy="393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</a:rPr>
                        <a:t>Obon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</a:rPr>
                        <a:t>takes place in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</a:rPr>
                        <a:t> the summer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Many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 people spend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Obon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 with family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Obon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 is a time to 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mourn 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and feel sad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People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 use lanterns to guide the spirits</a:t>
                      </a:r>
                      <a:endParaRPr lang="en-GB" sz="1800" dirty="0" smtClean="0">
                        <a:solidFill>
                          <a:schemeClr val="tx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Obon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Times New Roman"/>
                        </a:rPr>
                        <a:t> lasts for one day only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Obon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Quiz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268760" y="11967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True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96752" y="163372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True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196752" y="200306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False</a:t>
            </a:r>
            <a:endParaRPr lang="en-GB" b="1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196752" y="237675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True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55960" y="2732350"/>
            <a:ext cx="103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False</a:t>
            </a:r>
            <a:endParaRPr lang="en-GB" b="1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5764" y="3212976"/>
            <a:ext cx="195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>Answer</a:t>
            </a:r>
            <a:r>
              <a:rPr lang="en-GB" b="1" dirty="0" smtClean="0">
                <a:latin typeface="Kozuka Gothic Pro B" pitchFamily="34" charset="-128"/>
                <a:ea typeface="Kozuka Gothic Pro B" pitchFamily="34" charset="-128"/>
              </a:rPr>
              <a:t>: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It’s a time to celebrate</a:t>
            </a:r>
            <a:endParaRPr lang="en-GB" b="1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1511" y="4725144"/>
            <a:ext cx="1943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>Answer:</a:t>
            </a:r>
          </a:p>
          <a:p>
            <a:r>
              <a:rPr lang="en-GB" b="1" dirty="0" err="1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Obon</a:t>
            </a:r>
            <a:r>
              <a:rPr lang="en-GB" b="1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takes place over 3 days</a:t>
            </a:r>
            <a:endParaRPr lang="en-GB" b="1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31875 0.0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32274 0.197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32673 0.1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32674 0.26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32448 0.330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</a:t>
            </a:r>
            <a:r>
              <a:rPr lang="en-GB" dirty="0">
                <a:solidFill>
                  <a:schemeClr val="bg1"/>
                </a:solidFill>
              </a:rPr>
              <a:t>Japan Society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483" y="2132856"/>
            <a:ext cx="8227907" cy="185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What are lanterns used for during </a:t>
            </a:r>
            <a:r>
              <a:rPr lang="en-GB" sz="4000" b="1" dirty="0" err="1" smtClean="0">
                <a:latin typeface="Kristen ITC" panose="03050502040202030202" pitchFamily="66" charset="0"/>
                <a:ea typeface="Kozuka Gothic Pro B" pitchFamily="34" charset="-128"/>
              </a:rPr>
              <a:t>Obon</a:t>
            </a:r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?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2" y="651395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Bonus Question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1026" name="Picture 2" descr="灯篭流し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78" y="4365104"/>
            <a:ext cx="1787184" cy="17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</a:t>
            </a:r>
            <a:r>
              <a:rPr lang="en-GB" dirty="0">
                <a:solidFill>
                  <a:schemeClr val="bg1"/>
                </a:solidFill>
              </a:rPr>
              <a:t>Japan Society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2348880"/>
            <a:ext cx="436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Let’s make a lantern decoration</a:t>
            </a:r>
            <a:endParaRPr lang="en-GB" sz="4000" b="1" dirty="0"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0" r="25302"/>
          <a:stretch/>
        </p:blipFill>
        <p:spPr>
          <a:xfrm>
            <a:off x="1005675" y="651395"/>
            <a:ext cx="3074169" cy="4672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675" y="5648310"/>
            <a:ext cx="749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Watch the video: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  <a:hlinkClick r:id="rId5"/>
              </a:rPr>
              <a:t>https://www.youtube.com/watch?v=miB-NOnqa6M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80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30474" y="625545"/>
            <a:ext cx="453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About </a:t>
            </a:r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Obon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302" y="1752616"/>
            <a:ext cx="8497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Obon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is one of the most important Japanese festivals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It takes place in August and lasts 3 days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US" sz="2400" dirty="0" smtClean="0">
                <a:latin typeface="Kozuka Gothic Pro R" pitchFamily="34" charset="-128"/>
                <a:ea typeface="Kozuka Gothic Pro R" pitchFamily="34" charset="-128"/>
              </a:rPr>
              <a:t>It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is a time to celebrate your ancestors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1059" y="4112782"/>
            <a:ext cx="3312368" cy="1631216"/>
            <a:chOff x="2898724" y="4233236"/>
            <a:chExt cx="3312368" cy="1631216"/>
          </a:xfrm>
        </p:grpSpPr>
        <p:sp>
          <p:nvSpPr>
            <p:cNvPr id="5" name="TextBox 4"/>
            <p:cNvSpPr txBox="1"/>
            <p:nvPr/>
          </p:nvSpPr>
          <p:spPr>
            <a:xfrm>
              <a:off x="3186756" y="4233236"/>
              <a:ext cx="302433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0" dirty="0"/>
                <a:t>お盆</a:t>
              </a:r>
              <a:endParaRPr lang="en-GB" sz="100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98724" y="4233236"/>
              <a:ext cx="3312368" cy="1631216"/>
            </a:xfrm>
            <a:prstGeom prst="roundRect">
              <a:avLst/>
            </a:prstGeom>
            <a:noFill/>
            <a:ln w="381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2" descr="\\js_sql\data\former long term staff\William\Booklet design\Japan_Society_Illustration\Characters\characters_jpg\character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62" y="4693846"/>
            <a:ext cx="1211936" cy="14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/>
            </a:r>
            <a:br>
              <a:rPr lang="en-GB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</a:t>
            </a:r>
            <a:r>
              <a:rPr lang="en-GB" dirty="0" smtClean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on</a:t>
            </a:r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20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248472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</a:t>
            </a:r>
            <a:r>
              <a:rPr lang="en-GB" dirty="0">
                <a:solidFill>
                  <a:schemeClr val="bg1"/>
                </a:solidFill>
              </a:rPr>
              <a:t>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68583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The meaning of </a:t>
            </a:r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Obon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556" y="177281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Obon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is a Buddhist festival 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It is said that the spirits of peoples’ ancestors </a:t>
            </a: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visit their families during </a:t>
            </a:r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Obon</a:t>
            </a: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People pray their loved ones who have passed away </a:t>
            </a: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are happy and at peace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9" name="Picture 4" descr="お祭りのイラスト「提灯」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r="79393"/>
          <a:stretch/>
        </p:blipFill>
        <p:spPr bwMode="auto">
          <a:xfrm>
            <a:off x="302188" y="5085183"/>
            <a:ext cx="815268" cy="12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お祭りのイラスト「提灯」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35490" r="60134" b="1821"/>
          <a:stretch/>
        </p:blipFill>
        <p:spPr bwMode="auto">
          <a:xfrm>
            <a:off x="1691681" y="5085183"/>
            <a:ext cx="695022" cy="9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お祭りのイラスト「提灯」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r="79393"/>
          <a:stretch/>
        </p:blipFill>
        <p:spPr bwMode="auto">
          <a:xfrm>
            <a:off x="4932040" y="5091098"/>
            <a:ext cx="815268" cy="12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お祭りのイラスト「提灯」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r="79393"/>
          <a:stretch/>
        </p:blipFill>
        <p:spPr bwMode="auto">
          <a:xfrm>
            <a:off x="2627784" y="5091098"/>
            <a:ext cx="815268" cy="12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お祭りのイラスト「提灯」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35490" r="60134" b="1821"/>
          <a:stretch/>
        </p:blipFill>
        <p:spPr bwMode="auto">
          <a:xfrm>
            <a:off x="6084168" y="5091098"/>
            <a:ext cx="695022" cy="9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お祭りのイラスト「提灯」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35490" r="60134" b="1821"/>
          <a:stretch/>
        </p:blipFill>
        <p:spPr bwMode="auto">
          <a:xfrm>
            <a:off x="3876978" y="5091098"/>
            <a:ext cx="695022" cy="9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お祭りのイラスト「提灯」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r="79393"/>
          <a:stretch/>
        </p:blipFill>
        <p:spPr bwMode="auto">
          <a:xfrm>
            <a:off x="7041855" y="5060887"/>
            <a:ext cx="815268" cy="12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お祭りのイラスト「提灯」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35490" r="60134" b="1821"/>
          <a:stretch/>
        </p:blipFill>
        <p:spPr bwMode="auto">
          <a:xfrm>
            <a:off x="8100392" y="5112672"/>
            <a:ext cx="695022" cy="9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7751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Getting Ready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5556" y="1556792"/>
            <a:ext cx="7727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There is lots to do before </a:t>
            </a:r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Obon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, such as: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Travelling to see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Cleaning the house and family graves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Preparing offerings to welcome the spirits</a:t>
            </a:r>
          </a:p>
          <a:p>
            <a:pPr algn="ctr"/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100" name="Picture 4" descr="墓掃除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97" y="4555187"/>
            <a:ext cx="1571911" cy="14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渋滞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4" y="4364210"/>
            <a:ext cx="1627797" cy="16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夏休みに帰省した家族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95" y="4364210"/>
            <a:ext cx="1784642" cy="170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5237" b="10543"/>
          <a:stretch/>
        </p:blipFill>
        <p:spPr>
          <a:xfrm>
            <a:off x="3904788" y="3028665"/>
            <a:ext cx="4650915" cy="2679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59" y="54699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Offerings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59" y="1447599"/>
            <a:ext cx="8064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Fruit, flowers and other food items </a:t>
            </a: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can be used as offerings  </a:t>
            </a: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026" name="Picture 2" descr="仏壇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8665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pl-PL" dirty="0">
                <a:solidFill>
                  <a:schemeClr val="bg1"/>
                </a:solidFill>
              </a:rPr>
              <a:t> I, Katorisi / CC BY (https://creativecommons.org/licenses/by/3.0)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9" y="54699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Offerings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pic>
        <p:nvPicPr>
          <p:cNvPr id="1026" name="Picture 2" descr="なすとキュウリの精霊馬のイラスト（お盆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4" y="1888931"/>
            <a:ext cx="3311875" cy="33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4343" y="1888931"/>
            <a:ext cx="48110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These are called </a:t>
            </a:r>
            <a:r>
              <a:rPr lang="en-GB" sz="24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shoryo-uma</a:t>
            </a:r>
            <a:endParaRPr lang="en-GB" sz="24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endParaRPr lang="en-GB" sz="24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What do they look like? </a:t>
            </a:r>
          </a:p>
          <a:p>
            <a:pPr algn="ctr"/>
            <a:endParaRPr lang="en-GB" sz="24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They represent a horse and a cow 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They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are a symbol to help the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spirits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on their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journeys 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1" y="260648"/>
            <a:ext cx="8143798" cy="59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625019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Welcoming Spirits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23759" y="6471693"/>
            <a:ext cx="9143999" cy="77261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b="1" u="sng" dirty="0" err="1">
                <a:hlinkClick r:id="rId3"/>
              </a:rPr>
              <a:t>iScene</a:t>
            </a:r>
            <a:r>
              <a:rPr lang="en-GB" b="1" u="sng" dirty="0">
                <a:hlinkClick r:id="rId3"/>
              </a:rPr>
              <a:t> / </a:t>
            </a:r>
            <a:r>
              <a:rPr lang="en-GB" b="1" u="sng" dirty="0" err="1">
                <a:hlinkClick r:id="rId3"/>
              </a:rPr>
              <a:t>scenicscenery</a:t>
            </a:r>
            <a:r>
              <a:rPr lang="en-GB" dirty="0"/>
              <a:t>  </a:t>
            </a:r>
            <a:r>
              <a:rPr lang="en-GB" b="1" u="sng" dirty="0"/>
              <a:t> </a:t>
            </a:r>
            <a:r>
              <a:rPr lang="en-GB" u="sng" dirty="0">
                <a:hlinkClick r:id="rId4"/>
              </a:rPr>
              <a:t>CC BY NC </a:t>
            </a:r>
            <a:r>
              <a:rPr lang="en-GB" u="sng" dirty="0" err="1">
                <a:hlinkClick r:id="rId4"/>
              </a:rPr>
              <a:t>NC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582" y="2123364"/>
            <a:ext cx="47439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It is important that the spirits can find their way home</a:t>
            </a:r>
          </a:p>
          <a:p>
            <a:pPr algn="ctr"/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So people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light small fires called  </a:t>
            </a:r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mukaebi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to welcome their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ancestors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026" name="Picture 2" descr="迎え火・送り火の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30" y="270892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5" y="381783"/>
            <a:ext cx="8305410" cy="55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71076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Welcoming Spirits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1988840"/>
            <a:ext cx="5454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GB" sz="3200" dirty="0" smtClean="0">
                <a:latin typeface="Kozuka Gothic Pro R" pitchFamily="34" charset="-128"/>
                <a:ea typeface="Kozuka Gothic Pro R" pitchFamily="34" charset="-128"/>
              </a:rPr>
              <a:t>People might also light lanterns called </a:t>
            </a:r>
            <a:r>
              <a:rPr lang="en-GB" sz="32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chochin</a:t>
            </a:r>
            <a:r>
              <a:rPr lang="en-GB" sz="32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3200" dirty="0" smtClean="0">
                <a:latin typeface="Kozuka Gothic Pro R" pitchFamily="34" charset="-128"/>
                <a:ea typeface="Kozuka Gothic Pro R" pitchFamily="34" charset="-128"/>
              </a:rPr>
              <a:t>to </a:t>
            </a:r>
            <a:r>
              <a:rPr lang="en-GB" sz="3200" dirty="0" smtClean="0">
                <a:latin typeface="Kozuka Gothic Pro R" pitchFamily="34" charset="-128"/>
                <a:ea typeface="Kozuka Gothic Pro R" pitchFamily="34" charset="-128"/>
              </a:rPr>
              <a:t>guide them</a:t>
            </a:r>
            <a:endParaRPr lang="en-GB" sz="3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028" name="Picture 4" descr="盆提灯のイラス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19713"/>
          <a:stretch/>
        </p:blipFill>
        <p:spPr bwMode="auto">
          <a:xfrm>
            <a:off x="6303571" y="1679729"/>
            <a:ext cx="2292438" cy="41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71076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Celebrations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/>
                </a:solidFill>
                <a:hlinkClick r:id="rId3"/>
              </a:rPr>
              <a:t>"part 1/3 Couple dressed in Yukata..."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luc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betbeder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cap="all" dirty="0">
                <a:solidFill>
                  <a:schemeClr val="bg1"/>
                </a:solidFill>
                <a:hlinkClick r:id="rId5"/>
              </a:rPr>
              <a:t>CC BY-NC-SA 2.0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753573"/>
            <a:ext cx="4446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Many people attend outdoor celebrations during </a:t>
            </a:r>
            <a:r>
              <a:rPr lang="en-GB" sz="2400" dirty="0" err="1">
                <a:latin typeface="Kozuka Gothic Pro R" pitchFamily="34" charset="-128"/>
                <a:ea typeface="Kozuka Gothic Pro R" pitchFamily="34" charset="-128"/>
              </a:rPr>
              <a:t>Obon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Lots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of people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will dress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up in summer kimono called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y</a:t>
            </a:r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ukata</a:t>
            </a:r>
          </a:p>
          <a:p>
            <a:pPr algn="ctr"/>
            <a:endParaRPr lang="en-GB" sz="24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There might be fireworks at the festival too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2050" name="Picture 2" descr="浴衣を着たカップ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09" y="1916832"/>
            <a:ext cx="3165579" cy="371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28" y="1860829"/>
            <a:ext cx="3729740" cy="3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1246</Words>
  <Application>Microsoft Office PowerPoint</Application>
  <PresentationFormat>On-screen Show (4:3)</PresentationFormat>
  <Paragraphs>243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 Turner</cp:lastModifiedBy>
  <cp:revision>138</cp:revision>
  <dcterms:created xsi:type="dcterms:W3CDTF">2017-05-31T10:45:44Z</dcterms:created>
  <dcterms:modified xsi:type="dcterms:W3CDTF">2020-08-06T11:44:22Z</dcterms:modified>
</cp:coreProperties>
</file>