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46"/>
  </p:notesMasterIdLst>
  <p:sldIdLst>
    <p:sldId id="270" r:id="rId5"/>
    <p:sldId id="340" r:id="rId6"/>
    <p:sldId id="306" r:id="rId7"/>
    <p:sldId id="352" r:id="rId8"/>
    <p:sldId id="346" r:id="rId9"/>
    <p:sldId id="347" r:id="rId10"/>
    <p:sldId id="348" r:id="rId11"/>
    <p:sldId id="349" r:id="rId12"/>
    <p:sldId id="350" r:id="rId13"/>
    <p:sldId id="351" r:id="rId14"/>
    <p:sldId id="353" r:id="rId15"/>
    <p:sldId id="357" r:id="rId16"/>
    <p:sldId id="358" r:id="rId17"/>
    <p:sldId id="323" r:id="rId18"/>
    <p:sldId id="359" r:id="rId19"/>
    <p:sldId id="360" r:id="rId20"/>
    <p:sldId id="362" r:id="rId21"/>
    <p:sldId id="324" r:id="rId22"/>
    <p:sldId id="354" r:id="rId23"/>
    <p:sldId id="322" r:id="rId24"/>
    <p:sldId id="328" r:id="rId25"/>
    <p:sldId id="325" r:id="rId26"/>
    <p:sldId id="361" r:id="rId27"/>
    <p:sldId id="331" r:id="rId28"/>
    <p:sldId id="307" r:id="rId29"/>
    <p:sldId id="314" r:id="rId30"/>
    <p:sldId id="344" r:id="rId31"/>
    <p:sldId id="345" r:id="rId32"/>
    <p:sldId id="308" r:id="rId33"/>
    <p:sldId id="341" r:id="rId34"/>
    <p:sldId id="343" r:id="rId35"/>
    <p:sldId id="315" r:id="rId36"/>
    <p:sldId id="356" r:id="rId37"/>
    <p:sldId id="326" r:id="rId38"/>
    <p:sldId id="318" r:id="rId39"/>
    <p:sldId id="309" r:id="rId40"/>
    <p:sldId id="316" r:id="rId41"/>
    <p:sldId id="330" r:id="rId42"/>
    <p:sldId id="339" r:id="rId43"/>
    <p:sldId id="338" r:id="rId44"/>
    <p:sldId id="29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agkexFwK7ibPgfzKSdOg==" hashData="RgaUNDNzNz2TewJ9AVVDdLP9q1zWAe5SgTamKa63RGTg6E4+dsVcNNg60LswvSR20Qt/Hkf0L61CLfr/RmfiKw=="/>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Microsoft Office User" initials="MOU" lastIdx="26"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333"/>
    <a:srgbClr val="DFF5DF"/>
    <a:srgbClr val="A8E2A8"/>
    <a:srgbClr val="339933"/>
    <a:srgbClr val="FFFFFF"/>
    <a:srgbClr val="2E3092"/>
    <a:srgbClr val="808080"/>
    <a:srgbClr val="993399"/>
    <a:srgbClr val="0099FF"/>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85738" autoAdjust="0"/>
  </p:normalViewPr>
  <p:slideViewPr>
    <p:cSldViewPr snapToGrid="0">
      <p:cViewPr varScale="1">
        <p:scale>
          <a:sx n="82" d="100"/>
          <a:sy n="82" d="100"/>
        </p:scale>
        <p:origin x="1280" y="176"/>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14/02/2025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This presentation can be used as a supplement to the Information Pack provided as a part of this resource. We recommend you use this presentation to brief pupils about aspects of Japanese culture and life they should know about before they go on their trip.</a:t>
            </a:r>
          </a:p>
          <a:p>
            <a:endParaRPr lang="en-GB" b="1" baseline="0" dirty="0"/>
          </a:p>
          <a:p>
            <a:r>
              <a:rPr lang="en-GB" b="0" baseline="0" dirty="0"/>
              <a:t>Image from Wikimedia Commons (https://commons.wikimedia.org/wiki/File:Itsukushima_Gate.jpg)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25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a:t>
            </a:r>
            <a:r>
              <a:rPr lang="en-GB" sz="1200" b="0" dirty="0" err="1">
                <a:solidFill>
                  <a:srgbClr val="FF0000"/>
                </a:solidFill>
                <a:latin typeface="Kristen ITC"/>
                <a:ea typeface="Kozuka Gothic Pro B"/>
              </a:rPr>
              <a:t>Hatsumode</a:t>
            </a:r>
            <a:r>
              <a:rPr lang="en-GB" sz="1200" b="0" dirty="0">
                <a:solidFill>
                  <a:srgbClr val="FF0000"/>
                </a:solidFill>
                <a:latin typeface="Kristen ITC"/>
                <a:ea typeface="Kozuka Gothic Pro B"/>
              </a:rPr>
              <a:t> - https://commons.wikimedia.org/wiki/File:%E5%88%9D%E8%A9%A3%EF%BC%92.JPG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Winter illuminations - https://commons.wikimedia.org/wiki/File:Roppngi_Hills_at_night_3.JPG</a:t>
            </a:r>
            <a:r>
              <a:rPr lang="en-GB" sz="1200" b="1" dirty="0">
                <a:solidFill>
                  <a:srgbClr val="FF0000"/>
                </a:solidFill>
                <a:latin typeface="Kristen ITC"/>
                <a:ea typeface="Kozuka Gothic Pro B"/>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Oden - https://commons.wikimedia.org/wiki/File:Oden_by_Mori_Chan.jpg)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99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endParaRPr lang="en-GB" b="1" baseline="0" dirty="0"/>
          </a:p>
          <a:p>
            <a:r>
              <a:rPr lang="en-GB" b="0" baseline="0" dirty="0"/>
              <a:t>Image from Wikimedia Commons (https://commons.wikimedia.org/wiki/File:Colorful_neon_street_signs_in_Kabukich%C5%8D,_Shinjuku,_Tokyo.jpg)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113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572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Mention that when entering someone’s home in Japan, you should definitely make sure to take your shoes off. Other buildings that may require you to take your shoes off include hospitals, shrines, temples, and even some traditional restaurants if you are sitting on tatami flooring. A good pair of comfortable shoes you can easily slip on or off might be ideal to bring with you to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Images from Canva and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https://commons.wikimedia.org/wiki/File:%E3%81%AA%E3%81%8C%E3%82%89%E3%81%AE%E7%8E%84%E9%96%A2_2016_(28795677960).jpg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79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The right picture is an example of what tatami flooring looks like. Not all Japanese households will have rooms with tatami but it’s still important to mention to pupils, especially if they are staying with a host family.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Canva and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215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85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There are many public baths and onsen across Japan, which is why bathing etiquette is so important. If pupils are staying with a host family and wish to take a bath, they should try to follow this etiquette.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Japanese bathrooms tend to be like wet rooms, with a separate space for bathing and showering. You should rinse your body using the shower hose first before entering the bathtub.</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Wikimedia Commons and Canva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https://commons.wikimedia.org/wiki/File:%E3%81%AB%E3%81%94%E3%82%8A%E6%B9%AF%E6%BA%90%E6%B3%89%E3%81%8B%E3%81%91%E6%B5%81%E3%81%97%E7%A1%AB%E9%BB%84%E6%B3%89.jpg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247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There are many public baths and onsen across Japan, which is why bathing etiquette is so important. If pupils are staying with a host family and wish to take a bath, they should try to follow this etiquette.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27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This may not be applicable to all pupils, but it is still good for them to know in advance just in case.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101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More information on how to correctly sort and dispose of your rubbish can be found in the information pack.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https://commons.wikimedia.org/wiki/File:Waseda_University_recycling_bins_20080625.jpg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9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010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If your pupils are not staying with host families, you can skip slides 19-21.</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3700608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479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Key phrases are available in the information pack, if pupils wish to learn some useful Japanese vocab before their trip.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4967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18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People bow to greet each other, to apologise, to thank someone, or to even ask someone for a favour.</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Pupils will most likely not need to do any deep, formal bows during their trip. You could show them an example of how they should bow in common situations, i.e., when thanking someone.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402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More key phrases are available in the Information Pack PDF!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726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We recommend that you check information regarding the buses, trains, and subway lines you will be using during your trip in Japan, as these can vary from region to region.</a:t>
            </a:r>
          </a:p>
          <a:p>
            <a:endParaRPr lang="en-GB" b="1" baseline="0" dirty="0"/>
          </a:p>
          <a:p>
            <a:r>
              <a:rPr lang="en-GB" b="0" baseline="0" dirty="0"/>
              <a:t>Image from Wikimedia Commons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21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Note – if a pupil starts to feel unwell whilst using public transport, drinking water is of course okay.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381856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Priority seats are for the elderly, disabled people, pregnant women, or young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The image on the slide is an example of what priority seats look like on a subway train.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Image from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https://commons.wikimedia.org/wiki/File:Tokyo-Metro_Series8000-8109_3-Priority-seat.jpg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289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Women-only carriages are sometimes only in effect during certain hours of the day, such as peak travel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https://commons.wikimedia.org/wiki/File:Broading_point_for_womanonly.jpg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https://commons.wikimedia.org/wiki/File:Ladies_Only_Train.jpg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227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More information regarding food and restaurant etiquette is available in the Information Pack PDF!</a:t>
            </a:r>
          </a:p>
          <a:p>
            <a:endParaRPr lang="en-GB" b="1" baseline="0" dirty="0"/>
          </a:p>
          <a:p>
            <a:r>
              <a:rPr lang="en-GB" b="0" baseline="0"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76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Please note that more information regarding each of these topics is available in the Information Pack PDF. We recommend that you provide pupils with this pack before your trip.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688886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86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940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687874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Encourage pupils to try practice using chopsticks before they travel, if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err="1"/>
              <a:t>Irasutoya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8990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If a pupil has allergies or dietary requirements, be sure to research beforehand what foods and restaurants will be accessible for them before going to Japan. </a:t>
            </a:r>
            <a:br>
              <a:rPr lang="en-GB" sz="1800" dirty="0">
                <a:effectLst/>
                <a:latin typeface="Calibri" panose="020F0502020204030204" pitchFamily="34" charset="0"/>
                <a:ea typeface="Yu Mincho" panose="02020400000000000000" pitchFamily="18" charset="-128"/>
                <a:cs typeface="Times New Roman" panose="02020603050405020304" pitchFamily="18" charset="0"/>
              </a:rPr>
            </a:br>
            <a:r>
              <a:rPr lang="en-GB" sz="1800" dirty="0">
                <a:effectLst/>
                <a:latin typeface="Calibri" panose="020F0502020204030204" pitchFamily="34" charset="0"/>
                <a:ea typeface="Yu Mincho" panose="02020400000000000000" pitchFamily="18" charset="-128"/>
                <a:cs typeface="Times New Roman" panose="02020603050405020304" pitchFamily="18" charset="0"/>
              </a:rPr>
              <a:t>As stated on the slide, many foods and meals that are often safe to eat in the UK may not often be suitable for some people in Japan. For example, ramen broth often contains fish stock known as dashi, which would make it unsuitable for those who cannot eat meat. </a:t>
            </a:r>
            <a:br>
              <a:rPr lang="en-GB" sz="1800" dirty="0">
                <a:effectLst/>
                <a:latin typeface="Calibri" panose="020F0502020204030204" pitchFamily="34" charset="0"/>
                <a:ea typeface="Yu Mincho" panose="02020400000000000000" pitchFamily="18" charset="-128"/>
                <a:cs typeface="Times New Roman" panose="02020603050405020304" pitchFamily="18" charset="0"/>
              </a:rPr>
            </a:br>
            <a:r>
              <a:rPr lang="en-GB" sz="1800" dirty="0">
                <a:effectLst/>
                <a:latin typeface="Calibri" panose="020F0502020204030204" pitchFamily="34" charset="0"/>
                <a:ea typeface="Yu Mincho" panose="02020400000000000000" pitchFamily="18" charset="-128"/>
                <a:cs typeface="Times New Roman" panose="02020603050405020304" pitchFamily="18" charset="0"/>
              </a:rPr>
              <a:t>In the Information Pack, there are also some key phrases and vocabulary that people with dietary requirements or allergies should learn before they travel to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Images from </a:t>
            </a:r>
            <a:r>
              <a:rPr lang="en-GB" sz="1800" dirty="0" err="1">
                <a:effectLst/>
                <a:latin typeface="Calibri" panose="020F0502020204030204" pitchFamily="34" charset="0"/>
                <a:ea typeface="Yu Mincho" panose="02020400000000000000" pitchFamily="18" charset="-128"/>
                <a:cs typeface="Times New Roman" panose="02020603050405020304" pitchFamily="18" charset="0"/>
              </a:rPr>
              <a:t>Irasutoya</a:t>
            </a:r>
            <a:r>
              <a:rPr lang="en-GB" sz="1800" dirty="0">
                <a:effectLst/>
                <a:latin typeface="Calibri" panose="020F0502020204030204" pitchFamily="34" charset="0"/>
                <a:ea typeface="Yu Mincho" panose="02020400000000000000" pitchFamily="18" charset="-128"/>
                <a:cs typeface="Times New Roman" panose="02020603050405020304" pitchFamily="18" charset="0"/>
              </a:rPr>
              <a:t> and Canva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356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err="1"/>
              <a:t>Irasutoya</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4237356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endParaRPr lang="en-GB" b="1" baseline="0" dirty="0"/>
          </a:p>
          <a:p>
            <a:r>
              <a:rPr lang="en-GB" b="0" baseline="0"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360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Emphasise to pupils to bring cash over cards, as it will be generally be much easier for them to pay for things using cash.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635791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https://commons.wikimedia.org/wiki/File:Protective_plastic_sheets_in_a_convenience_store_in_Tokyo_Apr_15_2020_01-52AM.jpg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278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Remind pupils of what your school’s rules and procedures are if there is an emergency of any kind whilst on the trip.</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77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This section will cover key information about Japan as a country as well as some activities you can enjoy during the seasons.</a:t>
            </a:r>
          </a:p>
          <a:p>
            <a:endParaRPr lang="en-GB" b="1" baseline="0" dirty="0"/>
          </a:p>
          <a:p>
            <a:r>
              <a:rPr lang="en-GB" b="0" baseline="0" dirty="0"/>
              <a:t>Image from Wikimedia Commons (https://commons.wikimedia.org/wiki/File:Tanuki_ko_no_Fuji_san_20181130.jpg)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596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endParaRPr lang="en-GB" b="1" baseline="0" dirty="0"/>
          </a:p>
          <a:p>
            <a:r>
              <a:rPr lang="en-GB" b="0" baseline="0" dirty="0"/>
              <a:t>Images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18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You can mention here length of the journey you will be taking to Japan, as well as any stop-overs you may make.</a:t>
            </a:r>
          </a:p>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From March, there is an 8 hour time difference. From October, there is a 9 hour time difference.</a:t>
            </a: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97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Be sure to provide information about what the weather and temperature will be like in the region(s) you will be visiting.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Yu Mincho" panose="02020400000000000000" pitchFamily="18" charset="-128"/>
                <a:cs typeface="Times New Roman" panose="02020603050405020304" pitchFamily="18" charset="0"/>
              </a:rPr>
              <a:t>Image from </a:t>
            </a:r>
            <a:r>
              <a:rPr lang="en-GB" sz="1800" dirty="0" err="1">
                <a:effectLst/>
                <a:latin typeface="Calibri" panose="020F0502020204030204" pitchFamily="34" charset="0"/>
                <a:ea typeface="Yu Mincho" panose="02020400000000000000" pitchFamily="18" charset="-128"/>
                <a:cs typeface="Times New Roman" panose="02020603050405020304" pitchFamily="18" charset="0"/>
              </a:rPr>
              <a:t>Irasutoya</a:t>
            </a:r>
            <a:endParaRPr lang="en-GB" sz="18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22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 (Cherry blossom - https://commons.wikimedia.org/wiki/File:Kimono,_Kyoto_(45588193025).jpg and Kimono - https://commons.wikimedia.org/wiki/File:Cherry_blossom_P1000452.jpg)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15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(Summer matsuri - https://commons.wikimedia.org/wiki/File:Kyotango,mineyama_Kotohira-jinja_%E5%A4%8F%E7%A5%AD%E3%82%8A%EF%BC%92.jpg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Okinawa beach - https://commons.wikimedia.org/wiki/File:Yonahamaehama_Miyakojima_Okinawa_Japan05bs3s4592.jpg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Fireworks - https://commons.wikimedia.org/wiki/File:Itabashi_Hanabi_Taikai_Zenkei_1.jpg)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58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(Ginkgo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https://commons.wikimedia.org/wiki/File:Jingu_Gaien_Ginkgo_Street_in_Autumn_5.jpg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Momiji - https://commons.wikimedia.org/wiki/File:Lake_Kawaguchiko_and_Mount_Fuji_at_sunset_during_the_Momijigari_period.jpg)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02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14/02/2025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14/02/2025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14/02/2025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14/02/2025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14/02/2025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14/02/2025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14/02/2025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14/02/2025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14/02/2025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14/02/2025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14/02/2025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14/02/2025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jpe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e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40A6B3-7E29-7B07-4F27-E843036C5D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35635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4246536" y="4803949"/>
            <a:ext cx="4721396" cy="1323439"/>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Japan Essentials </a:t>
            </a:r>
            <a:br>
              <a:rPr lang="en-GB" sz="4000" b="1" dirty="0">
                <a:solidFill>
                  <a:srgbClr val="FF0000"/>
                </a:solidFill>
                <a:latin typeface="Kristen ITC" panose="03050502040202030202" pitchFamily="66" charset="0"/>
                <a:ea typeface="Kozuka Gothic Pro B" pitchFamily="34" charset="-128"/>
              </a:rPr>
            </a:br>
            <a:r>
              <a:rPr lang="en-GB" sz="4000" b="1" dirty="0">
                <a:solidFill>
                  <a:srgbClr val="FF0000"/>
                </a:solidFill>
                <a:latin typeface="Kristen ITC" panose="03050502040202030202" pitchFamily="66" charset="0"/>
                <a:ea typeface="Kozuka Gothic Pro B" pitchFamily="34" charset="-128"/>
              </a:rPr>
              <a:t>for Schools</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spTree>
    <p:extLst>
      <p:ext uri="{BB962C8B-B14F-4D97-AF65-F5344CB8AC3E}">
        <p14:creationId xmlns:p14="http://schemas.microsoft.com/office/powerpoint/2010/main" val="989975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Winter in Japan</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298980"/>
            <a:ext cx="8137402"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Enjoy the magic of winter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Winter </a:t>
            </a:r>
            <a:r>
              <a:rPr lang="en-GB" sz="2000" dirty="0">
                <a:solidFill>
                  <a:prstClr val="black"/>
                </a:solidFill>
                <a:latin typeface="Kozuka Gothic Pro R" pitchFamily="34" charset="-128"/>
                <a:ea typeface="Kozuka Gothic Pro R" pitchFamily="34" charset="-128"/>
              </a:rPr>
              <a:t>sports such as skiing and snowboarding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Winter illuminations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Warming up with seasonal foods like oden and nabe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New Year’s celebrations</a:t>
            </a:r>
          </a:p>
        </p:txBody>
      </p:sp>
      <p:pic>
        <p:nvPicPr>
          <p:cNvPr id="5" name="図 4">
            <a:extLst>
              <a:ext uri="{FF2B5EF4-FFF2-40B4-BE49-F238E27FC236}">
                <a16:creationId xmlns:a16="http://schemas.microsoft.com/office/drawing/2014/main" id="{9C873E6D-2B73-D270-C9ED-6554BACC7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990" y="3621325"/>
            <a:ext cx="3816424" cy="2429736"/>
          </a:xfrm>
          <a:prstGeom prst="rect">
            <a:avLst/>
          </a:prstGeom>
        </p:spPr>
      </p:pic>
      <p:pic>
        <p:nvPicPr>
          <p:cNvPr id="7" name="図 6">
            <a:extLst>
              <a:ext uri="{FF2B5EF4-FFF2-40B4-BE49-F238E27FC236}">
                <a16:creationId xmlns:a16="http://schemas.microsoft.com/office/drawing/2014/main" id="{85F984A9-0902-6BC0-6503-12A50C99A1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8468" y="364636"/>
            <a:ext cx="826111" cy="765479"/>
          </a:xfrm>
          <a:prstGeom prst="rect">
            <a:avLst/>
          </a:prstGeom>
        </p:spPr>
      </p:pic>
      <p:pic>
        <p:nvPicPr>
          <p:cNvPr id="12" name="図 11">
            <a:extLst>
              <a:ext uri="{FF2B5EF4-FFF2-40B4-BE49-F238E27FC236}">
                <a16:creationId xmlns:a16="http://schemas.microsoft.com/office/drawing/2014/main" id="{A1B5A12F-118A-5078-2369-F331553749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4194" y="3610113"/>
            <a:ext cx="1620771" cy="2433011"/>
          </a:xfrm>
          <a:prstGeom prst="rect">
            <a:avLst/>
          </a:prstGeom>
        </p:spPr>
      </p:pic>
      <p:pic>
        <p:nvPicPr>
          <p:cNvPr id="13" name="図 12">
            <a:extLst>
              <a:ext uri="{FF2B5EF4-FFF2-40B4-BE49-F238E27FC236}">
                <a16:creationId xmlns:a16="http://schemas.microsoft.com/office/drawing/2014/main" id="{0DCFC1AE-A7A3-3EE6-B5F6-C8E008E88D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4746" y="3620951"/>
            <a:ext cx="1827267" cy="2433385"/>
          </a:xfrm>
          <a:prstGeom prst="rect">
            <a:avLst/>
          </a:prstGeom>
        </p:spPr>
      </p:pic>
      <p:pic>
        <p:nvPicPr>
          <p:cNvPr id="14" name="図 13">
            <a:extLst>
              <a:ext uri="{FF2B5EF4-FFF2-40B4-BE49-F238E27FC236}">
                <a16:creationId xmlns:a16="http://schemas.microsoft.com/office/drawing/2014/main" id="{76977DCE-E761-856E-7376-0D1E9B8735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8100" y="1874188"/>
            <a:ext cx="1331573" cy="1138495"/>
          </a:xfrm>
          <a:prstGeom prst="rect">
            <a:avLst/>
          </a:prstGeom>
        </p:spPr>
      </p:pic>
      <p:pic>
        <p:nvPicPr>
          <p:cNvPr id="8" name="Picture 7">
            <a:extLst>
              <a:ext uri="{FF2B5EF4-FFF2-40B4-BE49-F238E27FC236}">
                <a16:creationId xmlns:a16="http://schemas.microsoft.com/office/drawing/2014/main" id="{EB1C369D-F13D-645F-5DE1-6CA4193C4E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3798" y="576609"/>
            <a:ext cx="1156468" cy="1331186"/>
          </a:xfrm>
          <a:prstGeom prst="rect">
            <a:avLst/>
          </a:prstGeom>
        </p:spPr>
      </p:pic>
      <p:sp>
        <p:nvSpPr>
          <p:cNvPr id="15" name="Rectangle 14">
            <a:extLst>
              <a:ext uri="{FF2B5EF4-FFF2-40B4-BE49-F238E27FC236}">
                <a16:creationId xmlns:a16="http://schemas.microsoft.com/office/drawing/2014/main" id="{E8CC3CFC-7606-6946-8C14-FE63F222C1FB}"/>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40837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30D130-ED54-4F7B-A2F4-30DB180ED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16"/>
            <a:ext cx="9144000" cy="636256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465157" y="4749543"/>
            <a:ext cx="5234750" cy="707886"/>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Daily Life</a:t>
            </a:r>
          </a:p>
        </p:txBody>
      </p:sp>
      <p:sp>
        <p:nvSpPr>
          <p:cNvPr id="8" name="Rectangle 7">
            <a:extLst>
              <a:ext uri="{FF2B5EF4-FFF2-40B4-BE49-F238E27FC236}">
                <a16:creationId xmlns:a16="http://schemas.microsoft.com/office/drawing/2014/main" id="{FECEE589-7930-4946-913D-8DD71C4F164D}"/>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061421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Daily Life</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547588"/>
            <a:ext cx="8137402"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There are different societal rules and expectations you are likely to encounter during your stay in Japan.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No matter where you are staying and what you are doing, it’s a good idea to familiarise yourself with these rules before you go.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Be a respectful visitor and follow these rules to have an enjoyable trip!</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5" name="Picture 4">
            <a:extLst>
              <a:ext uri="{FF2B5EF4-FFF2-40B4-BE49-F238E27FC236}">
                <a16:creationId xmlns:a16="http://schemas.microsoft.com/office/drawing/2014/main" id="{388A4247-DAC8-1C08-40E5-E7AB9F8BDF2C}"/>
              </a:ext>
            </a:extLst>
          </p:cNvPr>
          <p:cNvPicPr>
            <a:picLocks noChangeAspect="1"/>
          </p:cNvPicPr>
          <p:nvPr/>
        </p:nvPicPr>
        <p:blipFill>
          <a:blip r:embed="rId4"/>
          <a:stretch>
            <a:fillRect/>
          </a:stretch>
        </p:blipFill>
        <p:spPr>
          <a:xfrm>
            <a:off x="6615112" y="4314730"/>
            <a:ext cx="2133600" cy="2093794"/>
          </a:xfrm>
          <a:prstGeom prst="rect">
            <a:avLst/>
          </a:prstGeom>
        </p:spPr>
      </p:pic>
      <p:sp>
        <p:nvSpPr>
          <p:cNvPr id="11" name="Rectangle 10">
            <a:extLst>
              <a:ext uri="{FF2B5EF4-FFF2-40B4-BE49-F238E27FC236}">
                <a16:creationId xmlns:a16="http://schemas.microsoft.com/office/drawing/2014/main" id="{FD573D11-7D4F-DB4B-A4A1-B13654E89677}"/>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41562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Shoes</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379653"/>
            <a:ext cx="8137402"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Kozuka Gothic Pro R" pitchFamily="34" charset="-128"/>
                <a:ea typeface="Kozuka Gothic Pro R" pitchFamily="34" charset="-128"/>
              </a:rPr>
              <a:t>When entering some buildings in Japan, </a:t>
            </a: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you might be expected to take off your shoes at the genkan (entrance) for hygiene reasons.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Be mindful not to </a:t>
            </a:r>
            <a:r>
              <a:rPr kumimoji="0" lang="en-GB" b="0" i="0" u="none" strike="noStrike" kern="1200" cap="none" spc="0" normalizeH="0" baseline="0" noProof="0" dirty="0" err="1">
                <a:ln>
                  <a:noFill/>
                </a:ln>
                <a:solidFill>
                  <a:prstClr val="black"/>
                </a:solidFill>
                <a:effectLst/>
                <a:uLnTx/>
                <a:uFillTx/>
                <a:latin typeface="Kozuka Gothic Pro R" pitchFamily="34" charset="-128"/>
                <a:ea typeface="Kozuka Gothic Pro R" pitchFamily="34" charset="-128"/>
                <a:cs typeface="+mn-cs"/>
              </a:rPr>
              <a:t>st</a:t>
            </a:r>
            <a:r>
              <a:rPr lang="en-GB" dirty="0">
                <a:solidFill>
                  <a:prstClr val="black"/>
                </a:solidFill>
                <a:latin typeface="Kozuka Gothic Pro R" pitchFamily="34" charset="-128"/>
                <a:ea typeface="Kozuka Gothic Pro R" pitchFamily="34" charset="-128"/>
              </a:rPr>
              <a:t>ep inside these places with your shoes still 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latin typeface="Kozuka Gothic Pro R" pitchFamily="34" charset="-128"/>
                <a:ea typeface="Kozuka Gothic Pro R" pitchFamily="34" charset="-128"/>
              </a:rPr>
              <a:t>If you are staying with a host family, it might be a good idea to pack a pair of slippers to bring with you!</a:t>
            </a:r>
            <a:endPar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5" name="Picture 4">
            <a:extLst>
              <a:ext uri="{FF2B5EF4-FFF2-40B4-BE49-F238E27FC236}">
                <a16:creationId xmlns:a16="http://schemas.microsoft.com/office/drawing/2014/main" id="{93CEC919-3FEA-8E52-D753-CFCDBBE796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0769" y="3555659"/>
            <a:ext cx="3104701" cy="2069800"/>
          </a:xfrm>
          <a:prstGeom prst="rect">
            <a:avLst/>
          </a:prstGeom>
        </p:spPr>
      </p:pic>
      <p:pic>
        <p:nvPicPr>
          <p:cNvPr id="8" name="Picture 7" descr="A group of shoes on the floor&#10;&#10;Description automatically generated">
            <a:extLst>
              <a:ext uri="{FF2B5EF4-FFF2-40B4-BE49-F238E27FC236}">
                <a16:creationId xmlns:a16="http://schemas.microsoft.com/office/drawing/2014/main" id="{D3D11206-8AA9-FE36-2C5B-D8758D37C4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7267" y="3578912"/>
            <a:ext cx="3104701" cy="2069801"/>
          </a:xfrm>
          <a:prstGeom prst="rect">
            <a:avLst/>
          </a:prstGeom>
        </p:spPr>
      </p:pic>
      <p:sp>
        <p:nvSpPr>
          <p:cNvPr id="11" name="Rectangle 10">
            <a:extLst>
              <a:ext uri="{FF2B5EF4-FFF2-40B4-BE49-F238E27FC236}">
                <a16:creationId xmlns:a16="http://schemas.microsoft.com/office/drawing/2014/main" id="{1D4339A1-4FD7-3248-A56C-D8AF883CB148}"/>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03775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Tatami</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6640" y="1574265"/>
            <a:ext cx="8137402" cy="140038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Some houses and buildings may have traditional Japanese rooms with tatami flooring.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It is considered to be poor manners to wear shoes or slippers when stepping on tatami, so make sure you take them off.</a:t>
            </a:r>
          </a:p>
        </p:txBody>
      </p:sp>
      <p:pic>
        <p:nvPicPr>
          <p:cNvPr id="13" name="Picture 12" descr="A close up of a fabric&#10;&#10;Description automatically generated">
            <a:extLst>
              <a:ext uri="{FF2B5EF4-FFF2-40B4-BE49-F238E27FC236}">
                <a16:creationId xmlns:a16="http://schemas.microsoft.com/office/drawing/2014/main" id="{DBF17417-C3FA-3EC9-6E8B-22115198D6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327" y="3314607"/>
            <a:ext cx="3930023" cy="2210638"/>
          </a:xfrm>
          <a:prstGeom prst="rect">
            <a:avLst/>
          </a:prstGeom>
        </p:spPr>
      </p:pic>
      <p:pic>
        <p:nvPicPr>
          <p:cNvPr id="15" name="Picture 14" descr="A pair of feet wearing slippers&#10;&#10;Description automatically generated">
            <a:extLst>
              <a:ext uri="{FF2B5EF4-FFF2-40B4-BE49-F238E27FC236}">
                <a16:creationId xmlns:a16="http://schemas.microsoft.com/office/drawing/2014/main" id="{818E3CF5-EB99-CA71-BE9D-36CDBBEE12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188" y="3341523"/>
            <a:ext cx="3930023" cy="2210638"/>
          </a:xfrm>
          <a:prstGeom prst="rect">
            <a:avLst/>
          </a:prstGeom>
        </p:spPr>
      </p:pic>
      <p:pic>
        <p:nvPicPr>
          <p:cNvPr id="7" name="Picture 6" descr="A red circle with a cross&#10;&#10;Description automatically generated">
            <a:extLst>
              <a:ext uri="{FF2B5EF4-FFF2-40B4-BE49-F238E27FC236}">
                <a16:creationId xmlns:a16="http://schemas.microsoft.com/office/drawing/2014/main" id="{45FC701F-B3C0-EBAB-02ED-3D1125DD4E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1727" y="3269146"/>
            <a:ext cx="2402943" cy="2347061"/>
          </a:xfrm>
          <a:prstGeom prst="rect">
            <a:avLst/>
          </a:prstGeom>
        </p:spPr>
      </p:pic>
      <p:sp>
        <p:nvSpPr>
          <p:cNvPr id="11" name="Rectangle 10">
            <a:extLst>
              <a:ext uri="{FF2B5EF4-FFF2-40B4-BE49-F238E27FC236}">
                <a16:creationId xmlns:a16="http://schemas.microsoft.com/office/drawing/2014/main" id="{5C2C7D8C-5E13-CF4C-B950-2D1D6EEA62C9}"/>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196778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Toilets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6640" y="1574265"/>
            <a:ext cx="8137402"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Most public bathrooms </a:t>
            </a:r>
            <a:r>
              <a:rPr lang="en-GB" sz="2000" dirty="0">
                <a:solidFill>
                  <a:prstClr val="black"/>
                </a:solidFill>
                <a:latin typeface="Kozuka Gothic Pro R" pitchFamily="34" charset="-128"/>
                <a:ea typeface="Kozuka Gothic Pro R" pitchFamily="34" charset="-128"/>
              </a:rPr>
              <a:t>will have both modern Western-style toilets and older Japanese-style squat toilets.</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Western-style toilets come equipped with a bidet and sometimes even heated seats.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Sometimes, older buildings may only have the Japanese-style squat toilets.</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4" name="図 3">
            <a:extLst>
              <a:ext uri="{FF2B5EF4-FFF2-40B4-BE49-F238E27FC236}">
                <a16:creationId xmlns:a16="http://schemas.microsoft.com/office/drawing/2014/main" id="{2F2F42C6-F70F-6B11-7AB3-6ED203AB6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341" y="3944250"/>
            <a:ext cx="2133600" cy="2166092"/>
          </a:xfrm>
          <a:prstGeom prst="rect">
            <a:avLst/>
          </a:prstGeom>
        </p:spPr>
      </p:pic>
      <p:pic>
        <p:nvPicPr>
          <p:cNvPr id="7" name="図 6">
            <a:extLst>
              <a:ext uri="{FF2B5EF4-FFF2-40B4-BE49-F238E27FC236}">
                <a16:creationId xmlns:a16="http://schemas.microsoft.com/office/drawing/2014/main" id="{799CDD67-FE45-06A9-25E1-49E125CCD1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2782" y="3950187"/>
            <a:ext cx="2285878" cy="2160155"/>
          </a:xfrm>
          <a:prstGeom prst="rect">
            <a:avLst/>
          </a:prstGeom>
        </p:spPr>
      </p:pic>
      <p:sp>
        <p:nvSpPr>
          <p:cNvPr id="11" name="Rectangle 10">
            <a:extLst>
              <a:ext uri="{FF2B5EF4-FFF2-40B4-BE49-F238E27FC236}">
                <a16:creationId xmlns:a16="http://schemas.microsoft.com/office/drawing/2014/main" id="{1668DEB8-DC3D-9146-9124-9B20C5233F21}"/>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58657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Bathrooms</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6640" y="1574265"/>
            <a:ext cx="8137402" cy="163121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Taking a bath in Japan, whether </a:t>
            </a:r>
            <a:r>
              <a:rPr lang="en-GB" sz="2000" dirty="0">
                <a:solidFill>
                  <a:prstClr val="black"/>
                </a:solidFill>
                <a:latin typeface="Kozuka Gothic Pro R" pitchFamily="34" charset="-128"/>
                <a:ea typeface="Kozuka Gothic Pro R" pitchFamily="34" charset="-128"/>
              </a:rPr>
              <a:t>at an onsen or at home, is slightly different to how many people take baths in the UK.</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Be mindful of </a:t>
            </a:r>
            <a:r>
              <a:rPr kumimoji="0" lang="en-GB" sz="2000" b="0" i="0" u="none" strike="noStrike" kern="1200" cap="none" spc="0" normalizeH="0" baseline="0" noProof="0" dirty="0" err="1">
                <a:ln>
                  <a:noFill/>
                </a:ln>
                <a:solidFill>
                  <a:prstClr val="black"/>
                </a:solidFill>
                <a:effectLst/>
                <a:uLnTx/>
                <a:uFillTx/>
                <a:latin typeface="Kozuka Gothic Pro R" pitchFamily="34" charset="-128"/>
                <a:ea typeface="Kozuka Gothic Pro R" pitchFamily="34" charset="-128"/>
                <a:cs typeface="+mn-cs"/>
              </a:rPr>
              <a:t>bathin</a:t>
            </a:r>
            <a:r>
              <a:rPr lang="en-GB" sz="2000" dirty="0">
                <a:solidFill>
                  <a:prstClr val="black"/>
                </a:solidFill>
                <a:latin typeface="Kozuka Gothic Pro R" pitchFamily="34" charset="-128"/>
                <a:ea typeface="Kozuka Gothic Pro R" pitchFamily="34" charset="-128"/>
              </a:rPr>
              <a:t>g etiquette in Japan, </a:t>
            </a:r>
            <a:r>
              <a:rPr lang="en-GB" sz="2000" b="1" dirty="0">
                <a:solidFill>
                  <a:prstClr val="black"/>
                </a:solidFill>
                <a:latin typeface="Kozuka Gothic Pro R" pitchFamily="34" charset="-128"/>
                <a:ea typeface="Kozuka Gothic Pro R" pitchFamily="34" charset="-128"/>
              </a:rPr>
              <a:t>especially</a:t>
            </a:r>
            <a:r>
              <a:rPr lang="en-GB" sz="2000" dirty="0">
                <a:solidFill>
                  <a:prstClr val="black"/>
                </a:solidFill>
                <a:latin typeface="Kozuka Gothic Pro R" pitchFamily="34" charset="-128"/>
                <a:ea typeface="Kozuka Gothic Pro R" pitchFamily="34" charset="-128"/>
              </a:rPr>
              <a:t> if you are using public baths or going to an onsen.</a:t>
            </a:r>
          </a:p>
        </p:txBody>
      </p:sp>
      <p:pic>
        <p:nvPicPr>
          <p:cNvPr id="8" name="Picture 7" descr="A bathroom with a bathtub and toilet&#10;&#10;Description automatically generated">
            <a:extLst>
              <a:ext uri="{FF2B5EF4-FFF2-40B4-BE49-F238E27FC236}">
                <a16:creationId xmlns:a16="http://schemas.microsoft.com/office/drawing/2014/main" id="{557A2E8F-367B-FD93-8CBA-7640B92563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2059" y="3232157"/>
            <a:ext cx="4921941" cy="2768592"/>
          </a:xfrm>
          <a:prstGeom prst="rect">
            <a:avLst/>
          </a:prstGeom>
        </p:spPr>
      </p:pic>
      <p:pic>
        <p:nvPicPr>
          <p:cNvPr id="11" name="Picture 10">
            <a:extLst>
              <a:ext uri="{FF2B5EF4-FFF2-40B4-BE49-F238E27FC236}">
                <a16:creationId xmlns:a16="http://schemas.microsoft.com/office/drawing/2014/main" id="{6D935B4A-78C5-DBF1-10A5-2DD7971103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327" y="3332358"/>
            <a:ext cx="3852287" cy="2568191"/>
          </a:xfrm>
          <a:prstGeom prst="rect">
            <a:avLst/>
          </a:prstGeom>
        </p:spPr>
      </p:pic>
      <p:sp>
        <p:nvSpPr>
          <p:cNvPr id="12" name="Rectangle 11">
            <a:extLst>
              <a:ext uri="{FF2B5EF4-FFF2-40B4-BE49-F238E27FC236}">
                <a16:creationId xmlns:a16="http://schemas.microsoft.com/office/drawing/2014/main" id="{4E574C63-C474-7742-970E-937FA4ABD83B}"/>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058063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Bathrooms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4327" y="1463733"/>
            <a:ext cx="8137402"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Before taking a bath, you should first wash your body and hair in the shower area to make sure everything is clean.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After rinsing off the soap, you can enter the bathtub to soak and relax.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The bath is for soaking only and not further cleansing, so avoid adding soap or dipping towels into the bath water.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Once finished in the bath, step out into the shower area to rinse your rinse and dry off. </a:t>
            </a:r>
          </a:p>
        </p:txBody>
      </p:sp>
      <p:pic>
        <p:nvPicPr>
          <p:cNvPr id="7" name="Picture 6">
            <a:extLst>
              <a:ext uri="{FF2B5EF4-FFF2-40B4-BE49-F238E27FC236}">
                <a16:creationId xmlns:a16="http://schemas.microsoft.com/office/drawing/2014/main" id="{1B1A4135-10C5-6006-6B5E-8BF4084E90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170" y="4239136"/>
            <a:ext cx="1869660" cy="1869660"/>
          </a:xfrm>
          <a:prstGeom prst="rect">
            <a:avLst/>
          </a:prstGeom>
        </p:spPr>
      </p:pic>
      <p:sp>
        <p:nvSpPr>
          <p:cNvPr id="11" name="Rectangle 10">
            <a:extLst>
              <a:ext uri="{FF2B5EF4-FFF2-40B4-BE49-F238E27FC236}">
                <a16:creationId xmlns:a16="http://schemas.microsoft.com/office/drawing/2014/main" id="{35CDCA58-C882-1E47-8F6C-C53CD2CF0A4B}"/>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966769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Bed</a:t>
            </a: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rooms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363263" y="1547588"/>
            <a:ext cx="5241404"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Most Japanese hotels and households have beds with proper mattresses and bedframes.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However, you might also stay in a Japanese-style room where you will sleep on a futon on the floor. </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Make s</a:t>
            </a:r>
            <a:r>
              <a:rPr kumimoji="0" lang="en-GB" sz="2000" b="0" i="0" u="none" strike="noStrike" kern="1200" cap="none" spc="0" normalizeH="0" baseline="0" noProof="0" dirty="0" err="1">
                <a:ln>
                  <a:noFill/>
                </a:ln>
                <a:solidFill>
                  <a:prstClr val="black"/>
                </a:solidFill>
                <a:effectLst/>
                <a:uLnTx/>
                <a:uFillTx/>
                <a:latin typeface="Kozuka Gothic Pro R" pitchFamily="34" charset="-128"/>
                <a:ea typeface="Kozuka Gothic Pro R" pitchFamily="34" charset="-128"/>
                <a:cs typeface="+mn-cs"/>
              </a:rPr>
              <a:t>ure</a:t>
            </a:r>
            <a:r>
              <a:rPr lang="en-GB" sz="2000" dirty="0">
                <a:solidFill>
                  <a:prstClr val="black"/>
                </a:solidFill>
                <a:latin typeface="Kozuka Gothic Pro R" pitchFamily="34" charset="-128"/>
                <a:ea typeface="Kozuka Gothic Pro R" pitchFamily="34" charset="-128"/>
              </a:rPr>
              <a:t> to fold up and put your futon and bedsheets away in the morning, so the tatami flooring can be aired out.</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7" name="Picture 6" descr="A bed with white sheets and pillows&#10;&#10;Description automatically generated">
            <a:extLst>
              <a:ext uri="{FF2B5EF4-FFF2-40B4-BE49-F238E27FC236}">
                <a16:creationId xmlns:a16="http://schemas.microsoft.com/office/drawing/2014/main" id="{335A7C37-CAE4-BA05-5234-F5086C8F67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5777" y="1547588"/>
            <a:ext cx="2972935" cy="4210117"/>
          </a:xfrm>
          <a:prstGeom prst="rect">
            <a:avLst/>
          </a:prstGeom>
        </p:spPr>
      </p:pic>
      <p:sp>
        <p:nvSpPr>
          <p:cNvPr id="11" name="Rectangle 10">
            <a:extLst>
              <a:ext uri="{FF2B5EF4-FFF2-40B4-BE49-F238E27FC236}">
                <a16:creationId xmlns:a16="http://schemas.microsoft.com/office/drawing/2014/main" id="{2CD1D861-F050-DA43-A5BA-1C7625104A1C}"/>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34804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00"/>
                </a:solidFill>
                <a:effectLst/>
                <a:uLnTx/>
                <a:uFillTx/>
                <a:latin typeface="Kristen ITC" panose="03050502040202030202" pitchFamily="66" charset="0"/>
                <a:ea typeface="Kozuka Gothic Pro B" pitchFamily="34" charset="-128"/>
                <a:cs typeface="+mn-cs"/>
              </a:rPr>
              <a:t>Recyc</a:t>
            </a:r>
            <a:r>
              <a:rPr lang="en-GB" sz="4000" b="1" dirty="0">
                <a:solidFill>
                  <a:srgbClr val="FF0000"/>
                </a:solidFill>
                <a:latin typeface="Kristen ITC" panose="03050502040202030202" pitchFamily="66" charset="0"/>
                <a:ea typeface="Kozuka Gothic Pro B" pitchFamily="34" charset="-128"/>
              </a:rPr>
              <a:t>ling</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39552" y="1547588"/>
            <a:ext cx="3780687" cy="389337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It may be hard to find bins on the street. If you do have rubbish, you should keep hold of it until you find a bin.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Convenience stores usually have recycling bins you can use, but try to avoid dumping too much in them all at once!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9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900" dirty="0">
                <a:solidFill>
                  <a:prstClr val="black"/>
                </a:solidFill>
                <a:latin typeface="Kozuka Gothic Pro R" pitchFamily="34" charset="-128"/>
                <a:ea typeface="Kozuka Gothic Pro R" pitchFamily="34" charset="-128"/>
              </a:rPr>
              <a:t>Make sure you sort and dispose of your rubbish correctly.</a:t>
            </a:r>
            <a:endParaRPr kumimoji="0" lang="en-GB" sz="19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11" name="Picture 10" descr="A row of colorful trash cans&#10;&#10;Description automatically generated">
            <a:extLst>
              <a:ext uri="{FF2B5EF4-FFF2-40B4-BE49-F238E27FC236}">
                <a16:creationId xmlns:a16="http://schemas.microsoft.com/office/drawing/2014/main" id="{A214E166-A07F-03DC-881C-887601594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8828" y="2043972"/>
            <a:ext cx="4149884" cy="2770055"/>
          </a:xfrm>
          <a:prstGeom prst="rect">
            <a:avLst/>
          </a:prstGeom>
        </p:spPr>
      </p:pic>
      <p:sp>
        <p:nvSpPr>
          <p:cNvPr id="12" name="Rectangle 11">
            <a:extLst>
              <a:ext uri="{FF2B5EF4-FFF2-40B4-BE49-F238E27FC236}">
                <a16:creationId xmlns:a16="http://schemas.microsoft.com/office/drawing/2014/main" id="{86077AAF-D1B5-B447-BB2E-724150123E9D}"/>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218824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Your trip to Japan</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483913"/>
            <a:ext cx="8137402"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This presentation covers </a:t>
            </a: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key aspects of daily life in Japan </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that you may experience as a visitor.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If it’s your first time in Japan, you might find </a:t>
            </a: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societal and cultural norms quite different from your own</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Feeling some culture shock is completely normal.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To ease the transition, </a:t>
            </a:r>
            <a:r>
              <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learning about Japan in advance can help you know what to expect</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and navigate the experience more smoothly.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5" name="Picture 4">
            <a:extLst>
              <a:ext uri="{FF2B5EF4-FFF2-40B4-BE49-F238E27FC236}">
                <a16:creationId xmlns:a16="http://schemas.microsoft.com/office/drawing/2014/main" id="{252EF6D2-C30B-39CF-EB18-B166B9947B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116210" y="4752870"/>
            <a:ext cx="1632502" cy="1603480"/>
          </a:xfrm>
          <a:prstGeom prst="rect">
            <a:avLst/>
          </a:prstGeom>
        </p:spPr>
      </p:pic>
      <p:sp>
        <p:nvSpPr>
          <p:cNvPr id="11" name="Rectangle 10">
            <a:extLst>
              <a:ext uri="{FF2B5EF4-FFF2-40B4-BE49-F238E27FC236}">
                <a16:creationId xmlns:a16="http://schemas.microsoft.com/office/drawing/2014/main" id="{C7152DBB-6211-F244-B5F0-DFE835DED9AD}"/>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25515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20</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Host Families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547588"/>
            <a:ext cx="8137402" cy="178510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000" dirty="0">
                <a:latin typeface="Kozuka Gothic Pro R" pitchFamily="34" charset="-128"/>
                <a:ea typeface="Kozuka Gothic Pro R" pitchFamily="34" charset="-128"/>
              </a:rPr>
              <a:t>If you are staying with a host family, make sure to ask them what their house rules and expectations are if they do not already tell you.</a:t>
            </a: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Help your host family with any daily chores such as cleaning, washing dishes, and helping to prepare food for dinner.</a:t>
            </a:r>
          </a:p>
        </p:txBody>
      </p:sp>
      <p:pic>
        <p:nvPicPr>
          <p:cNvPr id="7" name="Picture 6" descr="A cartoon of a family&#10;&#10;Description automatically generated">
            <a:extLst>
              <a:ext uri="{FF2B5EF4-FFF2-40B4-BE49-F238E27FC236}">
                <a16:creationId xmlns:a16="http://schemas.microsoft.com/office/drawing/2014/main" id="{26DC8097-E3E2-AC8A-B0CA-3E0E3F47D3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1414" y="3298371"/>
            <a:ext cx="3377736" cy="2913298"/>
          </a:xfrm>
          <a:prstGeom prst="rect">
            <a:avLst/>
          </a:prstGeom>
        </p:spPr>
      </p:pic>
      <p:sp>
        <p:nvSpPr>
          <p:cNvPr id="11" name="Rectangle 10">
            <a:extLst>
              <a:ext uri="{FF2B5EF4-FFF2-40B4-BE49-F238E27FC236}">
                <a16:creationId xmlns:a16="http://schemas.microsoft.com/office/drawing/2014/main" id="{E92D8B8D-197F-D640-B758-CC59264E6A34}"/>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95414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nk bag with a gift box on it&#10;&#10;Description automatically generated">
            <a:extLst>
              <a:ext uri="{FF2B5EF4-FFF2-40B4-BE49-F238E27FC236}">
                <a16:creationId xmlns:a16="http://schemas.microsoft.com/office/drawing/2014/main" id="{B7483244-A58F-52A9-7042-BBA8C1B94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69018" y="3786587"/>
            <a:ext cx="3405563" cy="1915629"/>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Omiyage </a:t>
            </a:r>
            <a:r>
              <a:rPr lang="ja-JP" altLang="en-US" sz="4000" b="1" dirty="0">
                <a:solidFill>
                  <a:srgbClr val="FF0000"/>
                </a:solidFill>
                <a:latin typeface="Kristen ITC" panose="03050502040202030202" pitchFamily="66" charset="0"/>
                <a:ea typeface="Kozuka Gothic Pro B" pitchFamily="34" charset="-128"/>
              </a:rPr>
              <a:t>お土産</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4327" y="1527360"/>
            <a:ext cx="8137402" cy="17851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You should bring a souvenir (omiyage </a:t>
            </a:r>
            <a:r>
              <a:rPr kumimoji="0" lang="ja-JP" altLang="en-US"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お土産</a:t>
            </a: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for your </a:t>
            </a:r>
            <a:b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b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host family/host school</a:t>
            </a:r>
            <a:r>
              <a:rPr lang="en-GB" altLang="ja-JP" sz="2000" dirty="0">
                <a:solidFill>
                  <a:prstClr val="black"/>
                </a:solidFill>
                <a:latin typeface="Kozuka Gothic Pro R" pitchFamily="34" charset="-128"/>
                <a:ea typeface="Kozuka Gothic Pro R" pitchFamily="34" charset="-128"/>
              </a:rPr>
              <a:t> – i</a:t>
            </a:r>
            <a:r>
              <a:rPr lang="en-GB" sz="2000" dirty="0">
                <a:solidFill>
                  <a:prstClr val="black"/>
                </a:solidFill>
                <a:latin typeface="Kozuka Gothic Pro R" pitchFamily="34" charset="-128"/>
                <a:ea typeface="Kozuka Gothic Pro R" pitchFamily="34" charset="-128"/>
              </a:rPr>
              <a:t>t doesn’t have to be big or expensive!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It might be nice to bring omiyage that is representative of your hometown, city, or country.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For example: tea, sweets, biscuits, etc.</a:t>
            </a:r>
          </a:p>
        </p:txBody>
      </p:sp>
      <p:pic>
        <p:nvPicPr>
          <p:cNvPr id="7" name="Picture 6" descr="A purple rectangular object with black text&#10;&#10;Description automatically generated">
            <a:extLst>
              <a:ext uri="{FF2B5EF4-FFF2-40B4-BE49-F238E27FC236}">
                <a16:creationId xmlns:a16="http://schemas.microsoft.com/office/drawing/2014/main" id="{4DEF08C5-E6B6-912E-4C8B-FD807F1C9F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3200" y="3865430"/>
            <a:ext cx="2030057" cy="1852427"/>
          </a:xfrm>
          <a:prstGeom prst="rect">
            <a:avLst/>
          </a:prstGeom>
        </p:spPr>
      </p:pic>
      <p:pic>
        <p:nvPicPr>
          <p:cNvPr id="11" name="Picture 10" descr="A group of colorful wrapped candies&#10;&#10;Description automatically generated">
            <a:extLst>
              <a:ext uri="{FF2B5EF4-FFF2-40B4-BE49-F238E27FC236}">
                <a16:creationId xmlns:a16="http://schemas.microsoft.com/office/drawing/2014/main" id="{ABFCBC7A-43C2-00B6-0CE8-C083E7ECD7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10874">
            <a:off x="1141947" y="4730770"/>
            <a:ext cx="2060949" cy="1159284"/>
          </a:xfrm>
          <a:prstGeom prst="rect">
            <a:avLst/>
          </a:prstGeom>
        </p:spPr>
      </p:pic>
      <p:pic>
        <p:nvPicPr>
          <p:cNvPr id="15" name="Picture 14" descr="A cartoon of a person holding two white signs&#10;&#10;Description automatically generated">
            <a:extLst>
              <a:ext uri="{FF2B5EF4-FFF2-40B4-BE49-F238E27FC236}">
                <a16:creationId xmlns:a16="http://schemas.microsoft.com/office/drawing/2014/main" id="{7E6A6153-9EDC-B132-B015-0D1520CDF4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9938" y="3652387"/>
            <a:ext cx="1944124" cy="2065470"/>
          </a:xfrm>
          <a:prstGeom prst="rect">
            <a:avLst/>
          </a:prstGeom>
        </p:spPr>
      </p:pic>
      <p:sp>
        <p:nvSpPr>
          <p:cNvPr id="12" name="Rectangle 11">
            <a:extLst>
              <a:ext uri="{FF2B5EF4-FFF2-40B4-BE49-F238E27FC236}">
                <a16:creationId xmlns:a16="http://schemas.microsoft.com/office/drawing/2014/main" id="{AFD82109-16BA-8947-BE58-41D440EC4469}"/>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302567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Communication</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584327" y="1574126"/>
            <a:ext cx="4598309" cy="401648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GB" sz="2000" dirty="0">
                <a:solidFill>
                  <a:prstClr val="black"/>
                </a:solidFill>
                <a:latin typeface="Kozuka Gothic Pro R" pitchFamily="34" charset="-128"/>
                <a:ea typeface="Kozuka Gothic Pro R" pitchFamily="34" charset="-128"/>
              </a:rPr>
              <a:t>Try your best to communicate with your host in Japanese as much as possible. If you are having trouble with communicating with one another, remember...</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Be patient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Speak clearly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Try to use simpler words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Use alternative forms of communication (body language, drawing, translation apps, etc.)</a:t>
            </a:r>
          </a:p>
        </p:txBody>
      </p:sp>
      <p:pic>
        <p:nvPicPr>
          <p:cNvPr id="7" name="Picture 6" descr="Cartoon of two people&#10;&#10;Description automatically generated">
            <a:extLst>
              <a:ext uri="{FF2B5EF4-FFF2-40B4-BE49-F238E27FC236}">
                <a16:creationId xmlns:a16="http://schemas.microsoft.com/office/drawing/2014/main" id="{4DB6CAE8-7FAB-FE8E-4D26-484297CED3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021" y="1885848"/>
            <a:ext cx="3405779" cy="3175889"/>
          </a:xfrm>
          <a:prstGeom prst="rect">
            <a:avLst/>
          </a:prstGeom>
        </p:spPr>
      </p:pic>
      <p:sp>
        <p:nvSpPr>
          <p:cNvPr id="11" name="Rectangle 10">
            <a:extLst>
              <a:ext uri="{FF2B5EF4-FFF2-40B4-BE49-F238E27FC236}">
                <a16:creationId xmlns:a16="http://schemas.microsoft.com/office/drawing/2014/main" id="{9C89BAFD-CD7A-7E46-BCB5-01D0048E1005}"/>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50109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8012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Bowing and body contact</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363262" y="1547588"/>
            <a:ext cx="8385449"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Bowing is a</a:t>
            </a:r>
            <a:r>
              <a:rPr lang="en-GB" altLang="ja-JP" sz="2000" dirty="0">
                <a:solidFill>
                  <a:prstClr val="black"/>
                </a:solidFill>
                <a:latin typeface="Kozuka Gothic Pro R" pitchFamily="34" charset="-128"/>
                <a:ea typeface="Kozuka Gothic Pro R" pitchFamily="34" charset="-128"/>
              </a:rPr>
              <a:t>n important part of greeting and communication for Japanese people</a:t>
            </a: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a:t>
            </a:r>
          </a:p>
          <a:p>
            <a:pPr marR="0" lvl="0" algn="l" defTabSz="914400" rtl="0" eaLnBrk="1" fontAlgn="auto" latinLnBrk="0" hangingPunct="1">
              <a:lnSpc>
                <a:spcPct val="100000"/>
              </a:lnSpc>
              <a:spcBef>
                <a:spcPts val="0"/>
              </a:spcBef>
              <a:spcAft>
                <a:spcPts val="0"/>
              </a:spcAft>
              <a:buClrTx/>
              <a:buSzTx/>
              <a:tabLst/>
              <a:defRPr/>
            </a:pPr>
            <a:endParaRPr lang="en-GB" altLang="ja-JP"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A casual bow can be as simple as a small nod of the head - about 15-30°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ja-JP"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Deeper bows </a:t>
            </a:r>
            <a:r>
              <a:rPr lang="en-GB" altLang="ja-JP" sz="2000" dirty="0">
                <a:solidFill>
                  <a:prstClr val="black"/>
                </a:solidFill>
                <a:latin typeface="Kozuka Gothic Pro R" pitchFamily="34" charset="-128"/>
                <a:ea typeface="Kozuka Gothic Pro R" pitchFamily="34" charset="-128"/>
              </a:rPr>
              <a:t>are used more in formal situations when you want to convey respect to someone.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000" dirty="0">
                <a:solidFill>
                  <a:prstClr val="black"/>
                </a:solidFill>
                <a:latin typeface="Kozuka Gothic Pro R" pitchFamily="34" charset="-128"/>
                <a:ea typeface="Kozuka Gothic Pro R" pitchFamily="34" charset="-128"/>
              </a:rPr>
              <a:t>Body contact in general, such as</a:t>
            </a: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shaking hands</a:t>
            </a:r>
            <a:r>
              <a:rPr lang="ja-JP" altLang="en-US" sz="2000" noProof="0" dirty="0">
                <a:solidFill>
                  <a:prstClr val="black"/>
                </a:solidFill>
                <a:latin typeface="Kozuka Gothic Pro R" pitchFamily="34" charset="-128"/>
                <a:ea typeface="Kozuka Gothic Pro R" pitchFamily="34" charset="-128"/>
              </a:rPr>
              <a:t> </a:t>
            </a:r>
          </a:p>
          <a:p>
            <a:pPr marR="0" lvl="0" algn="l" defTabSz="914400" rtl="0" eaLnBrk="1" fontAlgn="auto" latinLnBrk="0" hangingPunct="1">
              <a:lnSpc>
                <a:spcPct val="100000"/>
              </a:lnSpc>
              <a:spcBef>
                <a:spcPts val="0"/>
              </a:spcBef>
              <a:spcAft>
                <a:spcPts val="0"/>
              </a:spcAft>
              <a:buClrTx/>
              <a:buSzTx/>
              <a:tabLst/>
              <a:defRPr/>
            </a:pPr>
            <a:r>
              <a:rPr kumimoji="0" lang="ja-JP" altLang="en-US"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a:t>
            </a:r>
            <a:r>
              <a:rPr kumimoji="0" lang="en-GB" altLang="ja-JP"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or hugging, is not so common in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8" name="図 7">
            <a:extLst>
              <a:ext uri="{FF2B5EF4-FFF2-40B4-BE49-F238E27FC236}">
                <a16:creationId xmlns:a16="http://schemas.microsoft.com/office/drawing/2014/main" id="{A7936FAF-0E52-7645-8C48-F8CBBC6FD4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7244" y="4267207"/>
            <a:ext cx="1744482" cy="1866852"/>
          </a:xfrm>
          <a:prstGeom prst="rect">
            <a:avLst/>
          </a:prstGeom>
        </p:spPr>
      </p:pic>
      <p:sp>
        <p:nvSpPr>
          <p:cNvPr id="11" name="Rectangle 10">
            <a:extLst>
              <a:ext uri="{FF2B5EF4-FFF2-40B4-BE49-F238E27FC236}">
                <a16:creationId xmlns:a16="http://schemas.microsoft.com/office/drawing/2014/main" id="{4461F2C6-BC5B-2742-AF24-39DDEE71A367}"/>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628547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Key Phrases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1C8B0792-F10F-6493-F79E-33FB6DB1E07C}"/>
              </a:ext>
            </a:extLst>
          </p:cNvPr>
          <p:cNvSpPr txBox="1"/>
          <p:nvPr/>
        </p:nvSpPr>
        <p:spPr>
          <a:xfrm>
            <a:off x="539552" y="1491892"/>
            <a:ext cx="4932217" cy="4289059"/>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ja-JP" sz="1700" b="1" dirty="0">
                <a:effectLst/>
                <a:latin typeface="Calibri" panose="020F0502020204030204" pitchFamily="34" charset="0"/>
                <a:ea typeface="Kozuka Gothic Pro R"/>
                <a:cs typeface="Times New Roman" panose="02020603050405020304" pitchFamily="18" charset="0"/>
              </a:rPr>
              <a:t>おはようございます。</a:t>
            </a:r>
            <a:r>
              <a:rPr lang="en-GB" sz="1700" dirty="0" err="1">
                <a:effectLst/>
                <a:latin typeface="Kozuka Gothic Pro R"/>
                <a:ea typeface="MS Mincho" panose="02020609040205080304" pitchFamily="49" charset="-128"/>
                <a:cs typeface="Times New Roman" panose="02020603050405020304" pitchFamily="18" charset="0"/>
              </a:rPr>
              <a:t>Ohayou</a:t>
            </a:r>
            <a:r>
              <a:rPr lang="en-GB" sz="1700" dirty="0">
                <a:effectLst/>
                <a:latin typeface="Kozuka Gothic Pro R"/>
                <a:ea typeface="MS Mincho" panose="02020609040205080304" pitchFamily="49" charset="-128"/>
                <a:cs typeface="Times New Roman" panose="02020603050405020304" pitchFamily="18" charset="0"/>
              </a:rPr>
              <a:t> </a:t>
            </a:r>
            <a:r>
              <a:rPr lang="en-GB" sz="1700" dirty="0" err="1">
                <a:effectLst/>
                <a:latin typeface="Kozuka Gothic Pro R"/>
                <a:ea typeface="MS Mincho" panose="02020609040205080304" pitchFamily="49" charset="-128"/>
                <a:cs typeface="Times New Roman" panose="02020603050405020304" pitchFamily="18" charset="0"/>
              </a:rPr>
              <a:t>gozaimasu</a:t>
            </a:r>
            <a:r>
              <a:rPr lang="en-GB" sz="1700" dirty="0">
                <a:effectLst/>
                <a:latin typeface="Kozuka Gothic Pro R"/>
                <a:ea typeface="MS Mincho" panose="02020609040205080304" pitchFamily="49" charset="-128"/>
                <a:cs typeface="Times New Roman" panose="02020603050405020304" pitchFamily="18" charset="0"/>
              </a:rPr>
              <a:t>. </a:t>
            </a:r>
            <a:br>
              <a:rPr lang="en-GB" sz="1700" dirty="0">
                <a:latin typeface="Kozuka Gothic Pro R"/>
                <a:ea typeface="MS Mincho" panose="02020609040205080304" pitchFamily="49" charset="-128"/>
                <a:cs typeface="Times New Roman" panose="02020603050405020304" pitchFamily="18" charset="0"/>
              </a:rPr>
            </a:br>
            <a:r>
              <a:rPr lang="en-GB" sz="1700" b="1" dirty="0">
                <a:latin typeface="Kozuka Gothic Pro R"/>
                <a:ea typeface="MS Mincho" panose="02020609040205080304" pitchFamily="49" charset="-128"/>
                <a:cs typeface="Times New Roman" panose="02020603050405020304" pitchFamily="18" charset="0"/>
              </a:rPr>
              <a:t>- </a:t>
            </a:r>
            <a:r>
              <a:rPr lang="en-GB" sz="1700" b="1" dirty="0">
                <a:effectLst/>
                <a:latin typeface="Kozuka Gothic Pro R"/>
                <a:ea typeface="MS Mincho" panose="02020609040205080304" pitchFamily="49" charset="-128"/>
                <a:cs typeface="Times New Roman" panose="02020603050405020304" pitchFamily="18" charset="0"/>
              </a:rPr>
              <a:t>Good morning.</a:t>
            </a:r>
            <a:br>
              <a:rPr lang="en-GB" sz="1700" dirty="0">
                <a:effectLst/>
                <a:latin typeface="Kozuka Gothic Pro R"/>
                <a:ea typeface="MS Mincho" panose="02020609040205080304" pitchFamily="49" charset="-128"/>
                <a:cs typeface="Times New Roman" panose="02020603050405020304" pitchFamily="18" charset="0"/>
              </a:rPr>
            </a:br>
            <a:endParaRPr lang="en-GB" sz="17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ja-JP" sz="1700" b="1" dirty="0">
                <a:effectLst/>
                <a:latin typeface="Calibri" panose="020F0502020204030204" pitchFamily="34" charset="0"/>
                <a:ea typeface="Kozuka Gothic Pro R"/>
                <a:cs typeface="Times New Roman" panose="02020603050405020304" pitchFamily="18" charset="0"/>
              </a:rPr>
              <a:t>こんにちは。</a:t>
            </a:r>
            <a:r>
              <a:rPr lang="en-GB" sz="1700" dirty="0" err="1">
                <a:effectLst/>
                <a:latin typeface="Kozuka Gothic Pro R"/>
                <a:ea typeface="MS Mincho" panose="02020609040205080304" pitchFamily="49" charset="-128"/>
                <a:cs typeface="Times New Roman" panose="02020603050405020304" pitchFamily="18" charset="0"/>
              </a:rPr>
              <a:t>Konnichiwa</a:t>
            </a:r>
            <a:r>
              <a:rPr lang="en-GB" sz="1700" dirty="0">
                <a:effectLst/>
                <a:latin typeface="Kozuka Gothic Pro R"/>
                <a:ea typeface="MS Mincho" panose="02020609040205080304" pitchFamily="49" charset="-128"/>
                <a:cs typeface="Times New Roman" panose="02020603050405020304" pitchFamily="18" charset="0"/>
              </a:rPr>
              <a:t>. </a:t>
            </a:r>
            <a:br>
              <a:rPr lang="en-GB" sz="1700" dirty="0">
                <a:latin typeface="Kozuka Gothic Pro R"/>
                <a:ea typeface="MS Mincho" panose="02020609040205080304" pitchFamily="49" charset="-128"/>
                <a:cs typeface="Times New Roman" panose="02020603050405020304" pitchFamily="18" charset="0"/>
              </a:rPr>
            </a:br>
            <a:r>
              <a:rPr lang="en-GB" sz="1700" b="1" dirty="0">
                <a:latin typeface="Kozuka Gothic Pro R"/>
                <a:ea typeface="MS Mincho" panose="02020609040205080304" pitchFamily="49" charset="-128"/>
                <a:cs typeface="Times New Roman" panose="02020603050405020304" pitchFamily="18" charset="0"/>
              </a:rPr>
              <a:t>- </a:t>
            </a:r>
            <a:r>
              <a:rPr lang="en-GB" sz="1700" b="1" dirty="0">
                <a:effectLst/>
                <a:latin typeface="Kozuka Gothic Pro R"/>
                <a:ea typeface="MS Mincho" panose="02020609040205080304" pitchFamily="49" charset="-128"/>
                <a:cs typeface="Times New Roman" panose="02020603050405020304" pitchFamily="18" charset="0"/>
              </a:rPr>
              <a:t>Hello/good afternoon.</a:t>
            </a:r>
            <a:br>
              <a:rPr lang="en-GB" sz="1700" dirty="0">
                <a:effectLst/>
                <a:latin typeface="Kozuka Gothic Pro R"/>
                <a:ea typeface="MS Mincho" panose="02020609040205080304" pitchFamily="49" charset="-128"/>
                <a:cs typeface="Times New Roman" panose="02020603050405020304" pitchFamily="18" charset="0"/>
              </a:rPr>
            </a:br>
            <a:endParaRPr lang="en-GB" sz="17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ja-JP" sz="1700" b="1" dirty="0">
                <a:effectLst/>
                <a:latin typeface="Calibri" panose="020F0502020204030204" pitchFamily="34" charset="0"/>
                <a:ea typeface="Kozuka Gothic Pro R"/>
                <a:cs typeface="Times New Roman" panose="02020603050405020304" pitchFamily="18" charset="0"/>
              </a:rPr>
              <a:t>こんばんは。</a:t>
            </a:r>
            <a:r>
              <a:rPr lang="en-GB" sz="1700" dirty="0" err="1">
                <a:effectLst/>
                <a:latin typeface="Kozuka Gothic Pro R"/>
                <a:ea typeface="MS Mincho" panose="02020609040205080304" pitchFamily="49" charset="-128"/>
                <a:cs typeface="Times New Roman" panose="02020603050405020304" pitchFamily="18" charset="0"/>
              </a:rPr>
              <a:t>Konbanwa</a:t>
            </a:r>
            <a:r>
              <a:rPr lang="en-GB" sz="1700" dirty="0">
                <a:effectLst/>
                <a:latin typeface="Kozuka Gothic Pro R"/>
                <a:ea typeface="MS Mincho" panose="02020609040205080304" pitchFamily="49" charset="-128"/>
                <a:cs typeface="Times New Roman" panose="02020603050405020304" pitchFamily="18" charset="0"/>
              </a:rPr>
              <a:t>. </a:t>
            </a:r>
            <a:br>
              <a:rPr lang="en-GB" sz="1700" dirty="0">
                <a:latin typeface="Kozuka Gothic Pro R"/>
                <a:ea typeface="MS Mincho" panose="02020609040205080304" pitchFamily="49" charset="-128"/>
                <a:cs typeface="Times New Roman" panose="02020603050405020304" pitchFamily="18" charset="0"/>
              </a:rPr>
            </a:br>
            <a:r>
              <a:rPr lang="en-GB" sz="1700" b="1" dirty="0">
                <a:latin typeface="Kozuka Gothic Pro R"/>
                <a:ea typeface="MS Mincho" panose="02020609040205080304" pitchFamily="49" charset="-128"/>
                <a:cs typeface="Times New Roman" panose="02020603050405020304" pitchFamily="18" charset="0"/>
              </a:rPr>
              <a:t>- </a:t>
            </a:r>
            <a:r>
              <a:rPr lang="en-GB" sz="1700" b="1" dirty="0">
                <a:effectLst/>
                <a:latin typeface="Kozuka Gothic Pro R"/>
                <a:ea typeface="MS Mincho" panose="02020609040205080304" pitchFamily="49" charset="-128"/>
                <a:cs typeface="Times New Roman" panose="02020603050405020304" pitchFamily="18" charset="0"/>
              </a:rPr>
              <a:t>Good evening.</a:t>
            </a:r>
            <a:br>
              <a:rPr lang="en-GB" sz="1700" dirty="0">
                <a:effectLst/>
                <a:latin typeface="Kozuka Gothic Pro R"/>
                <a:ea typeface="MS Mincho" panose="02020609040205080304" pitchFamily="49" charset="-128"/>
                <a:cs typeface="Times New Roman" panose="02020603050405020304" pitchFamily="18" charset="0"/>
              </a:rPr>
            </a:br>
            <a:endParaRPr lang="en-GB" sz="17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ja-JP" sz="1700" b="1" dirty="0">
                <a:effectLst/>
                <a:latin typeface="Calibri" panose="020F0502020204030204" pitchFamily="34" charset="0"/>
                <a:ea typeface="Kozuka Gothic Pro R"/>
                <a:cs typeface="Times New Roman" panose="02020603050405020304" pitchFamily="18" charset="0"/>
              </a:rPr>
              <a:t>ありがとうございます。</a:t>
            </a:r>
            <a:r>
              <a:rPr lang="en-GB" sz="1700" dirty="0" err="1">
                <a:effectLst/>
                <a:latin typeface="Kozuka Gothic Pro R"/>
                <a:ea typeface="MS Mincho" panose="02020609040205080304" pitchFamily="49" charset="-128"/>
                <a:cs typeface="Times New Roman" panose="02020603050405020304" pitchFamily="18" charset="0"/>
              </a:rPr>
              <a:t>Arigatou</a:t>
            </a:r>
            <a:r>
              <a:rPr lang="en-GB" sz="1700" dirty="0">
                <a:effectLst/>
                <a:latin typeface="Kozuka Gothic Pro R"/>
                <a:ea typeface="MS Mincho" panose="02020609040205080304" pitchFamily="49" charset="-128"/>
                <a:cs typeface="Times New Roman" panose="02020603050405020304" pitchFamily="18" charset="0"/>
              </a:rPr>
              <a:t> </a:t>
            </a:r>
            <a:r>
              <a:rPr lang="en-GB" sz="1700" dirty="0" err="1">
                <a:effectLst/>
                <a:latin typeface="Kozuka Gothic Pro R"/>
                <a:ea typeface="MS Mincho" panose="02020609040205080304" pitchFamily="49" charset="-128"/>
                <a:cs typeface="Times New Roman" panose="02020603050405020304" pitchFamily="18" charset="0"/>
              </a:rPr>
              <a:t>gozaimasu</a:t>
            </a:r>
            <a:r>
              <a:rPr lang="en-GB" sz="1700" dirty="0">
                <a:effectLst/>
                <a:latin typeface="Kozuka Gothic Pro R"/>
                <a:ea typeface="MS Mincho" panose="02020609040205080304" pitchFamily="49" charset="-128"/>
                <a:cs typeface="Times New Roman" panose="02020603050405020304" pitchFamily="18" charset="0"/>
              </a:rPr>
              <a:t>. </a:t>
            </a:r>
            <a:br>
              <a:rPr lang="en-GB" sz="1700" dirty="0">
                <a:latin typeface="Kozuka Gothic Pro R"/>
                <a:ea typeface="MS Mincho" panose="02020609040205080304" pitchFamily="49" charset="-128"/>
                <a:cs typeface="Times New Roman" panose="02020603050405020304" pitchFamily="18" charset="0"/>
              </a:rPr>
            </a:br>
            <a:r>
              <a:rPr lang="en-GB" sz="1700" b="1" dirty="0">
                <a:latin typeface="Kozuka Gothic Pro R"/>
                <a:ea typeface="MS Mincho" panose="02020609040205080304" pitchFamily="49" charset="-128"/>
                <a:cs typeface="Times New Roman" panose="02020603050405020304" pitchFamily="18" charset="0"/>
              </a:rPr>
              <a:t>- </a:t>
            </a:r>
            <a:r>
              <a:rPr lang="en-GB" sz="1700" b="1" dirty="0">
                <a:effectLst/>
                <a:latin typeface="Kozuka Gothic Pro R"/>
                <a:ea typeface="MS Mincho" panose="02020609040205080304" pitchFamily="49" charset="-128"/>
                <a:cs typeface="Times New Roman" panose="02020603050405020304" pitchFamily="18" charset="0"/>
              </a:rPr>
              <a:t>Thank you.</a:t>
            </a:r>
            <a:br>
              <a:rPr lang="en-GB" sz="1700" dirty="0">
                <a:effectLst/>
                <a:latin typeface="Kozuka Gothic Pro R"/>
                <a:ea typeface="MS Mincho" panose="02020609040205080304" pitchFamily="49" charset="-128"/>
                <a:cs typeface="Times New Roman" panose="02020603050405020304" pitchFamily="18" charset="0"/>
              </a:rPr>
            </a:br>
            <a:endParaRPr lang="en-GB" sz="17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ja-JP" sz="1700" b="1" dirty="0">
                <a:effectLst/>
                <a:latin typeface="Calibri" panose="020F0502020204030204" pitchFamily="34" charset="0"/>
                <a:ea typeface="Kozuka Gothic Pro R"/>
                <a:cs typeface="Times New Roman" panose="02020603050405020304" pitchFamily="18" charset="0"/>
              </a:rPr>
              <a:t>すみません。</a:t>
            </a:r>
            <a:r>
              <a:rPr lang="en-GB" sz="1700" dirty="0" err="1">
                <a:effectLst/>
                <a:latin typeface="Kozuka Gothic Pro R"/>
                <a:ea typeface="MS Mincho" panose="02020609040205080304" pitchFamily="49" charset="-128"/>
                <a:cs typeface="Times New Roman" panose="02020603050405020304" pitchFamily="18" charset="0"/>
              </a:rPr>
              <a:t>Sumimasen</a:t>
            </a:r>
            <a:r>
              <a:rPr lang="en-GB" sz="1700" dirty="0">
                <a:effectLst/>
                <a:latin typeface="Kozuka Gothic Pro R"/>
                <a:ea typeface="MS Mincho" panose="02020609040205080304" pitchFamily="49" charset="-128"/>
                <a:cs typeface="Times New Roman" panose="02020603050405020304" pitchFamily="18" charset="0"/>
              </a:rPr>
              <a:t>.</a:t>
            </a:r>
            <a:br>
              <a:rPr lang="en-GB" sz="1700" dirty="0">
                <a:effectLst/>
                <a:latin typeface="Kozuka Gothic Pro R"/>
                <a:ea typeface="MS Mincho" panose="02020609040205080304" pitchFamily="49" charset="-128"/>
                <a:cs typeface="Times New Roman" panose="02020603050405020304" pitchFamily="18" charset="0"/>
              </a:rPr>
            </a:br>
            <a:r>
              <a:rPr lang="en-GB" sz="1700" b="1" dirty="0">
                <a:effectLst/>
                <a:latin typeface="Kozuka Gothic Pro R"/>
                <a:ea typeface="MS Mincho" panose="02020609040205080304" pitchFamily="49" charset="-128"/>
                <a:cs typeface="Times New Roman" panose="02020603050405020304" pitchFamily="18" charset="0"/>
              </a:rPr>
              <a:t>-  Excuse me.</a:t>
            </a:r>
            <a:endParaRPr lang="en-GB" sz="1700" b="1"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7AAC622A-070C-8076-2FA0-B826CE37ED7D}"/>
              </a:ext>
            </a:extLst>
          </p:cNvPr>
          <p:cNvSpPr txBox="1"/>
          <p:nvPr/>
        </p:nvSpPr>
        <p:spPr>
          <a:xfrm>
            <a:off x="6317830" y="4500408"/>
            <a:ext cx="2430882" cy="1280543"/>
          </a:xfrm>
          <a:prstGeom prst="rect">
            <a:avLst/>
          </a:prstGeom>
          <a:noFill/>
          <a:ln w="57150">
            <a:solidFill>
              <a:srgbClr val="FF0000"/>
            </a:solidFill>
            <a:prstDash val="dash"/>
          </a:ln>
        </p:spPr>
        <p:txBody>
          <a:bodyPr wrap="square">
            <a:spAutoFit/>
          </a:bodyPr>
          <a:lstStyle/>
          <a:p>
            <a:pPr lvl="0">
              <a:lnSpc>
                <a:spcPct val="115000"/>
              </a:lnSpc>
            </a:pPr>
            <a:r>
              <a:rPr lang="en-GB" sz="1700" dirty="0">
                <a:latin typeface="Kozuka Gothic Pro R"/>
                <a:ea typeface="MS Mincho" panose="02020609040205080304" pitchFamily="49" charset="-128"/>
                <a:cs typeface="Times New Roman" panose="02020603050405020304" pitchFamily="18" charset="0"/>
              </a:rPr>
              <a:t>More key phrases available in the Your Trip to Japan information pack!</a:t>
            </a:r>
            <a:endParaRPr lang="en-GB" altLang="ja-JP" sz="1700" dirty="0">
              <a:effectLst/>
              <a:latin typeface="Calibri" panose="020F0502020204030204" pitchFamily="34" charset="0"/>
              <a:ea typeface="Kozuka Gothic Pro R"/>
              <a:cs typeface="Times New Roman" panose="02020603050405020304" pitchFamily="18" charset="0"/>
            </a:endParaRPr>
          </a:p>
        </p:txBody>
      </p:sp>
      <p:sp>
        <p:nvSpPr>
          <p:cNvPr id="11" name="Rectangle 10">
            <a:extLst>
              <a:ext uri="{FF2B5EF4-FFF2-40B4-BE49-F238E27FC236}">
                <a16:creationId xmlns:a16="http://schemas.microsoft.com/office/drawing/2014/main" id="{983DB1D5-B9B9-A245-BDEA-12269642FC38}"/>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74651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ain on the tracks&#10;&#10;Description automatically generated">
            <a:extLst>
              <a:ext uri="{FF2B5EF4-FFF2-40B4-BE49-F238E27FC236}">
                <a16:creationId xmlns:a16="http://schemas.microsoft.com/office/drawing/2014/main" id="{93CE62B6-2783-1BD1-CAD0-0A38BA34FE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5622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465157" y="4749543"/>
            <a:ext cx="5234750" cy="1323439"/>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Public Transport and</a:t>
            </a:r>
            <a:r>
              <a:rPr lang="en-GB" altLang="ja-JP" sz="4000" b="1" dirty="0">
                <a:solidFill>
                  <a:srgbClr val="FF0000"/>
                </a:solidFill>
                <a:latin typeface="Kristen ITC" panose="03050502040202030202" pitchFamily="66" charset="0"/>
                <a:ea typeface="Kozuka Gothic Pro B" pitchFamily="34" charset="-128"/>
              </a:rPr>
              <a:t> Travel</a:t>
            </a:r>
            <a:endPar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sp>
        <p:nvSpPr>
          <p:cNvPr id="8" name="Rectangle 7">
            <a:extLst>
              <a:ext uri="{FF2B5EF4-FFF2-40B4-BE49-F238E27FC236}">
                <a16:creationId xmlns:a16="http://schemas.microsoft.com/office/drawing/2014/main" id="{15AC449C-0B79-1A45-9B74-29447BAC3D2F}"/>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904014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26</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Etiquette</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6640" y="1697530"/>
            <a:ext cx="8137402" cy="2246769"/>
          </a:xfrm>
          <a:prstGeom prst="rect">
            <a:avLst/>
          </a:prstGeom>
          <a:noFill/>
        </p:spPr>
        <p:txBody>
          <a:bodyPr wrap="square" rtlCol="0">
            <a:spAutoFit/>
          </a:bodyPr>
          <a:lstStyle/>
          <a:p>
            <a:r>
              <a:rPr lang="en-GB" sz="2000" dirty="0">
                <a:latin typeface="Kozuka Gothic Pro R" pitchFamily="34" charset="-128"/>
                <a:ea typeface="Kozuka Gothic Pro R" pitchFamily="34" charset="-128"/>
              </a:rPr>
              <a:t>When using any form of public transportation in Japan...</a:t>
            </a:r>
          </a:p>
          <a:p>
            <a:endParaRPr lang="en-GB" sz="20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Be quiet so you do not disturb other passengers.</a:t>
            </a:r>
          </a:p>
          <a:p>
            <a:pPr marL="342900" indent="-342900">
              <a:buFont typeface="Arial" panose="020B0604020202020204" pitchFamily="34" charset="0"/>
              <a:buChar char="•"/>
            </a:pPr>
            <a:endParaRPr lang="en-GB" sz="20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Set your phone to silent mode and do not take phone calls.</a:t>
            </a:r>
          </a:p>
          <a:p>
            <a:pPr marL="342900" indent="-342900">
              <a:buFont typeface="Arial" panose="020B0604020202020204" pitchFamily="34" charset="0"/>
              <a:buChar char="•"/>
            </a:pPr>
            <a:endParaRPr lang="en-GB" sz="20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Do not eat or drink.</a:t>
            </a:r>
          </a:p>
        </p:txBody>
      </p:sp>
      <p:pic>
        <p:nvPicPr>
          <p:cNvPr id="7" name="Picture 6" descr="A cartoon of a child on a couch&#10;&#10;Description automatically generated">
            <a:extLst>
              <a:ext uri="{FF2B5EF4-FFF2-40B4-BE49-F238E27FC236}">
                <a16:creationId xmlns:a16="http://schemas.microsoft.com/office/drawing/2014/main" id="{68A715CB-0242-A745-3C98-D21C78989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4762" y="4069342"/>
            <a:ext cx="1550498" cy="2039818"/>
          </a:xfrm>
          <a:prstGeom prst="rect">
            <a:avLst/>
          </a:prstGeom>
        </p:spPr>
      </p:pic>
      <p:pic>
        <p:nvPicPr>
          <p:cNvPr id="11" name="Picture 10" descr="A phone with a green circle on the screen&#10;&#10;Description automatically generated">
            <a:extLst>
              <a:ext uri="{FF2B5EF4-FFF2-40B4-BE49-F238E27FC236}">
                <a16:creationId xmlns:a16="http://schemas.microsoft.com/office/drawing/2014/main" id="{3FE7D7E1-2F5A-DA16-634B-02083280E1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21619" y="4153345"/>
            <a:ext cx="1780328" cy="1739577"/>
          </a:xfrm>
          <a:prstGeom prst="rect">
            <a:avLst/>
          </a:prstGeom>
        </p:spPr>
      </p:pic>
      <p:pic>
        <p:nvPicPr>
          <p:cNvPr id="13" name="Picture 12" descr="A red circle with a cross&#10;&#10;Description automatically generated">
            <a:extLst>
              <a:ext uri="{FF2B5EF4-FFF2-40B4-BE49-F238E27FC236}">
                <a16:creationId xmlns:a16="http://schemas.microsoft.com/office/drawing/2014/main" id="{26237528-B645-071F-A065-8032B2ACD0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2567" y="4095962"/>
            <a:ext cx="1763680" cy="1722664"/>
          </a:xfrm>
          <a:prstGeom prst="rect">
            <a:avLst/>
          </a:prstGeom>
        </p:spPr>
      </p:pic>
      <p:pic>
        <p:nvPicPr>
          <p:cNvPr id="14" name="Picture 13">
            <a:extLst>
              <a:ext uri="{FF2B5EF4-FFF2-40B4-BE49-F238E27FC236}">
                <a16:creationId xmlns:a16="http://schemas.microsoft.com/office/drawing/2014/main" id="{097884A0-AF5D-E8A8-86A1-5A8E25FE39D6}"/>
              </a:ext>
            </a:extLst>
          </p:cNvPr>
          <p:cNvPicPr>
            <a:picLocks noChangeAspect="1"/>
          </p:cNvPicPr>
          <p:nvPr/>
        </p:nvPicPr>
        <p:blipFill>
          <a:blip r:embed="rId7"/>
          <a:stretch>
            <a:fillRect/>
          </a:stretch>
        </p:blipFill>
        <p:spPr>
          <a:xfrm>
            <a:off x="3799063" y="4097684"/>
            <a:ext cx="1761897" cy="1719221"/>
          </a:xfrm>
          <a:prstGeom prst="rect">
            <a:avLst/>
          </a:prstGeom>
        </p:spPr>
      </p:pic>
      <p:pic>
        <p:nvPicPr>
          <p:cNvPr id="15" name="Picture 14">
            <a:extLst>
              <a:ext uri="{FF2B5EF4-FFF2-40B4-BE49-F238E27FC236}">
                <a16:creationId xmlns:a16="http://schemas.microsoft.com/office/drawing/2014/main" id="{1513C819-485B-0CAE-38ED-161FC6DC9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63775" y="4099291"/>
            <a:ext cx="1549249" cy="1793631"/>
          </a:xfrm>
          <a:prstGeom prst="rect">
            <a:avLst/>
          </a:prstGeom>
        </p:spPr>
      </p:pic>
      <p:pic>
        <p:nvPicPr>
          <p:cNvPr id="16" name="Picture 15">
            <a:extLst>
              <a:ext uri="{FF2B5EF4-FFF2-40B4-BE49-F238E27FC236}">
                <a16:creationId xmlns:a16="http://schemas.microsoft.com/office/drawing/2014/main" id="{24BF1A3E-BA32-BAE1-5D4A-2E618D4D58BA}"/>
              </a:ext>
            </a:extLst>
          </p:cNvPr>
          <p:cNvPicPr>
            <a:picLocks noChangeAspect="1"/>
          </p:cNvPicPr>
          <p:nvPr/>
        </p:nvPicPr>
        <p:blipFill>
          <a:blip r:embed="rId7"/>
          <a:stretch>
            <a:fillRect/>
          </a:stretch>
        </p:blipFill>
        <p:spPr>
          <a:xfrm>
            <a:off x="5845947" y="4069342"/>
            <a:ext cx="1761897" cy="1719221"/>
          </a:xfrm>
          <a:prstGeom prst="rect">
            <a:avLst/>
          </a:prstGeom>
        </p:spPr>
      </p:pic>
      <p:sp>
        <p:nvSpPr>
          <p:cNvPr id="17" name="Rectangle 16">
            <a:extLst>
              <a:ext uri="{FF2B5EF4-FFF2-40B4-BE49-F238E27FC236}">
                <a16:creationId xmlns:a16="http://schemas.microsoft.com/office/drawing/2014/main" id="{543F4D06-E6DD-4049-87B2-480B2BBF91E4}"/>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467024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Etiquette</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211731"/>
            <a:ext cx="8137402" cy="163121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Board in order of the queue and do not push in front of others.</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Be mindful of where priority seats are and avoid using them unless you are entitled to one.</a:t>
            </a:r>
          </a:p>
        </p:txBody>
      </p:sp>
      <p:pic>
        <p:nvPicPr>
          <p:cNvPr id="5" name="Picture 4">
            <a:extLst>
              <a:ext uri="{FF2B5EF4-FFF2-40B4-BE49-F238E27FC236}">
                <a16:creationId xmlns:a16="http://schemas.microsoft.com/office/drawing/2014/main" id="{1C007A35-7A83-ADD7-7AC8-4A96F33B8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4052" y="3000330"/>
            <a:ext cx="4595895" cy="3063930"/>
          </a:xfrm>
          <a:prstGeom prst="rect">
            <a:avLst/>
          </a:prstGeom>
        </p:spPr>
      </p:pic>
      <p:sp>
        <p:nvSpPr>
          <p:cNvPr id="11" name="Rectangle 10">
            <a:extLst>
              <a:ext uri="{FF2B5EF4-FFF2-40B4-BE49-F238E27FC236}">
                <a16:creationId xmlns:a16="http://schemas.microsoft.com/office/drawing/2014/main" id="{6AF03653-A3CD-DC41-8DFF-3D2E9817DDD7}"/>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610897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Women Onl</a:t>
            </a:r>
            <a:r>
              <a:rPr lang="en-GB" sz="4000" b="1" dirty="0">
                <a:solidFill>
                  <a:srgbClr val="FF0000"/>
                </a:solidFill>
                <a:latin typeface="Kristen ITC" panose="03050502040202030202" pitchFamily="66" charset="0"/>
                <a:ea typeface="Kozuka Gothic Pro B" pitchFamily="34" charset="-128"/>
              </a:rPr>
              <a:t>y Carriage</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6640" y="1618507"/>
            <a:ext cx="81374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Sometimes there will be women only carriages on the train. These will be clearly signposted in both Japanese and English.</a:t>
            </a:r>
          </a:p>
        </p:txBody>
      </p:sp>
      <p:pic>
        <p:nvPicPr>
          <p:cNvPr id="5" name="図 4">
            <a:extLst>
              <a:ext uri="{FF2B5EF4-FFF2-40B4-BE49-F238E27FC236}">
                <a16:creationId xmlns:a16="http://schemas.microsoft.com/office/drawing/2014/main" id="{5FF2240F-D122-FEB8-75E8-583B2D09CA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2471811"/>
            <a:ext cx="4663821" cy="3500533"/>
          </a:xfrm>
          <a:prstGeom prst="rect">
            <a:avLst/>
          </a:prstGeom>
        </p:spPr>
      </p:pic>
      <p:pic>
        <p:nvPicPr>
          <p:cNvPr id="7" name="図 6">
            <a:extLst>
              <a:ext uri="{FF2B5EF4-FFF2-40B4-BE49-F238E27FC236}">
                <a16:creationId xmlns:a16="http://schemas.microsoft.com/office/drawing/2014/main" id="{342BA373-2A87-9688-AFAF-050FE3A936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8698" y="2471810"/>
            <a:ext cx="2625400" cy="3500533"/>
          </a:xfrm>
          <a:prstGeom prst="rect">
            <a:avLst/>
          </a:prstGeom>
        </p:spPr>
      </p:pic>
      <p:sp>
        <p:nvSpPr>
          <p:cNvPr id="11" name="Rectangle 10">
            <a:extLst>
              <a:ext uri="{FF2B5EF4-FFF2-40B4-BE49-F238E27FC236}">
                <a16:creationId xmlns:a16="http://schemas.microsoft.com/office/drawing/2014/main" id="{E309AA05-C133-2B41-AB39-3D021769643B}"/>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59196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 on a counter&#10;&#10;Description automatically generated">
            <a:extLst>
              <a:ext uri="{FF2B5EF4-FFF2-40B4-BE49-F238E27FC236}">
                <a16:creationId xmlns:a16="http://schemas.microsoft.com/office/drawing/2014/main" id="{9CD79DBE-BF8E-54F6-3D3E-49BCE654F7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1954625" y="1409088"/>
            <a:ext cx="5234750" cy="1323439"/>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Food and Restaurants</a:t>
            </a:r>
          </a:p>
        </p:txBody>
      </p:sp>
      <p:sp>
        <p:nvSpPr>
          <p:cNvPr id="8" name="Rectangle 7">
            <a:extLst>
              <a:ext uri="{FF2B5EF4-FFF2-40B4-BE49-F238E27FC236}">
                <a16:creationId xmlns:a16="http://schemas.microsoft.com/office/drawing/2014/main" id="{8C94525E-844D-2E40-B5D6-7583F14B9B7A}"/>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06699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Contents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379653"/>
            <a:ext cx="8137402" cy="3862596"/>
          </a:xfrm>
          <a:prstGeom prst="rect">
            <a:avLst/>
          </a:prstGeom>
          <a:noFill/>
        </p:spPr>
        <p:txBody>
          <a:bodyPr wrap="square" rtlCol="0">
            <a:spAutoFit/>
          </a:bodyPr>
          <a:lstStyle/>
          <a:p>
            <a:r>
              <a:rPr lang="en-GB" sz="2000" dirty="0">
                <a:latin typeface="Kozuka Gothic Pro R" pitchFamily="34" charset="-128"/>
                <a:ea typeface="Kozuka Gothic Pro R" pitchFamily="34" charset="-128"/>
              </a:rPr>
              <a:t>This presentation will be split into 5 sections.</a:t>
            </a:r>
          </a:p>
          <a:p>
            <a:endParaRPr lang="en-GB" sz="2000" dirty="0">
              <a:latin typeface="Kozuka Gothic Pro R" pitchFamily="34" charset="-128"/>
              <a:ea typeface="Kozuka Gothic Pro R" pitchFamily="34" charset="-128"/>
            </a:endParaRP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Introduction to Japan</a:t>
            </a: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Daily life</a:t>
            </a: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Public transport/travel</a:t>
            </a: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Food and restaurants</a:t>
            </a: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Shopping</a:t>
            </a:r>
          </a:p>
          <a:p>
            <a:pPr marL="342900" indent="-342900">
              <a:buFont typeface="Arial" panose="020B0604020202020204" pitchFamily="34" charset="0"/>
              <a:buChar char="•"/>
            </a:pPr>
            <a:endParaRPr lang="en-GB" sz="2000" dirty="0">
              <a:solidFill>
                <a:prstClr val="black"/>
              </a:solidFill>
              <a:latin typeface="Kozuka Gothic Pro R" pitchFamily="34" charset="-128"/>
              <a:ea typeface="Kozuka Gothic Pro R"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Learning about these different aspects of life will also </a:t>
            </a:r>
            <a:r>
              <a:rPr lang="en-GB" sz="2000" dirty="0">
                <a:solidFill>
                  <a:prstClr val="black"/>
                </a:solidFill>
                <a:latin typeface="Kozuka Gothic Pro R" pitchFamily="34" charset="-128"/>
                <a:ea typeface="Kozuka Gothic Pro R" pitchFamily="34" charset="-128"/>
              </a:rPr>
              <a:t>help you be a </a:t>
            </a:r>
            <a:r>
              <a:rPr lang="en-GB" sz="2000" b="1" dirty="0">
                <a:solidFill>
                  <a:prstClr val="black"/>
                </a:solidFill>
                <a:latin typeface="Kozuka Gothic Pro R" pitchFamily="34" charset="-128"/>
                <a:ea typeface="Kozuka Gothic Pro R" pitchFamily="34" charset="-128"/>
              </a:rPr>
              <a:t>better, more respectful visitor.</a:t>
            </a:r>
            <a:endParaRPr kumimoji="0" lang="en-GB" sz="2000"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endParaRPr lang="en-GB" sz="2000" dirty="0">
              <a:latin typeface="Kozuka Gothic Pro R" pitchFamily="34" charset="-128"/>
              <a:ea typeface="Kozuka Gothic Pro R" pitchFamily="34" charset="-128"/>
            </a:endParaRPr>
          </a:p>
        </p:txBody>
      </p:sp>
      <p:sp>
        <p:nvSpPr>
          <p:cNvPr id="5" name="TextBox 4">
            <a:extLst>
              <a:ext uri="{FF2B5EF4-FFF2-40B4-BE49-F238E27FC236}">
                <a16:creationId xmlns:a16="http://schemas.microsoft.com/office/drawing/2014/main" id="{1C8D4FE3-4139-23A0-5BEE-A565EFB2107E}"/>
              </a:ext>
            </a:extLst>
          </p:cNvPr>
          <p:cNvSpPr txBox="1"/>
          <p:nvPr/>
        </p:nvSpPr>
        <p:spPr>
          <a:xfrm>
            <a:off x="522415" y="5120941"/>
            <a:ext cx="8164385" cy="714811"/>
          </a:xfrm>
          <a:prstGeom prst="rect">
            <a:avLst/>
          </a:prstGeom>
          <a:noFill/>
          <a:ln w="28575">
            <a:solidFill>
              <a:srgbClr val="FF0000"/>
            </a:solidFill>
            <a:prstDash val="dash"/>
          </a:ln>
        </p:spPr>
        <p:txBody>
          <a:bodyPr wrap="square">
            <a:spAutoFit/>
          </a:bodyPr>
          <a:lstStyle/>
          <a:p>
            <a:pPr algn="ctr">
              <a:lnSpc>
                <a:spcPct val="115000"/>
              </a:lnSpc>
            </a:pPr>
            <a:r>
              <a:rPr lang="en-GB" sz="1800" b="1" dirty="0">
                <a:latin typeface="Kozuka Gothic Pro R" pitchFamily="34" charset="-128"/>
                <a:ea typeface="Kozuka Gothic Pro R" pitchFamily="34" charset="-128"/>
              </a:rPr>
              <a:t>Your information pack will also contain more information on each of these sections as well as useful vocabulary and phrases!</a:t>
            </a:r>
          </a:p>
        </p:txBody>
      </p:sp>
      <p:sp>
        <p:nvSpPr>
          <p:cNvPr id="11" name="Rectangle 10">
            <a:extLst>
              <a:ext uri="{FF2B5EF4-FFF2-40B4-BE49-F238E27FC236}">
                <a16:creationId xmlns:a16="http://schemas.microsoft.com/office/drawing/2014/main" id="{DEFCD02C-411B-B441-BF44-89B9829AE425}"/>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467519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Table Manners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363262" y="1547588"/>
            <a:ext cx="8385449" cy="31700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If you’re staying with a host family, make sure everyone is seated with their meal before you start eating.</a:t>
            </a:r>
          </a:p>
          <a:p>
            <a:pPr marR="0" lvl="0"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Japanese people say </a:t>
            </a:r>
            <a:r>
              <a:rPr kumimoji="0" lang="en-GB" sz="2000" b="1" i="0" u="none" strike="noStrike" kern="1200" cap="none" spc="0" normalizeH="0" baseline="0" noProof="0" dirty="0" err="1">
                <a:ln>
                  <a:noFill/>
                </a:ln>
                <a:solidFill>
                  <a:prstClr val="black"/>
                </a:solidFill>
                <a:effectLst/>
                <a:uLnTx/>
                <a:uFillTx/>
                <a:latin typeface="Kozuka Gothic Pro R" pitchFamily="34" charset="-128"/>
                <a:ea typeface="Kozuka Gothic Pro R" pitchFamily="34" charset="-128"/>
                <a:cs typeface="+mn-cs"/>
              </a:rPr>
              <a:t>itadaki</a:t>
            </a:r>
            <a:r>
              <a:rPr lang="en-GB" sz="2000" b="1" dirty="0" err="1">
                <a:solidFill>
                  <a:prstClr val="black"/>
                </a:solidFill>
                <a:latin typeface="Kozuka Gothic Pro R" pitchFamily="34" charset="-128"/>
                <a:ea typeface="Kozuka Gothic Pro R" pitchFamily="34" charset="-128"/>
              </a:rPr>
              <a:t>masu</a:t>
            </a:r>
            <a:r>
              <a:rPr lang="en-GB" sz="2000" b="1" dirty="0">
                <a:solidFill>
                  <a:prstClr val="black"/>
                </a:solidFill>
                <a:latin typeface="Kozuka Gothic Pro R" pitchFamily="34" charset="-128"/>
                <a:ea typeface="Kozuka Gothic Pro R" pitchFamily="34" charset="-128"/>
              </a:rPr>
              <a:t> </a:t>
            </a:r>
            <a:r>
              <a:rPr lang="ja-JP" altLang="en-US" sz="2000" b="1" dirty="0">
                <a:solidFill>
                  <a:prstClr val="black"/>
                </a:solidFill>
                <a:latin typeface="Kozuka Gothic Pro R" pitchFamily="34" charset="-128"/>
                <a:ea typeface="Kozuka Gothic Pro R" pitchFamily="34" charset="-128"/>
              </a:rPr>
              <a:t>いただきます</a:t>
            </a:r>
            <a:r>
              <a:rPr lang="en-GB" altLang="ja-JP" sz="2000" dirty="0">
                <a:solidFill>
                  <a:prstClr val="black"/>
                </a:solidFill>
                <a:latin typeface="Kozuka Gothic Pro R" pitchFamily="34" charset="-128"/>
                <a:ea typeface="Kozuka Gothic Pro R" pitchFamily="34" charset="-128"/>
              </a:rPr>
              <a:t> before eating – this literally means “I humbly receive”. It’s a way of showing respect and gratitude for the food.</a:t>
            </a:r>
          </a:p>
          <a:p>
            <a:pPr marR="0" lvl="0" algn="l" defTabSz="914400" rtl="0" eaLnBrk="1" fontAlgn="auto" latinLnBrk="0" hangingPunct="1">
              <a:lnSpc>
                <a:spcPct val="100000"/>
              </a:lnSpc>
              <a:spcBef>
                <a:spcPts val="0"/>
              </a:spcBef>
              <a:spcAft>
                <a:spcPts val="0"/>
              </a:spcAft>
              <a:buClrTx/>
              <a:buSzTx/>
              <a:tabLst/>
              <a:defRPr/>
            </a:pPr>
            <a:endParaRPr lang="en-GB" altLang="ja-JP"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When finished eating, make sure to say </a:t>
            </a:r>
            <a:r>
              <a:rPr lang="en-GB" sz="2000" b="1" dirty="0" err="1">
                <a:solidFill>
                  <a:prstClr val="black"/>
                </a:solidFill>
                <a:latin typeface="Kozuka Gothic Pro R" pitchFamily="34" charset="-128"/>
                <a:ea typeface="Kozuka Gothic Pro R" pitchFamily="34" charset="-128"/>
              </a:rPr>
              <a:t>gochisousama</a:t>
            </a:r>
            <a:r>
              <a:rPr lang="en-GB" sz="2000" b="1" dirty="0">
                <a:solidFill>
                  <a:prstClr val="black"/>
                </a:solidFill>
                <a:latin typeface="Kozuka Gothic Pro R" pitchFamily="34" charset="-128"/>
                <a:ea typeface="Kozuka Gothic Pro R" pitchFamily="34" charset="-128"/>
              </a:rPr>
              <a:t> </a:t>
            </a:r>
            <a:r>
              <a:rPr lang="en-GB" sz="2000" b="1" dirty="0" err="1">
                <a:solidFill>
                  <a:prstClr val="black"/>
                </a:solidFill>
                <a:latin typeface="Kozuka Gothic Pro R" pitchFamily="34" charset="-128"/>
                <a:ea typeface="Kozuka Gothic Pro R" pitchFamily="34" charset="-128"/>
              </a:rPr>
              <a:t>deshita</a:t>
            </a:r>
            <a:r>
              <a:rPr lang="en-GB" sz="2000" b="1" dirty="0">
                <a:solidFill>
                  <a:prstClr val="black"/>
                </a:solidFill>
                <a:latin typeface="Kozuka Gothic Pro R" pitchFamily="34" charset="-128"/>
                <a:ea typeface="Kozuka Gothic Pro R" pitchFamily="34" charset="-128"/>
              </a:rPr>
              <a:t> </a:t>
            </a:r>
            <a:br>
              <a:rPr lang="en-GB" sz="2000" dirty="0">
                <a:solidFill>
                  <a:prstClr val="black"/>
                </a:solidFill>
                <a:latin typeface="Kozuka Gothic Pro R" pitchFamily="34" charset="-128"/>
                <a:ea typeface="Kozuka Gothic Pro R" pitchFamily="34" charset="-128"/>
              </a:rPr>
            </a:br>
            <a:r>
              <a:rPr lang="ja-JP" altLang="en-US" sz="2000" b="1" dirty="0">
                <a:solidFill>
                  <a:prstClr val="black"/>
                </a:solidFill>
                <a:latin typeface="Kozuka Gothic Pro R" pitchFamily="34" charset="-128"/>
                <a:ea typeface="Kozuka Gothic Pro R" pitchFamily="34" charset="-128"/>
              </a:rPr>
              <a:t>ごちそうさまでした</a:t>
            </a:r>
            <a:r>
              <a:rPr lang="en-GB" altLang="ja-JP" sz="2000" dirty="0">
                <a:solidFill>
                  <a:prstClr val="black"/>
                </a:solidFill>
                <a:latin typeface="Kozuka Gothic Pro R" pitchFamily="34" charset="-128"/>
                <a:ea typeface="Kozuka Gothic Pro R" pitchFamily="34" charset="-128"/>
              </a:rPr>
              <a:t> (“thank you for the meal”) as well.</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4" name="図 3">
            <a:extLst>
              <a:ext uri="{FF2B5EF4-FFF2-40B4-BE49-F238E27FC236}">
                <a16:creationId xmlns:a16="http://schemas.microsoft.com/office/drawing/2014/main" id="{C980F168-7D12-9123-8394-28EAAD0393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6153" y="4422131"/>
            <a:ext cx="1455139" cy="1711928"/>
          </a:xfrm>
          <a:prstGeom prst="rect">
            <a:avLst/>
          </a:prstGeom>
        </p:spPr>
      </p:pic>
      <p:pic>
        <p:nvPicPr>
          <p:cNvPr id="7" name="図 6">
            <a:extLst>
              <a:ext uri="{FF2B5EF4-FFF2-40B4-BE49-F238E27FC236}">
                <a16:creationId xmlns:a16="http://schemas.microsoft.com/office/drawing/2014/main" id="{15210A05-B267-4286-D9F9-EBA6180267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2710" y="4417552"/>
            <a:ext cx="1457085" cy="1714217"/>
          </a:xfrm>
          <a:prstGeom prst="rect">
            <a:avLst/>
          </a:prstGeom>
        </p:spPr>
      </p:pic>
      <p:sp>
        <p:nvSpPr>
          <p:cNvPr id="11" name="Rectangle 10">
            <a:extLst>
              <a:ext uri="{FF2B5EF4-FFF2-40B4-BE49-F238E27FC236}">
                <a16:creationId xmlns:a16="http://schemas.microsoft.com/office/drawing/2014/main" id="{674A5A4B-966A-2B4F-AD4E-16029935C4C9}"/>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982284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Eating at restaurants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5" name="TextBox 4">
            <a:extLst>
              <a:ext uri="{FF2B5EF4-FFF2-40B4-BE49-F238E27FC236}">
                <a16:creationId xmlns:a16="http://schemas.microsoft.com/office/drawing/2014/main" id="{34AB0A62-A852-F1C2-A78A-AC31FB214E71}"/>
              </a:ext>
            </a:extLst>
          </p:cNvPr>
          <p:cNvSpPr txBox="1"/>
          <p:nvPr/>
        </p:nvSpPr>
        <p:spPr>
          <a:xfrm>
            <a:off x="363262" y="1547588"/>
            <a:ext cx="8385449"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You might notice when eating soba (noodles), Japanese people tend to slurp quite loudly. This is a sign of appreciation for the food and that you find it to be delicious!</a:t>
            </a:r>
          </a:p>
        </p:txBody>
      </p:sp>
      <p:pic>
        <p:nvPicPr>
          <p:cNvPr id="7" name="Picture 6" descr="Cartoon of two men eating noodles&#10;&#10;Description automatically generated">
            <a:extLst>
              <a:ext uri="{FF2B5EF4-FFF2-40B4-BE49-F238E27FC236}">
                <a16:creationId xmlns:a16="http://schemas.microsoft.com/office/drawing/2014/main" id="{8C21D686-FEB0-DF52-AE38-770463D076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2528" y="2756655"/>
            <a:ext cx="4358944" cy="3775935"/>
          </a:xfrm>
          <a:prstGeom prst="rect">
            <a:avLst/>
          </a:prstGeom>
        </p:spPr>
      </p:pic>
      <p:sp>
        <p:nvSpPr>
          <p:cNvPr id="11" name="Rectangle 10">
            <a:extLst>
              <a:ext uri="{FF2B5EF4-FFF2-40B4-BE49-F238E27FC236}">
                <a16:creationId xmlns:a16="http://schemas.microsoft.com/office/drawing/2014/main" id="{C4BF86A9-3DCD-2045-B869-F7C4645B8F4A}"/>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218369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32</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At restaurants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580125"/>
            <a:ext cx="8137402"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Kozuka Gothic Pro R" pitchFamily="34" charset="-128"/>
                <a:ea typeface="Kozuka Gothic Pro R" pitchFamily="34" charset="-128"/>
              </a:rPr>
              <a:t>When seated at a restaurant, you may notice a box underneath your table – this is for you to place your bag and belongings in.</a:t>
            </a:r>
          </a:p>
          <a:p>
            <a:endParaRPr lang="en-GB" sz="20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There is no tipping culture in Japan, so you do not need to leave a tip when paying at a restaurant (or anywhere!)</a:t>
            </a:r>
          </a:p>
        </p:txBody>
      </p:sp>
      <p:pic>
        <p:nvPicPr>
          <p:cNvPr id="7" name="Picture 6" descr="A black picnic basket with a pink handle&#10;&#10;Description automatically generated">
            <a:extLst>
              <a:ext uri="{FF2B5EF4-FFF2-40B4-BE49-F238E27FC236}">
                <a16:creationId xmlns:a16="http://schemas.microsoft.com/office/drawing/2014/main" id="{0B877652-EFEB-A8DA-3869-A286C03667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8287" y="4697185"/>
            <a:ext cx="1418473" cy="1418473"/>
          </a:xfrm>
          <a:prstGeom prst="rect">
            <a:avLst/>
          </a:prstGeom>
        </p:spPr>
      </p:pic>
      <p:pic>
        <p:nvPicPr>
          <p:cNvPr id="11" name="Picture 10" descr="A person and person sitting at a table&#10;&#10;Description automatically generated">
            <a:extLst>
              <a:ext uri="{FF2B5EF4-FFF2-40B4-BE49-F238E27FC236}">
                <a16:creationId xmlns:a16="http://schemas.microsoft.com/office/drawing/2014/main" id="{6A78789C-2416-2542-BD78-FADD7944B4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7266" y="3605719"/>
            <a:ext cx="2848158" cy="2509939"/>
          </a:xfrm>
          <a:prstGeom prst="rect">
            <a:avLst/>
          </a:prstGeom>
        </p:spPr>
      </p:pic>
      <p:sp>
        <p:nvSpPr>
          <p:cNvPr id="12" name="Rectangle 11">
            <a:extLst>
              <a:ext uri="{FF2B5EF4-FFF2-40B4-BE49-F238E27FC236}">
                <a16:creationId xmlns:a16="http://schemas.microsoft.com/office/drawing/2014/main" id="{64A0DC0E-F7D0-2446-89F0-984242C3C43B}"/>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148485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Chopsticks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580125"/>
            <a:ext cx="8137402"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Most of the time, restaurants will give you chopsticks to eat with. Restaurants that serve Western food may give you a knife, fork, and spoon instead.</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However if you struggle to use chopsticks, </a:t>
            </a:r>
            <a:r>
              <a:rPr lang="en-GB" sz="2000" dirty="0">
                <a:solidFill>
                  <a:prstClr val="black"/>
                </a:solidFill>
                <a:latin typeface="Kozuka Gothic Pro R" pitchFamily="34" charset="-128"/>
                <a:ea typeface="Kozuka Gothic Pro R" pitchFamily="34" charset="-128"/>
              </a:rPr>
              <a:t>you can</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always ask a member of staff for a knife and fork.</a:t>
            </a:r>
          </a:p>
        </p:txBody>
      </p:sp>
      <p:pic>
        <p:nvPicPr>
          <p:cNvPr id="13" name="Picture 12" descr="A group of chopsticks on a black background&#10;&#10;Description automatically generated">
            <a:extLst>
              <a:ext uri="{FF2B5EF4-FFF2-40B4-BE49-F238E27FC236}">
                <a16:creationId xmlns:a16="http://schemas.microsoft.com/office/drawing/2014/main" id="{80397F53-F983-4BDC-2B63-AA838D894A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0109" y="3572429"/>
            <a:ext cx="2843781" cy="2258752"/>
          </a:xfrm>
          <a:prstGeom prst="rect">
            <a:avLst/>
          </a:prstGeom>
        </p:spPr>
      </p:pic>
      <p:sp>
        <p:nvSpPr>
          <p:cNvPr id="11" name="Rectangle 10">
            <a:extLst>
              <a:ext uri="{FF2B5EF4-FFF2-40B4-BE49-F238E27FC236}">
                <a16:creationId xmlns:a16="http://schemas.microsoft.com/office/drawing/2014/main" id="{8B674F82-E0F7-9646-8E55-2847DA2B7B82}"/>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331867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715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FF0000"/>
                </a:solidFill>
                <a:latin typeface="Kristen ITC" panose="03050502040202030202" pitchFamily="66" charset="0"/>
                <a:ea typeface="Kozuka Gothic Pro B" pitchFamily="34" charset="-128"/>
              </a:rPr>
              <a:t>Allergies + Dietary Requirements</a:t>
            </a:r>
            <a:endParaRPr kumimoji="0" lang="en-GB" sz="32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611310" y="1291266"/>
            <a:ext cx="8137402" cy="265457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950" dirty="0">
                <a:solidFill>
                  <a:prstClr val="black"/>
                </a:solidFill>
                <a:latin typeface="Kozuka Gothic Pro R" pitchFamily="34" charset="-128"/>
                <a:ea typeface="Kozuka Gothic Pro R" pitchFamily="34" charset="-128"/>
              </a:rPr>
              <a:t>Restaurants will not always be accommodating of your needs and finding vegetarian, vegan, or halal options can be challenging.</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950" dirty="0">
                <a:solidFill>
                  <a:prstClr val="black"/>
                </a:solidFill>
                <a:latin typeface="Kozuka Gothic Pro R" pitchFamily="34" charset="-128"/>
                <a:ea typeface="Kozuka Gothic Pro R" pitchFamily="34" charset="-128"/>
              </a:rPr>
              <a:t>For example: ramen broth contains fish stock and/or meat products.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950" dirty="0">
                <a:solidFill>
                  <a:prstClr val="black"/>
                </a:solidFill>
                <a:latin typeface="Kozuka Gothic Pro R" pitchFamily="34" charset="-128"/>
                <a:ea typeface="Kozuka Gothic Pro R" pitchFamily="34" charset="-128"/>
              </a:rPr>
              <a:t>Make sure to inform a member of staff beforehand of your allergies/dietary requirements.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950" dirty="0">
                <a:solidFill>
                  <a:prstClr val="black"/>
                </a:solidFill>
                <a:latin typeface="Kozuka Gothic Pro R" pitchFamily="34" charset="-128"/>
                <a:ea typeface="Kozuka Gothic Pro R" pitchFamily="34" charset="-128"/>
              </a:rPr>
              <a:t>S</a:t>
            </a:r>
            <a:r>
              <a:rPr kumimoji="0" lang="en-GB" sz="1950" b="0" i="0" u="none" strike="noStrike" kern="1200" cap="none" spc="0" normalizeH="0" baseline="0" noProof="0" dirty="0" err="1">
                <a:ln>
                  <a:noFill/>
                </a:ln>
                <a:solidFill>
                  <a:prstClr val="black"/>
                </a:solidFill>
                <a:effectLst/>
                <a:uLnTx/>
                <a:uFillTx/>
                <a:latin typeface="Kozuka Gothic Pro R" pitchFamily="34" charset="-128"/>
                <a:ea typeface="Kozuka Gothic Pro R" pitchFamily="34" charset="-128"/>
                <a:cs typeface="+mn-cs"/>
              </a:rPr>
              <a:t>ome</a:t>
            </a:r>
            <a:r>
              <a:rPr kumimoji="0" lang="en-GB" sz="195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 restaurants may use pictograms to indicate the ingredients contained in a dish.</a:t>
            </a:r>
          </a:p>
        </p:txBody>
      </p:sp>
      <p:pic>
        <p:nvPicPr>
          <p:cNvPr id="7" name="Picture 6">
            <a:extLst>
              <a:ext uri="{FF2B5EF4-FFF2-40B4-BE49-F238E27FC236}">
                <a16:creationId xmlns:a16="http://schemas.microsoft.com/office/drawing/2014/main" id="{83B232E5-F0C2-825F-6B38-D7DBA37A14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343" y="3878566"/>
            <a:ext cx="3835713" cy="2157589"/>
          </a:xfrm>
          <a:prstGeom prst="rect">
            <a:avLst/>
          </a:prstGeom>
        </p:spPr>
      </p:pic>
      <p:pic>
        <p:nvPicPr>
          <p:cNvPr id="21" name="Picture 20" descr="A cartoon face with an egg and brown ears&#10;&#10;Description automatically generated">
            <a:extLst>
              <a:ext uri="{FF2B5EF4-FFF2-40B4-BE49-F238E27FC236}">
                <a16:creationId xmlns:a16="http://schemas.microsoft.com/office/drawing/2014/main" id="{EFB4A2BD-3969-60E8-CEBE-992316062E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5235" y="5215690"/>
            <a:ext cx="817029" cy="813575"/>
          </a:xfrm>
          <a:prstGeom prst="rect">
            <a:avLst/>
          </a:prstGeom>
        </p:spPr>
      </p:pic>
      <p:pic>
        <p:nvPicPr>
          <p:cNvPr id="23" name="Picture 22" descr="A brown wheat symbol on a white background&#10;&#10;Description automatically generated">
            <a:extLst>
              <a:ext uri="{FF2B5EF4-FFF2-40B4-BE49-F238E27FC236}">
                <a16:creationId xmlns:a16="http://schemas.microsoft.com/office/drawing/2014/main" id="{13680CAD-7F93-0340-8B86-B3D8D677BD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96303" y="4302480"/>
            <a:ext cx="817029" cy="813574"/>
          </a:xfrm>
          <a:prstGeom prst="rect">
            <a:avLst/>
          </a:prstGeom>
        </p:spPr>
      </p:pic>
      <p:pic>
        <p:nvPicPr>
          <p:cNvPr id="25" name="Picture 24" descr="A red shrimp with a black background&#10;&#10;Description automatically generated">
            <a:extLst>
              <a:ext uri="{FF2B5EF4-FFF2-40B4-BE49-F238E27FC236}">
                <a16:creationId xmlns:a16="http://schemas.microsoft.com/office/drawing/2014/main" id="{DBB2C536-61E3-BBC3-EC3B-BC00077231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5829" y="4302480"/>
            <a:ext cx="817029" cy="813574"/>
          </a:xfrm>
          <a:prstGeom prst="rect">
            <a:avLst/>
          </a:prstGeom>
        </p:spPr>
      </p:pic>
      <p:pic>
        <p:nvPicPr>
          <p:cNvPr id="27" name="Picture 26" descr="A brown peanut on a white background&#10;&#10;Description automatically generated">
            <a:extLst>
              <a:ext uri="{FF2B5EF4-FFF2-40B4-BE49-F238E27FC236}">
                <a16:creationId xmlns:a16="http://schemas.microsoft.com/office/drawing/2014/main" id="{071816D5-BEBC-2BF6-5AB6-2FF027F51C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3695" y="5220455"/>
            <a:ext cx="819163" cy="815700"/>
          </a:xfrm>
          <a:prstGeom prst="rect">
            <a:avLst/>
          </a:prstGeom>
        </p:spPr>
      </p:pic>
      <p:pic>
        <p:nvPicPr>
          <p:cNvPr id="29" name="Picture 28" descr="A blue and white fish&#10;&#10;Description automatically generated">
            <a:extLst>
              <a:ext uri="{FF2B5EF4-FFF2-40B4-BE49-F238E27FC236}">
                <a16:creationId xmlns:a16="http://schemas.microsoft.com/office/drawing/2014/main" id="{405F32AA-E9F2-5D76-550C-105E4B17CF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06776" y="4284820"/>
            <a:ext cx="817029" cy="813574"/>
          </a:xfrm>
          <a:prstGeom prst="rect">
            <a:avLst/>
          </a:prstGeom>
        </p:spPr>
      </p:pic>
      <p:pic>
        <p:nvPicPr>
          <p:cNvPr id="31" name="Picture 30" descr="A white and purple bottle&#10;&#10;Description automatically generated">
            <a:extLst>
              <a:ext uri="{FF2B5EF4-FFF2-40B4-BE49-F238E27FC236}">
                <a16:creationId xmlns:a16="http://schemas.microsoft.com/office/drawing/2014/main" id="{C83B60D0-525D-E9BF-3EE8-2DC515C4D4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06776" y="5207261"/>
            <a:ext cx="817027" cy="813573"/>
          </a:xfrm>
          <a:prstGeom prst="rect">
            <a:avLst/>
          </a:prstGeom>
        </p:spPr>
      </p:pic>
      <p:pic>
        <p:nvPicPr>
          <p:cNvPr id="33" name="Picture 32" descr="A pink pig on a white background&#10;&#10;Description automatically generated">
            <a:extLst>
              <a:ext uri="{FF2B5EF4-FFF2-40B4-BE49-F238E27FC236}">
                <a16:creationId xmlns:a16="http://schemas.microsoft.com/office/drawing/2014/main" id="{9A6DA60A-5FDB-F94A-2C39-4C152A4AC93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17249" y="4284820"/>
            <a:ext cx="819161" cy="815697"/>
          </a:xfrm>
          <a:prstGeom prst="rect">
            <a:avLst/>
          </a:prstGeom>
        </p:spPr>
      </p:pic>
      <p:pic>
        <p:nvPicPr>
          <p:cNvPr id="35" name="Picture 34" descr="A white chicken with a red crest&#10;&#10;Description automatically generated">
            <a:extLst>
              <a:ext uri="{FF2B5EF4-FFF2-40B4-BE49-F238E27FC236}">
                <a16:creationId xmlns:a16="http://schemas.microsoft.com/office/drawing/2014/main" id="{632316BC-89EF-7B43-829C-A70C81B5F5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18315" y="5207262"/>
            <a:ext cx="817028" cy="813573"/>
          </a:xfrm>
          <a:prstGeom prst="rect">
            <a:avLst/>
          </a:prstGeom>
        </p:spPr>
      </p:pic>
      <p:sp>
        <p:nvSpPr>
          <p:cNvPr id="17" name="Rectangle 16">
            <a:extLst>
              <a:ext uri="{FF2B5EF4-FFF2-40B4-BE49-F238E27FC236}">
                <a16:creationId xmlns:a16="http://schemas.microsoft.com/office/drawing/2014/main" id="{AF629AE9-9F74-9649-8753-58FB6A7E57D8}"/>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304448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Eating outside</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6640" y="1697530"/>
            <a:ext cx="8137402"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Kozuka Gothic Pro R" pitchFamily="34" charset="-128"/>
                <a:ea typeface="Kozuka Gothic Pro R" pitchFamily="34" charset="-128"/>
              </a:rPr>
              <a:t>Avoid eating and drinking whilst walking – it’s not something that you will see other people do in Japan! </a:t>
            </a:r>
          </a:p>
          <a:p>
            <a:pPr marL="342900" indent="-342900">
              <a:buFont typeface="Arial" panose="020B0604020202020204" pitchFamily="34" charset="0"/>
              <a:buChar char="•"/>
            </a:pPr>
            <a:endParaRPr lang="en-GB" sz="2000" dirty="0">
              <a:latin typeface="Kozuka Gothic Pro R" pitchFamily="34" charset="-128"/>
              <a:ea typeface="Kozuka Gothic Pro R" pitchFamily="34" charset="-128"/>
            </a:endParaRPr>
          </a:p>
          <a:p>
            <a:pPr marL="342900" indent="-342900">
              <a:buFont typeface="Arial" panose="020B0604020202020204" pitchFamily="34" charset="0"/>
              <a:buChar char="•"/>
            </a:pPr>
            <a:r>
              <a:rPr lang="en-GB" sz="2000" dirty="0">
                <a:latin typeface="Kozuka Gothic Pro R" pitchFamily="34" charset="-128"/>
                <a:ea typeface="Kozuka Gothic Pro R" pitchFamily="34" charset="-128"/>
              </a:rPr>
              <a:t>You can stand somewhere out of the way of other people, and drink and eat whilst standing.</a:t>
            </a:r>
          </a:p>
        </p:txBody>
      </p:sp>
      <p:pic>
        <p:nvPicPr>
          <p:cNvPr id="5" name="Picture 4">
            <a:extLst>
              <a:ext uri="{FF2B5EF4-FFF2-40B4-BE49-F238E27FC236}">
                <a16:creationId xmlns:a16="http://schemas.microsoft.com/office/drawing/2014/main" id="{FFEDA86E-AD95-5A3C-B8BA-34D92E87E5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5723" y="3429000"/>
            <a:ext cx="2072554" cy="2627644"/>
          </a:xfrm>
          <a:prstGeom prst="rect">
            <a:avLst/>
          </a:prstGeom>
        </p:spPr>
      </p:pic>
      <p:sp>
        <p:nvSpPr>
          <p:cNvPr id="11" name="Rectangle 10">
            <a:extLst>
              <a:ext uri="{FF2B5EF4-FFF2-40B4-BE49-F238E27FC236}">
                <a16:creationId xmlns:a16="http://schemas.microsoft.com/office/drawing/2014/main" id="{13B00CAB-1F64-B64C-8A82-0453E20ABE79}"/>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41014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shopping mall&#10;&#10;Description automatically generated">
            <a:extLst>
              <a:ext uri="{FF2B5EF4-FFF2-40B4-BE49-F238E27FC236}">
                <a16:creationId xmlns:a16="http://schemas.microsoft.com/office/drawing/2014/main" id="{3B59B6F9-0C9B-5C94-B7E0-E7AFF5E89B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38551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1954625" y="1409088"/>
            <a:ext cx="5234750" cy="707886"/>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Shopping</a:t>
            </a:r>
          </a:p>
        </p:txBody>
      </p:sp>
      <p:sp>
        <p:nvSpPr>
          <p:cNvPr id="10" name="Rectangle 9">
            <a:extLst>
              <a:ext uri="{FF2B5EF4-FFF2-40B4-BE49-F238E27FC236}">
                <a16:creationId xmlns:a16="http://schemas.microsoft.com/office/drawing/2014/main" id="{18082285-7F10-EB45-8909-24529E3B90F5}"/>
              </a:ext>
            </a:extLst>
          </p:cNvPr>
          <p:cNvSpPr/>
          <p:nvPr/>
        </p:nvSpPr>
        <p:spPr>
          <a:xfrm>
            <a:off x="0" y="6353284"/>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693113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37</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r>
              <a:rPr lang="en-GB" sz="4000" b="1" dirty="0">
                <a:solidFill>
                  <a:srgbClr val="FF0000"/>
                </a:solidFill>
                <a:latin typeface="Kristen ITC" panose="03050502040202030202" pitchFamily="66" charset="0"/>
                <a:ea typeface="Kozuka Gothic Pro B" pitchFamily="34" charset="-128"/>
              </a:rPr>
              <a:t>Cash</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03299" y="1379653"/>
            <a:ext cx="8137402" cy="286232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Japan is still, relatively speaking, a cash-based society.</a:t>
            </a:r>
          </a:p>
          <a:p>
            <a:pPr marL="342900" indent="-342900">
              <a:spcAft>
                <a:spcPts val="600"/>
              </a:spcAft>
              <a:buFont typeface="Arial" panose="020B0604020202020204" pitchFamily="34" charset="0"/>
              <a:buChar char="•"/>
            </a:pPr>
            <a:r>
              <a:rPr lang="en-GB" sz="2000" dirty="0">
                <a:latin typeface="Kozuka Gothic Pro R" pitchFamily="34" charset="-128"/>
                <a:ea typeface="Kozuka Gothic Pro R" pitchFamily="34" charset="-128"/>
              </a:rPr>
              <a:t>It is advisable to bring and use cash – some places may not accept card payments.</a:t>
            </a:r>
          </a:p>
          <a:p>
            <a:pPr marL="342900" indent="-342900">
              <a:spcAft>
                <a:spcPts val="600"/>
              </a:spcAft>
              <a:buFont typeface="Arial" panose="020B0604020202020204" pitchFamily="34" charset="0"/>
              <a:buChar cha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You may notice 2 prices on a label. One price will be without tax, the other will be with tax included. </a:t>
            </a:r>
          </a:p>
          <a:p>
            <a:pPr marL="342900" indent="-342900">
              <a:spcAft>
                <a:spcPts val="600"/>
              </a:spcAft>
              <a:buFont typeface="Arial" panose="020B0604020202020204" pitchFamily="34" charset="0"/>
              <a:buChar cha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Look for the slightly higher number as that will be the tax included price you pay at the till.</a:t>
            </a:r>
          </a:p>
          <a:p>
            <a:pPr marL="342900" indent="-342900">
              <a:buFont typeface="Arial" panose="020B0604020202020204" pitchFamily="34" charset="0"/>
              <a:buChar char="•"/>
            </a:pPr>
            <a:endParaRPr lang="en-GB" sz="2000" dirty="0">
              <a:latin typeface="Kozuka Gothic Pro R" pitchFamily="34" charset="-128"/>
              <a:ea typeface="Kozuka Gothic Pro R" pitchFamily="34" charset="-128"/>
            </a:endParaRPr>
          </a:p>
        </p:txBody>
      </p:sp>
      <p:pic>
        <p:nvPicPr>
          <p:cNvPr id="7" name="Picture 6" descr="A group of currency notes and coins&#10;&#10;Description automatically generated">
            <a:extLst>
              <a:ext uri="{FF2B5EF4-FFF2-40B4-BE49-F238E27FC236}">
                <a16:creationId xmlns:a16="http://schemas.microsoft.com/office/drawing/2014/main" id="{CBA217F5-265D-17D5-34CE-7D2CBAB58A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3328" y="3978947"/>
            <a:ext cx="3553367" cy="1998769"/>
          </a:xfrm>
          <a:prstGeom prst="rect">
            <a:avLst/>
          </a:prstGeom>
        </p:spPr>
      </p:pic>
      <p:sp>
        <p:nvSpPr>
          <p:cNvPr id="11" name="Rectangle 10">
            <a:extLst>
              <a:ext uri="{FF2B5EF4-FFF2-40B4-BE49-F238E27FC236}">
                <a16:creationId xmlns:a16="http://schemas.microsoft.com/office/drawing/2014/main" id="{B7BEEB5D-388F-7740-85AE-347644BBDB15}"/>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81109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Paying</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507370"/>
            <a:ext cx="8137402" cy="17851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When paying for an item at the till, place your cash into one of the cash trays on the counter.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Do not directly hand your cash to the cashier, and do not place it onto the counter.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The cashier will also return your change to you on the cash tray.</a:t>
            </a:r>
          </a:p>
        </p:txBody>
      </p:sp>
      <p:pic>
        <p:nvPicPr>
          <p:cNvPr id="7" name="Picture 6" descr="A store with plastic coverings&#10;&#10;Description automatically generated">
            <a:extLst>
              <a:ext uri="{FF2B5EF4-FFF2-40B4-BE49-F238E27FC236}">
                <a16:creationId xmlns:a16="http://schemas.microsoft.com/office/drawing/2014/main" id="{851DFF8B-6A91-056C-7934-32735E21F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269" y="3429000"/>
            <a:ext cx="3383862" cy="2537897"/>
          </a:xfrm>
          <a:prstGeom prst="rect">
            <a:avLst/>
          </a:prstGeom>
        </p:spPr>
      </p:pic>
      <p:pic>
        <p:nvPicPr>
          <p:cNvPr id="11" name="Picture 10" descr="A cartoon of a person putting money into a cash register&#10;&#10;Description automatically generated">
            <a:extLst>
              <a:ext uri="{FF2B5EF4-FFF2-40B4-BE49-F238E27FC236}">
                <a16:creationId xmlns:a16="http://schemas.microsoft.com/office/drawing/2014/main" id="{FE95BBC2-CE99-6ECE-B7F1-ACE581E439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707076" y="3428999"/>
            <a:ext cx="2166730" cy="2537897"/>
          </a:xfrm>
          <a:prstGeom prst="rect">
            <a:avLst/>
          </a:prstGeom>
        </p:spPr>
      </p:pic>
      <p:cxnSp>
        <p:nvCxnSpPr>
          <p:cNvPr id="13" name="Straight Arrow Connector 12">
            <a:extLst>
              <a:ext uri="{FF2B5EF4-FFF2-40B4-BE49-F238E27FC236}">
                <a16:creationId xmlns:a16="http://schemas.microsoft.com/office/drawing/2014/main" id="{5DB572B0-6775-DC8B-6C42-6C9495F0152E}"/>
              </a:ext>
            </a:extLst>
          </p:cNvPr>
          <p:cNvCxnSpPr>
            <a:stCxn id="11" idx="1"/>
          </p:cNvCxnSpPr>
          <p:nvPr/>
        </p:nvCxnSpPr>
        <p:spPr>
          <a:xfrm flipV="1">
            <a:off x="3873806" y="4697947"/>
            <a:ext cx="806206" cy="1"/>
          </a:xfrm>
          <a:prstGeom prst="straightConnector1">
            <a:avLst/>
          </a:prstGeom>
          <a:ln w="76200">
            <a:solidFill>
              <a:srgbClr val="9B3333"/>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6B75303-0F2F-C341-95F5-5D57C52A13DF}"/>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385792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Important information</a:t>
            </a: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791ADBE4-C9F2-DAD9-532D-1AB20E38628B}"/>
              </a:ext>
            </a:extLst>
          </p:cNvPr>
          <p:cNvSpPr txBox="1"/>
          <p:nvPr/>
        </p:nvSpPr>
        <p:spPr>
          <a:xfrm>
            <a:off x="586640" y="1697530"/>
            <a:ext cx="8137402" cy="2015936"/>
          </a:xfrm>
          <a:prstGeom prst="rect">
            <a:avLst/>
          </a:prstGeom>
          <a:noFill/>
        </p:spPr>
        <p:txBody>
          <a:bodyPr wrap="square" rtlCol="0">
            <a:spAutoFit/>
          </a:bodyPr>
          <a:lstStyle/>
          <a:p>
            <a:pPr>
              <a:spcAft>
                <a:spcPts val="1000"/>
              </a:spcAft>
            </a:pPr>
            <a:r>
              <a:rPr kumimoji="0" lang="en-GB" sz="2000" b="0" i="0" u="none" strike="noStrike" kern="1200" cap="none" spc="0" normalizeH="0" baseline="0" noProof="0" dirty="0">
                <a:ln>
                  <a:noFill/>
                </a:ln>
                <a:solidFill>
                  <a:prstClr val="black"/>
                </a:solidFill>
                <a:uLnTx/>
                <a:uFillTx/>
                <a:latin typeface="Kozuka Gothic Pro R" pitchFamily="34" charset="-128"/>
                <a:ea typeface="MS Mincho" panose="02020609040205080304" pitchFamily="49" charset="-128"/>
                <a:cs typeface="Times New Roman" panose="02020603050405020304" pitchFamily="18" charset="0"/>
              </a:rPr>
              <a:t>Save these numbers to your mobile phone before you travel, so you know which numbers to call in case of emergency.</a:t>
            </a:r>
          </a:p>
          <a:p>
            <a:pPr marL="342900" indent="-342900">
              <a:spcAft>
                <a:spcPts val="1000"/>
              </a:spcAft>
              <a:buFont typeface="Arial" panose="020B0604020202020204" pitchFamily="34" charset="0"/>
              <a:buChar char="•"/>
            </a:pPr>
            <a:r>
              <a:rPr lang="en-GB" sz="2000" dirty="0">
                <a:solidFill>
                  <a:prstClr val="black"/>
                </a:solidFill>
                <a:effectLst/>
                <a:latin typeface="Kozuka Gothic Pro R" pitchFamily="34" charset="-128"/>
                <a:ea typeface="MS Mincho" panose="02020609040205080304" pitchFamily="49" charset="-128"/>
                <a:cs typeface="Times New Roman" panose="02020603050405020304" pitchFamily="18" charset="0"/>
              </a:rPr>
              <a:t>Ambulance – Dial 119</a:t>
            </a:r>
          </a:p>
          <a:p>
            <a:pPr marL="342900" indent="-342900">
              <a:spcAft>
                <a:spcPts val="1000"/>
              </a:spcAft>
              <a:buFont typeface="Arial" panose="020B0604020202020204" pitchFamily="34" charset="0"/>
              <a:buChar char="•"/>
            </a:pPr>
            <a:r>
              <a:rPr kumimoji="0" lang="en-GB" sz="2000" b="0" i="0" u="none" strike="noStrike" kern="1200" cap="none" spc="0" normalizeH="0" baseline="0" noProof="0" dirty="0">
                <a:ln>
                  <a:noFill/>
                </a:ln>
                <a:solidFill>
                  <a:prstClr val="black"/>
                </a:solidFill>
                <a:uLnTx/>
                <a:uFillTx/>
                <a:latin typeface="Kozuka Gothic Pro R" pitchFamily="34" charset="-128"/>
                <a:ea typeface="MS Mincho" panose="02020609040205080304" pitchFamily="49" charset="-128"/>
                <a:cs typeface="Times New Roman" panose="02020603050405020304" pitchFamily="18" charset="0"/>
              </a:rPr>
              <a:t>Fire – Dial 119</a:t>
            </a:r>
          </a:p>
          <a:p>
            <a:pPr marL="342900" indent="-342900">
              <a:spcAft>
                <a:spcPts val="1000"/>
              </a:spcAft>
              <a:buFont typeface="Arial" panose="020B0604020202020204" pitchFamily="34" charset="0"/>
              <a:buChar char="•"/>
            </a:pPr>
            <a:r>
              <a:rPr lang="en-GB" sz="2000" dirty="0">
                <a:solidFill>
                  <a:prstClr val="black"/>
                </a:solidFill>
                <a:effectLst/>
                <a:latin typeface="Kozuka Gothic Pro R" pitchFamily="34" charset="-128"/>
                <a:ea typeface="MS Mincho" panose="02020609040205080304" pitchFamily="49" charset="-128"/>
                <a:cs typeface="Times New Roman" panose="02020603050405020304" pitchFamily="18" charset="0"/>
              </a:rPr>
              <a:t>Police – Dial 110</a:t>
            </a:r>
          </a:p>
        </p:txBody>
      </p:sp>
      <p:pic>
        <p:nvPicPr>
          <p:cNvPr id="5" name="図 4">
            <a:extLst>
              <a:ext uri="{FF2B5EF4-FFF2-40B4-BE49-F238E27FC236}">
                <a16:creationId xmlns:a16="http://schemas.microsoft.com/office/drawing/2014/main" id="{B2FCAB70-CAA1-1887-A85F-93BFD8FAE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405" y="4553660"/>
            <a:ext cx="1830852" cy="1513504"/>
          </a:xfrm>
          <a:prstGeom prst="rect">
            <a:avLst/>
          </a:prstGeom>
        </p:spPr>
      </p:pic>
      <p:pic>
        <p:nvPicPr>
          <p:cNvPr id="13" name="図 12">
            <a:extLst>
              <a:ext uri="{FF2B5EF4-FFF2-40B4-BE49-F238E27FC236}">
                <a16:creationId xmlns:a16="http://schemas.microsoft.com/office/drawing/2014/main" id="{9860CECA-7948-4607-C335-4B3431529D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56574" y="4587003"/>
            <a:ext cx="1830852" cy="1354830"/>
          </a:xfrm>
          <a:prstGeom prst="rect">
            <a:avLst/>
          </a:prstGeom>
        </p:spPr>
      </p:pic>
      <p:pic>
        <p:nvPicPr>
          <p:cNvPr id="15" name="図 14">
            <a:extLst>
              <a:ext uri="{FF2B5EF4-FFF2-40B4-BE49-F238E27FC236}">
                <a16:creationId xmlns:a16="http://schemas.microsoft.com/office/drawing/2014/main" id="{2D03E90D-74ED-68BF-0E3A-37F0D5354C6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07743" y="4548034"/>
            <a:ext cx="1830852" cy="1327367"/>
          </a:xfrm>
          <a:prstGeom prst="rect">
            <a:avLst/>
          </a:prstGeom>
        </p:spPr>
      </p:pic>
      <p:sp>
        <p:nvSpPr>
          <p:cNvPr id="11" name="Rectangle 10">
            <a:extLst>
              <a:ext uri="{FF2B5EF4-FFF2-40B4-BE49-F238E27FC236}">
                <a16:creationId xmlns:a16="http://schemas.microsoft.com/office/drawing/2014/main" id="{5645DB32-A068-CD4A-9A0F-4EF71B705CB9}"/>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611496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EDB81A-8672-6447-031F-71113DE00EA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636878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465157" y="4749543"/>
            <a:ext cx="5234750" cy="1323439"/>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Introduction to Japan</a:t>
            </a:r>
          </a:p>
        </p:txBody>
      </p:sp>
      <p:sp>
        <p:nvSpPr>
          <p:cNvPr id="8" name="Rectangle 7">
            <a:extLst>
              <a:ext uri="{FF2B5EF4-FFF2-40B4-BE49-F238E27FC236}">
                <a16:creationId xmlns:a16="http://schemas.microsoft.com/office/drawing/2014/main" id="{73CCEC29-E720-FF41-B117-1DC2E9DF7396}"/>
              </a:ext>
            </a:extLst>
          </p:cNvPr>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593899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on a hill with trees and a city in the background&#10;&#10;Description automatically generated">
            <a:extLst>
              <a:ext uri="{FF2B5EF4-FFF2-40B4-BE49-F238E27FC236}">
                <a16:creationId xmlns:a16="http://schemas.microsoft.com/office/drawing/2014/main" id="{8359E41A-E3B0-AA7C-0187-ED50C4FBDA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39386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053" y="239214"/>
            <a:ext cx="880854" cy="880854"/>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close-up of a boarding pass&#10;&#10;Description automatically generated">
            <a:extLst>
              <a:ext uri="{FF2B5EF4-FFF2-40B4-BE49-F238E27FC236}">
                <a16:creationId xmlns:a16="http://schemas.microsoft.com/office/drawing/2014/main" id="{AF157879-6D6E-DBB3-FC83-AEE115085E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524653">
            <a:off x="2620300" y="3845189"/>
            <a:ext cx="3509167" cy="1973906"/>
          </a:xfrm>
          <a:prstGeom prst="rect">
            <a:avLst/>
          </a:prstGeom>
        </p:spPr>
      </p:pic>
      <p:sp>
        <p:nvSpPr>
          <p:cNvPr id="14" name="TextBox 13"/>
          <p:cNvSpPr txBox="1"/>
          <p:nvPr/>
        </p:nvSpPr>
        <p:spPr>
          <a:xfrm>
            <a:off x="3977285" y="4744370"/>
            <a:ext cx="4722622" cy="1323439"/>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ja-JP"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Enjoy your trip to Japan!</a:t>
            </a:r>
          </a:p>
        </p:txBody>
      </p:sp>
      <p:pic>
        <p:nvPicPr>
          <p:cNvPr id="11" name="Picture 10" descr="A blue suitcase with a sticker on it&#10;&#10;Description automatically generated">
            <a:extLst>
              <a:ext uri="{FF2B5EF4-FFF2-40B4-BE49-F238E27FC236}">
                <a16:creationId xmlns:a16="http://schemas.microsoft.com/office/drawing/2014/main" id="{F505599F-82D7-298E-C5C0-1641D40062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846196" y="4490079"/>
            <a:ext cx="3718176" cy="2091475"/>
          </a:xfrm>
          <a:prstGeom prst="rect">
            <a:avLst/>
          </a:prstGeom>
        </p:spPr>
      </p:pic>
      <p:sp>
        <p:nvSpPr>
          <p:cNvPr id="10" name="Rectangle 9">
            <a:extLst>
              <a:ext uri="{FF2B5EF4-FFF2-40B4-BE49-F238E27FC236}">
                <a16:creationId xmlns:a16="http://schemas.microsoft.com/office/drawing/2014/main" id="{B9E14F59-6233-4540-9A22-04C460A179A7}"/>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1887988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2215991"/>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created by 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41</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6C566E7-1900-9342-BBB0-979908DB7E96}"/>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910942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Japan Facts</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455102"/>
            <a:ext cx="8209160" cy="181588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kumimoji="0" lang="en-GB"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Time difference: </a:t>
            </a:r>
            <a:r>
              <a:rPr kumimoji="0" lang="en-GB"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8 – 9 hours (depending on d</a:t>
            </a:r>
            <a:r>
              <a:rPr lang="en-GB" dirty="0" err="1">
                <a:solidFill>
                  <a:prstClr val="black"/>
                </a:solidFill>
                <a:latin typeface="Kozuka Gothic Pro R" pitchFamily="34" charset="-128"/>
                <a:ea typeface="Kozuka Gothic Pro R" pitchFamily="34" charset="-128"/>
              </a:rPr>
              <a:t>aylight</a:t>
            </a:r>
            <a:r>
              <a:rPr lang="en-GB" dirty="0">
                <a:solidFill>
                  <a:prstClr val="black"/>
                </a:solidFill>
                <a:latin typeface="Kozuka Gothic Pro R" pitchFamily="34" charset="-128"/>
                <a:ea typeface="Kozuka Gothic Pro R" pitchFamily="34" charset="-128"/>
              </a:rPr>
              <a:t> savings)</a:t>
            </a:r>
          </a:p>
          <a:p>
            <a:pPr marL="285750" indent="-285750">
              <a:spcAft>
                <a:spcPts val="600"/>
              </a:spcAft>
              <a:buFont typeface="Arial" panose="020B0604020202020204" pitchFamily="34" charset="0"/>
              <a:buChar char="•"/>
            </a:pPr>
            <a:r>
              <a:rPr kumimoji="0" lang="en-GB" b="1"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Flight time: </a:t>
            </a:r>
            <a:r>
              <a:rPr lang="en-GB" dirty="0">
                <a:solidFill>
                  <a:prstClr val="black"/>
                </a:solidFill>
                <a:latin typeface="Kozuka Gothic Pro R" pitchFamily="34" charset="-128"/>
                <a:ea typeface="Kozuka Gothic Pro R" pitchFamily="34" charset="-128"/>
              </a:rPr>
              <a:t>non-stop from London to Tokyo – approximately 13.5 hours</a:t>
            </a:r>
          </a:p>
          <a:p>
            <a:pPr marL="285750" indent="-285750">
              <a:spcAft>
                <a:spcPts val="600"/>
              </a:spcAft>
              <a:buFont typeface="Arial" panose="020B0604020202020204" pitchFamily="34" charset="0"/>
              <a:buChar char="•"/>
            </a:pPr>
            <a:r>
              <a:rPr lang="en-GB" b="1" dirty="0">
                <a:solidFill>
                  <a:prstClr val="black"/>
                </a:solidFill>
                <a:latin typeface="Kozuka Gothic Pro R" pitchFamily="34" charset="-128"/>
                <a:ea typeface="Kozuka Gothic Pro R" pitchFamily="34" charset="-128"/>
              </a:rPr>
              <a:t>Capital city: </a:t>
            </a:r>
            <a:r>
              <a:rPr lang="en-GB" dirty="0">
                <a:solidFill>
                  <a:prstClr val="black"/>
                </a:solidFill>
                <a:latin typeface="Kozuka Gothic Pro R" pitchFamily="34" charset="-128"/>
                <a:ea typeface="Kozuka Gothic Pro R" pitchFamily="34" charset="-128"/>
              </a:rPr>
              <a:t>Tokyo</a:t>
            </a:r>
          </a:p>
          <a:p>
            <a:pPr marL="285750" indent="-285750">
              <a:spcAft>
                <a:spcPts val="600"/>
              </a:spcAft>
              <a:buFont typeface="Arial" panose="020B0604020202020204" pitchFamily="34" charset="0"/>
              <a:buChar char="•"/>
            </a:pPr>
            <a:r>
              <a:rPr lang="en-GB" b="1" dirty="0">
                <a:solidFill>
                  <a:prstClr val="black"/>
                </a:solidFill>
                <a:latin typeface="Kozuka Gothic Pro R" pitchFamily="34" charset="-128"/>
                <a:ea typeface="Kozuka Gothic Pro R" pitchFamily="34" charset="-128"/>
              </a:rPr>
              <a:t>Currency:</a:t>
            </a:r>
            <a:r>
              <a:rPr lang="en-GB" dirty="0">
                <a:solidFill>
                  <a:prstClr val="black"/>
                </a:solidFill>
                <a:latin typeface="Kozuka Gothic Pro R" pitchFamily="34" charset="-128"/>
                <a:ea typeface="Kozuka Gothic Pro R" pitchFamily="34" charset="-128"/>
              </a:rPr>
              <a:t> Yen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Kozuka Gothic Pro R" pitchFamily="34" charset="-128"/>
              <a:ea typeface="Kozuka Gothic Pro R" pitchFamily="34" charset="-128"/>
            </a:endParaRPr>
          </a:p>
        </p:txBody>
      </p:sp>
      <p:pic>
        <p:nvPicPr>
          <p:cNvPr id="8" name="Picture 7" descr="A map of japan with black text&#10;&#10;Description automatically generated">
            <a:extLst>
              <a:ext uri="{FF2B5EF4-FFF2-40B4-BE49-F238E27FC236}">
                <a16:creationId xmlns:a16="http://schemas.microsoft.com/office/drawing/2014/main" id="{CF3F60D4-BD70-A234-BD55-060F90F7C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1852" y="2869125"/>
            <a:ext cx="5934110" cy="3337937"/>
          </a:xfrm>
          <a:prstGeom prst="rect">
            <a:avLst/>
          </a:prstGeom>
        </p:spPr>
      </p:pic>
      <p:sp>
        <p:nvSpPr>
          <p:cNvPr id="11" name="Rectangle 10">
            <a:extLst>
              <a:ext uri="{FF2B5EF4-FFF2-40B4-BE49-F238E27FC236}">
                <a16:creationId xmlns:a16="http://schemas.microsoft.com/office/drawing/2014/main" id="{FF06E12C-B900-2343-A892-A226AB5EDA8C}"/>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39810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Weather and Climate</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17728" y="1289909"/>
            <a:ext cx="8324568"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u="none" strike="noStrike" kern="1200" cap="none" spc="0" normalizeH="0" baseline="0" noProof="0" dirty="0">
                <a:ln>
                  <a:noFill/>
                </a:ln>
                <a:solidFill>
                  <a:prstClr val="black"/>
                </a:solidFill>
                <a:effectLst/>
                <a:uLnTx/>
                <a:uFillTx/>
                <a:latin typeface="Kozuka Gothic Pro R" panose="020B0400000000000000" pitchFamily="34" charset="-128"/>
                <a:ea typeface="Kozuka Gothic Pro R" panose="020B0400000000000000" pitchFamily="34" charset="-128"/>
              </a:rPr>
              <a:t>Depending on where and when you go, the weather and climate </a:t>
            </a:r>
            <a:br>
              <a:rPr kumimoji="0" lang="en-GB" u="none" strike="noStrike" kern="1200" cap="none" spc="0" normalizeH="0" baseline="0" noProof="0" dirty="0">
                <a:ln>
                  <a:noFill/>
                </a:ln>
                <a:solidFill>
                  <a:prstClr val="black"/>
                </a:solidFill>
                <a:effectLst/>
                <a:uLnTx/>
                <a:uFillTx/>
                <a:latin typeface="Kozuka Gothic Pro R" panose="020B0400000000000000" pitchFamily="34" charset="-128"/>
                <a:ea typeface="Kozuka Gothic Pro R" panose="020B0400000000000000" pitchFamily="34" charset="-128"/>
              </a:rPr>
            </a:br>
            <a:r>
              <a:rPr kumimoji="0" lang="en-GB" u="none" strike="noStrike" kern="1200" cap="none" spc="0" normalizeH="0" baseline="0" noProof="0" dirty="0">
                <a:ln>
                  <a:noFill/>
                </a:ln>
                <a:solidFill>
                  <a:prstClr val="black"/>
                </a:solidFill>
                <a:effectLst/>
                <a:uLnTx/>
                <a:uFillTx/>
                <a:latin typeface="Kozuka Gothic Pro R" panose="020B0400000000000000" pitchFamily="34" charset="-128"/>
                <a:ea typeface="Kozuka Gothic Pro R" panose="020B0400000000000000" pitchFamily="34" charset="-128"/>
              </a:rPr>
              <a:t>in Japan can vary greatly. </a:t>
            </a:r>
            <a:endParaRPr lang="en-GB" dirty="0">
              <a:solidFill>
                <a:prstClr val="black"/>
              </a:solidFill>
              <a:latin typeface="Kozuka Gothic Pro R" panose="020B0400000000000000" pitchFamily="34" charset="-128"/>
              <a:ea typeface="Kozuka Gothic Pro R" panose="020B0400000000000000" pitchFamily="34" charset="-128"/>
            </a:endParaRPr>
          </a:p>
          <a:p>
            <a:pPr marL="285750" lvl="0" indent="-285750">
              <a:spcAft>
                <a:spcPts val="1200"/>
              </a:spcAft>
              <a:buFont typeface="Arial" panose="020B0604020202020204" pitchFamily="34" charset="0"/>
              <a:buChar char="•"/>
              <a:defRPr/>
            </a:pPr>
            <a:r>
              <a:rPr kumimoji="0" lang="en-GB" u="none" strike="noStrike" kern="1200" cap="none" spc="0" normalizeH="0" baseline="0" noProof="0" dirty="0">
                <a:ln>
                  <a:noFill/>
                </a:ln>
                <a:solidFill>
                  <a:prstClr val="black"/>
                </a:solidFill>
                <a:effectLst/>
                <a:uLnTx/>
                <a:uFillTx/>
                <a:latin typeface="Kozuka Gothic Pro R" panose="020B0400000000000000" pitchFamily="34" charset="-128"/>
                <a:ea typeface="Kozuka Gothic Pro R" panose="020B0400000000000000" pitchFamily="34" charset="-128"/>
              </a:rPr>
              <a:t>Make sure to check the wea</a:t>
            </a:r>
            <a:r>
              <a:rPr lang="en-GB" dirty="0" err="1">
                <a:solidFill>
                  <a:prstClr val="black"/>
                </a:solidFill>
                <a:latin typeface="Kozuka Gothic Pro R" panose="020B0400000000000000" pitchFamily="34" charset="-128"/>
                <a:ea typeface="Kozuka Gothic Pro R" panose="020B0400000000000000" pitchFamily="34" charset="-128"/>
              </a:rPr>
              <a:t>ther</a:t>
            </a:r>
            <a:r>
              <a:rPr lang="en-GB" dirty="0">
                <a:solidFill>
                  <a:prstClr val="black"/>
                </a:solidFill>
                <a:latin typeface="Kozuka Gothic Pro R" panose="020B0400000000000000" pitchFamily="34" charset="-128"/>
                <a:ea typeface="Kozuka Gothic Pro R" panose="020B0400000000000000" pitchFamily="34" charset="-128"/>
              </a:rPr>
              <a:t> before you travel so you know what to pack!</a:t>
            </a:r>
            <a:endParaRPr kumimoji="0" lang="en-GB" u="none" strike="noStrike" kern="1200" cap="none" spc="0" normalizeH="0" baseline="0" noProof="0" dirty="0">
              <a:ln>
                <a:noFill/>
              </a:ln>
              <a:solidFill>
                <a:prstClr val="black"/>
              </a:solidFill>
              <a:effectLst/>
              <a:uLnTx/>
              <a:uFillTx/>
              <a:latin typeface="Kozuka Gothic Pro R" panose="020B0400000000000000" pitchFamily="34" charset="-128"/>
              <a:ea typeface="Kozuka Gothic Pro R" panose="020B0400000000000000" pitchFamily="34" charset="-128"/>
            </a:endParaRPr>
          </a:p>
        </p:txBody>
      </p:sp>
      <p:pic>
        <p:nvPicPr>
          <p:cNvPr id="11" name="Picture 10">
            <a:extLst>
              <a:ext uri="{FF2B5EF4-FFF2-40B4-BE49-F238E27FC236}">
                <a16:creationId xmlns:a16="http://schemas.microsoft.com/office/drawing/2014/main" id="{0FFE0DB3-7B72-FC4F-A6D6-B8781A3ABF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612203" y="2721999"/>
            <a:ext cx="7919593" cy="2080516"/>
          </a:xfrm>
          <a:prstGeom prst="rect">
            <a:avLst/>
          </a:prstGeom>
        </p:spPr>
      </p:pic>
      <p:pic>
        <p:nvPicPr>
          <p:cNvPr id="5" name="Picture 4">
            <a:extLst>
              <a:ext uri="{FF2B5EF4-FFF2-40B4-BE49-F238E27FC236}">
                <a16:creationId xmlns:a16="http://schemas.microsoft.com/office/drawing/2014/main" id="{98A37988-3BB8-E343-C5ED-661AC007C2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8040" y="5185813"/>
            <a:ext cx="1758820" cy="1017524"/>
          </a:xfrm>
          <a:prstGeom prst="rect">
            <a:avLst/>
          </a:prstGeom>
        </p:spPr>
      </p:pic>
      <p:sp>
        <p:nvSpPr>
          <p:cNvPr id="12" name="Rectangle 11">
            <a:extLst>
              <a:ext uri="{FF2B5EF4-FFF2-40B4-BE49-F238E27FC236}">
                <a16:creationId xmlns:a16="http://schemas.microsoft.com/office/drawing/2014/main" id="{FDC97F6D-D796-7C43-84A5-9C13AC466875}"/>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94760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Spring in Japan </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613803" y="1345962"/>
            <a:ext cx="8137402"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Kozuka Gothic Pro R" pitchFamily="34" charset="-128"/>
                <a:ea typeface="Kozuka Gothic Pro R" pitchFamily="34" charset="-128"/>
              </a:rPr>
              <a:t>Experience the beauty of spring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Hanami</a:t>
            </a:r>
            <a:r>
              <a:rPr lang="en-GB" sz="2000" dirty="0">
                <a:solidFill>
                  <a:prstClr val="black"/>
                </a:solidFill>
                <a:latin typeface="Kozuka Gothic Pro R" pitchFamily="34" charset="-128"/>
                <a:ea typeface="Kozuka Gothic Pro R" pitchFamily="34" charset="-128"/>
              </a:rPr>
              <a:t> (cherry blossom viewing)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Exploring parks and nature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Renting and wearing a kimono</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Savouring seasonal food like </a:t>
            </a:r>
            <a:r>
              <a:rPr lang="en-GB" sz="2000" dirty="0" err="1">
                <a:solidFill>
                  <a:prstClr val="black"/>
                </a:solidFill>
                <a:latin typeface="Kozuka Gothic Pro R" pitchFamily="34" charset="-128"/>
                <a:ea typeface="Kozuka Gothic Pro R" pitchFamily="34" charset="-128"/>
              </a:rPr>
              <a:t>sanshoku</a:t>
            </a:r>
            <a:r>
              <a:rPr lang="en-GB" sz="2000" dirty="0">
                <a:solidFill>
                  <a:prstClr val="black"/>
                </a:solidFill>
                <a:latin typeface="Kozuka Gothic Pro R" pitchFamily="34" charset="-128"/>
                <a:ea typeface="Kozuka Gothic Pro R" pitchFamily="34" charset="-128"/>
              </a:rPr>
              <a:t> </a:t>
            </a:r>
            <a:r>
              <a:rPr lang="en-GB" sz="2000" dirty="0" err="1">
                <a:solidFill>
                  <a:prstClr val="black"/>
                </a:solidFill>
                <a:latin typeface="Kozuka Gothic Pro R" pitchFamily="34" charset="-128"/>
                <a:ea typeface="Kozuka Gothic Pro R" pitchFamily="34" charset="-128"/>
              </a:rPr>
              <a:t>dango</a:t>
            </a:r>
            <a:r>
              <a:rPr lang="en-GB" sz="2000" dirty="0">
                <a:solidFill>
                  <a:prstClr val="black"/>
                </a:solidFill>
                <a:latin typeface="Kozuka Gothic Pro R" pitchFamily="34" charset="-128"/>
                <a:ea typeface="Kozuka Gothic Pro R" pitchFamily="34" charset="-128"/>
              </a:rPr>
              <a:t> or </a:t>
            </a:r>
            <a:r>
              <a:rPr lang="en-GB" sz="2000" dirty="0" err="1">
                <a:solidFill>
                  <a:prstClr val="black"/>
                </a:solidFill>
                <a:latin typeface="Kozuka Gothic Pro R" pitchFamily="34" charset="-128"/>
                <a:ea typeface="Kozuka Gothic Pro R" pitchFamily="34" charset="-128"/>
              </a:rPr>
              <a:t>sakura</a:t>
            </a:r>
            <a:r>
              <a:rPr lang="en-GB" sz="2000" dirty="0">
                <a:solidFill>
                  <a:prstClr val="black"/>
                </a:solidFill>
                <a:latin typeface="Kozuka Gothic Pro R" pitchFamily="34" charset="-128"/>
                <a:ea typeface="Kozuka Gothic Pro R" pitchFamily="34" charset="-128"/>
              </a:rPr>
              <a:t> mochi</a:t>
            </a:r>
          </a:p>
        </p:txBody>
      </p:sp>
      <p:pic>
        <p:nvPicPr>
          <p:cNvPr id="5" name="図 4">
            <a:extLst>
              <a:ext uri="{FF2B5EF4-FFF2-40B4-BE49-F238E27FC236}">
                <a16:creationId xmlns:a16="http://schemas.microsoft.com/office/drawing/2014/main" id="{E507F3DD-5B93-FD0F-D4E1-F071F3A96E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456785"/>
            <a:ext cx="699734" cy="667145"/>
          </a:xfrm>
          <a:prstGeom prst="rect">
            <a:avLst/>
          </a:prstGeom>
        </p:spPr>
      </p:pic>
      <p:pic>
        <p:nvPicPr>
          <p:cNvPr id="11" name="図 10">
            <a:extLst>
              <a:ext uri="{FF2B5EF4-FFF2-40B4-BE49-F238E27FC236}">
                <a16:creationId xmlns:a16="http://schemas.microsoft.com/office/drawing/2014/main" id="{5AA89A85-EDE6-BA70-DEE8-412B76F28F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7832" y="3608436"/>
            <a:ext cx="1642168" cy="2465130"/>
          </a:xfrm>
          <a:prstGeom prst="rect">
            <a:avLst/>
          </a:prstGeom>
        </p:spPr>
      </p:pic>
      <p:pic>
        <p:nvPicPr>
          <p:cNvPr id="14" name="図 13">
            <a:extLst>
              <a:ext uri="{FF2B5EF4-FFF2-40B4-BE49-F238E27FC236}">
                <a16:creationId xmlns:a16="http://schemas.microsoft.com/office/drawing/2014/main" id="{BAC8895D-9BB8-42FB-7DD2-61812855A4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595" y="3608436"/>
            <a:ext cx="4389650" cy="2469178"/>
          </a:xfrm>
          <a:prstGeom prst="rect">
            <a:avLst/>
          </a:prstGeom>
        </p:spPr>
      </p:pic>
      <p:pic>
        <p:nvPicPr>
          <p:cNvPr id="16" name="図 15">
            <a:extLst>
              <a:ext uri="{FF2B5EF4-FFF2-40B4-BE49-F238E27FC236}">
                <a16:creationId xmlns:a16="http://schemas.microsoft.com/office/drawing/2014/main" id="{EAAC1D77-5C2D-F42D-10C0-F6B4872FF3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79580" y="1524760"/>
            <a:ext cx="2080840" cy="1470460"/>
          </a:xfrm>
          <a:prstGeom prst="rect">
            <a:avLst/>
          </a:prstGeom>
        </p:spPr>
      </p:pic>
      <p:sp>
        <p:nvSpPr>
          <p:cNvPr id="12" name="Rectangle 11">
            <a:extLst>
              <a:ext uri="{FF2B5EF4-FFF2-40B4-BE49-F238E27FC236}">
                <a16:creationId xmlns:a16="http://schemas.microsoft.com/office/drawing/2014/main" id="{BD929613-F349-E448-AD03-67BD256B6D5C}"/>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4110374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rPr>
              <a:t>Summer in Japan</a:t>
            </a: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61749" y="1411870"/>
            <a:ext cx="8137402" cy="2554545"/>
          </a:xfrm>
          <a:prstGeom prst="rect">
            <a:avLst/>
          </a:prstGeom>
          <a:noFill/>
        </p:spPr>
        <p:txBody>
          <a:bodyPr wrap="square" rtlCol="0">
            <a:spAutoFit/>
          </a:bodyPr>
          <a:lstStyle/>
          <a:p>
            <a:pPr lvl="0">
              <a:defRPr/>
            </a:pPr>
            <a:r>
              <a:rPr lang="en-GB" sz="2000" dirty="0">
                <a:solidFill>
                  <a:prstClr val="black"/>
                </a:solidFill>
                <a:latin typeface="Kozuka Gothic Pro R" pitchFamily="34" charset="-128"/>
                <a:ea typeface="Kozuka Gothic Pro R" pitchFamily="34" charset="-128"/>
              </a:rPr>
              <a:t>Enjoy </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the </a:t>
            </a:r>
            <a:r>
              <a:rPr lang="en-GB" sz="2000" dirty="0">
                <a:solidFill>
                  <a:prstClr val="black"/>
                </a:solidFill>
                <a:latin typeface="Kozuka Gothic Pro R" pitchFamily="34" charset="-128"/>
                <a:ea typeface="Kozuka Gothic Pro R" pitchFamily="34" charset="-128"/>
              </a:rPr>
              <a:t>summer festive vibes with...</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Matsuri (festivals)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Fireworks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Visiting the beach</a:t>
            </a:r>
            <a:endParaRPr lang="en-GB" sz="2000" dirty="0">
              <a:solidFill>
                <a:prstClr val="black"/>
              </a:solidFill>
              <a:latin typeface="Kozuka Gothic Pro R" pitchFamily="34" charset="-128"/>
              <a:ea typeface="Kozuka Gothic Pro R" pitchFamily="34" charset="-128"/>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Savouring shaved ice and festival food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Renting a</a:t>
            </a:r>
            <a:r>
              <a:rPr lang="en-GB" sz="2000" dirty="0">
                <a:solidFill>
                  <a:prstClr val="black"/>
                </a:solidFill>
                <a:latin typeface="Kozuka Gothic Pro R" pitchFamily="34" charset="-128"/>
                <a:ea typeface="Kozuka Gothic Pro R" pitchFamily="34" charset="-128"/>
              </a:rPr>
              <a:t> yukata</a:t>
            </a: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p:txBody>
      </p:sp>
      <p:pic>
        <p:nvPicPr>
          <p:cNvPr id="5" name="図 4">
            <a:extLst>
              <a:ext uri="{FF2B5EF4-FFF2-40B4-BE49-F238E27FC236}">
                <a16:creationId xmlns:a16="http://schemas.microsoft.com/office/drawing/2014/main" id="{A5DF2897-1707-0382-C114-F18C0B947F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8873" y="1870802"/>
            <a:ext cx="3059839" cy="4079785"/>
          </a:xfrm>
          <a:prstGeom prst="rect">
            <a:avLst/>
          </a:prstGeom>
        </p:spPr>
      </p:pic>
      <p:pic>
        <p:nvPicPr>
          <p:cNvPr id="7" name="図 6">
            <a:extLst>
              <a:ext uri="{FF2B5EF4-FFF2-40B4-BE49-F238E27FC236}">
                <a16:creationId xmlns:a16="http://schemas.microsoft.com/office/drawing/2014/main" id="{4FE64826-3111-FCA3-38E4-BBAD7E3234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4328" y="4231442"/>
            <a:ext cx="2290446" cy="1719145"/>
          </a:xfrm>
          <a:prstGeom prst="rect">
            <a:avLst/>
          </a:prstGeom>
        </p:spPr>
      </p:pic>
      <p:pic>
        <p:nvPicPr>
          <p:cNvPr id="8" name="図 7">
            <a:extLst>
              <a:ext uri="{FF2B5EF4-FFF2-40B4-BE49-F238E27FC236}">
                <a16:creationId xmlns:a16="http://schemas.microsoft.com/office/drawing/2014/main" id="{2E5E042B-41A3-A747-7EE6-D84F801BA11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72512" y="4231442"/>
            <a:ext cx="2581950" cy="1719145"/>
          </a:xfrm>
          <a:prstGeom prst="rect">
            <a:avLst/>
          </a:prstGeom>
        </p:spPr>
      </p:pic>
      <p:pic>
        <p:nvPicPr>
          <p:cNvPr id="11" name="図 10">
            <a:extLst>
              <a:ext uri="{FF2B5EF4-FFF2-40B4-BE49-F238E27FC236}">
                <a16:creationId xmlns:a16="http://schemas.microsoft.com/office/drawing/2014/main" id="{B309EE38-3656-8D99-29F5-531B69569A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2426" y="480225"/>
            <a:ext cx="552036" cy="620266"/>
          </a:xfrm>
          <a:prstGeom prst="rect">
            <a:avLst/>
          </a:prstGeom>
        </p:spPr>
      </p:pic>
      <p:sp>
        <p:nvSpPr>
          <p:cNvPr id="12" name="Rectangle 11">
            <a:extLst>
              <a:ext uri="{FF2B5EF4-FFF2-40B4-BE49-F238E27FC236}">
                <a16:creationId xmlns:a16="http://schemas.microsoft.com/office/drawing/2014/main" id="{32A9C5C0-A0FD-CF49-8AA4-CB613EBDD3D7}"/>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2394685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AB37E4-1B9D-D4F5-E56E-D46BFF56FC33}"/>
              </a:ext>
            </a:extLst>
          </p:cNvPr>
          <p:cNvSpPr txBox="1"/>
          <p:nvPr/>
        </p:nvSpPr>
        <p:spPr>
          <a:xfrm>
            <a:off x="584327" y="449476"/>
            <a:ext cx="62987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FF0000"/>
                </a:solidFill>
                <a:latin typeface="Kristen ITC" panose="03050502040202030202" pitchFamily="66" charset="0"/>
                <a:ea typeface="Kozuka Gothic Pro B" pitchFamily="34" charset="-128"/>
              </a:rPr>
              <a:t>Autumn in Japan</a:t>
            </a:r>
            <a:endParaRPr kumimoji="0" lang="en-GB" sz="4000" b="1" i="0" u="none" strike="noStrike" kern="1200" cap="none" spc="0" normalizeH="0" baseline="0" noProof="0" dirty="0">
              <a:ln>
                <a:noFill/>
              </a:ln>
              <a:solidFill>
                <a:srgbClr val="FF0000"/>
              </a:solidFill>
              <a:effectLst/>
              <a:uLnTx/>
              <a:uFillTx/>
              <a:latin typeface="Kristen ITC" panose="03050502040202030202" pitchFamily="66" charset="0"/>
              <a:ea typeface="Kozuka Gothic Pro B" pitchFamily="34" charset="-128"/>
              <a:cs typeface="+mn-cs"/>
            </a:endParaRPr>
          </a:p>
        </p:txBody>
      </p:sp>
      <p:pic>
        <p:nvPicPr>
          <p:cNvPr id="9" name="Picture 8">
            <a:extLst>
              <a:ext uri="{FF2B5EF4-FFF2-40B4-BE49-F238E27FC236}">
                <a16:creationId xmlns:a16="http://schemas.microsoft.com/office/drawing/2014/main" id="{D7B71B50-4E1D-7157-E0E1-352C8B52E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485" y="345745"/>
            <a:ext cx="889227" cy="889227"/>
          </a:xfrm>
          <a:prstGeom prst="rect">
            <a:avLst/>
          </a:prstGeom>
        </p:spPr>
      </p:pic>
      <p:sp>
        <p:nvSpPr>
          <p:cNvPr id="4" name="TextBox 3">
            <a:extLst>
              <a:ext uri="{FF2B5EF4-FFF2-40B4-BE49-F238E27FC236}">
                <a16:creationId xmlns:a16="http://schemas.microsoft.com/office/drawing/2014/main" id="{0D8ED3E8-E4B9-CEBA-4321-A699788CCFB3}"/>
              </a:ext>
            </a:extLst>
          </p:cNvPr>
          <p:cNvSpPr txBox="1"/>
          <p:nvPr/>
        </p:nvSpPr>
        <p:spPr>
          <a:xfrm>
            <a:off x="584327" y="1420889"/>
            <a:ext cx="8137402"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Discover the charm of  </a:t>
            </a:r>
            <a:r>
              <a:rPr lang="en-GB" sz="2000" dirty="0">
                <a:solidFill>
                  <a:prstClr val="black"/>
                </a:solidFill>
                <a:latin typeface="Kozuka Gothic Pro R" pitchFamily="34" charset="-128"/>
                <a:ea typeface="Kozuka Gothic Pro R" pitchFamily="34" charset="-128"/>
              </a:rPr>
              <a:t>autumn </a:t>
            </a: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with...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Koyo (autumn leaves)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Kozuka Gothic Pro R" pitchFamily="34" charset="-128"/>
                <a:ea typeface="Kozuka Gothic Pro R" pitchFamily="34" charset="-128"/>
                <a:cs typeface="+mn-cs"/>
              </a:rPr>
              <a:t>Hiking</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Visiting parks and getting out into nature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000" dirty="0">
                <a:solidFill>
                  <a:prstClr val="black"/>
                </a:solidFill>
                <a:latin typeface="Kozuka Gothic Pro R" pitchFamily="34" charset="-128"/>
                <a:ea typeface="Kozuka Gothic Pro R" pitchFamily="34" charset="-128"/>
              </a:rPr>
              <a:t>Savouring seasonal treats like </a:t>
            </a:r>
            <a:r>
              <a:rPr lang="en-GB" sz="2000" dirty="0" err="1">
                <a:solidFill>
                  <a:prstClr val="black"/>
                </a:solidFill>
                <a:latin typeface="Kozuka Gothic Pro R" pitchFamily="34" charset="-128"/>
                <a:ea typeface="Kozuka Gothic Pro R" pitchFamily="34" charset="-128"/>
              </a:rPr>
              <a:t>yakiimo</a:t>
            </a:r>
            <a:r>
              <a:rPr lang="en-GB" sz="2000" dirty="0">
                <a:solidFill>
                  <a:prstClr val="black"/>
                </a:solidFill>
                <a:latin typeface="Kozuka Gothic Pro R" pitchFamily="34" charset="-128"/>
                <a:ea typeface="Kozuka Gothic Pro R" pitchFamily="34" charset="-128"/>
              </a:rPr>
              <a:t> (baked sweet potato) and </a:t>
            </a:r>
            <a:r>
              <a:rPr lang="en-GB" sz="2000" dirty="0" err="1">
                <a:solidFill>
                  <a:prstClr val="black"/>
                </a:solidFill>
                <a:latin typeface="Kozuka Gothic Pro R" pitchFamily="34" charset="-128"/>
                <a:ea typeface="Kozuka Gothic Pro R" pitchFamily="34" charset="-128"/>
              </a:rPr>
              <a:t>kuri</a:t>
            </a:r>
            <a:r>
              <a:rPr lang="en-GB" sz="2000" dirty="0">
                <a:solidFill>
                  <a:prstClr val="black"/>
                </a:solidFill>
                <a:latin typeface="Kozuka Gothic Pro R" pitchFamily="34" charset="-128"/>
                <a:ea typeface="Kozuka Gothic Pro R" pitchFamily="34" charset="-128"/>
              </a:rPr>
              <a:t> (chestnuts)</a:t>
            </a:r>
          </a:p>
        </p:txBody>
      </p:sp>
      <p:pic>
        <p:nvPicPr>
          <p:cNvPr id="5" name="図 4">
            <a:extLst>
              <a:ext uri="{FF2B5EF4-FFF2-40B4-BE49-F238E27FC236}">
                <a16:creationId xmlns:a16="http://schemas.microsoft.com/office/drawing/2014/main" id="{0CFEAAB7-61D2-4964-477F-B140A9AD5D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039" y="4079803"/>
            <a:ext cx="3259961" cy="1985677"/>
          </a:xfrm>
          <a:prstGeom prst="rect">
            <a:avLst/>
          </a:prstGeom>
        </p:spPr>
      </p:pic>
      <p:pic>
        <p:nvPicPr>
          <p:cNvPr id="8" name="図 7">
            <a:extLst>
              <a:ext uri="{FF2B5EF4-FFF2-40B4-BE49-F238E27FC236}">
                <a16:creationId xmlns:a16="http://schemas.microsoft.com/office/drawing/2014/main" id="{932EBDA4-9507-52E2-BAB1-4E597F1E20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594" y="4068720"/>
            <a:ext cx="2892715" cy="1985677"/>
          </a:xfrm>
          <a:prstGeom prst="rect">
            <a:avLst/>
          </a:prstGeom>
        </p:spPr>
      </p:pic>
      <p:pic>
        <p:nvPicPr>
          <p:cNvPr id="11" name="図 10">
            <a:extLst>
              <a:ext uri="{FF2B5EF4-FFF2-40B4-BE49-F238E27FC236}">
                <a16:creationId xmlns:a16="http://schemas.microsoft.com/office/drawing/2014/main" id="{96F0314A-E25C-E370-0AE0-BBBB0D9518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6384" y="1601513"/>
            <a:ext cx="1538064" cy="1356811"/>
          </a:xfrm>
          <a:prstGeom prst="rect">
            <a:avLst/>
          </a:prstGeom>
        </p:spPr>
      </p:pic>
      <p:pic>
        <p:nvPicPr>
          <p:cNvPr id="12" name="図 11">
            <a:extLst>
              <a:ext uri="{FF2B5EF4-FFF2-40B4-BE49-F238E27FC236}">
                <a16:creationId xmlns:a16="http://schemas.microsoft.com/office/drawing/2014/main" id="{A0712690-D078-4DE7-63D1-65132601ED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9389" y="1211546"/>
            <a:ext cx="1036261" cy="1093273"/>
          </a:xfrm>
          <a:prstGeom prst="rect">
            <a:avLst/>
          </a:prstGeom>
        </p:spPr>
      </p:pic>
      <p:pic>
        <p:nvPicPr>
          <p:cNvPr id="7" name="図 6">
            <a:extLst>
              <a:ext uri="{FF2B5EF4-FFF2-40B4-BE49-F238E27FC236}">
                <a16:creationId xmlns:a16="http://schemas.microsoft.com/office/drawing/2014/main" id="{18B4A7EF-C0E1-9185-530E-EE52E17C53F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9582" y="476086"/>
            <a:ext cx="850437" cy="646332"/>
          </a:xfrm>
          <a:prstGeom prst="rect">
            <a:avLst/>
          </a:prstGeom>
        </p:spPr>
      </p:pic>
      <p:sp>
        <p:nvSpPr>
          <p:cNvPr id="13" name="Rectangle 12">
            <a:extLst>
              <a:ext uri="{FF2B5EF4-FFF2-40B4-BE49-F238E27FC236}">
                <a16:creationId xmlns:a16="http://schemas.microsoft.com/office/drawing/2014/main" id="{3699E56B-FD18-2C4A-8D33-700465C3FA7D}"/>
              </a:ext>
            </a:extLst>
          </p:cNvPr>
          <p:cNvSpPr/>
          <p:nvPr/>
        </p:nvSpPr>
        <p:spPr>
          <a:xfrm>
            <a:off x="0" y="6306790"/>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The Japan Society</a:t>
            </a:r>
          </a:p>
        </p:txBody>
      </p:sp>
    </p:spTree>
    <p:extLst>
      <p:ext uri="{BB962C8B-B14F-4D97-AF65-F5344CB8AC3E}">
        <p14:creationId xmlns:p14="http://schemas.microsoft.com/office/powerpoint/2010/main" val="931958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C8B-8CBD-4AA9-B61D-64AC042C9577}">
  <ds:schemaRefs>
    <ds:schemaRef ds:uri="http://schemas.microsoft.com/sharepoint/v3/contenttype/forms"/>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www.w3.org/2000/xmlns/"/>
    <ds:schemaRef ds:uri="22c91556-46bc-4590-bcd5-90c67e4b91fa"/>
    <ds:schemaRef ds:uri="http://www.w3.org/2001/XMLSchema-instance"/>
    <ds:schemaRef ds:uri="d8b6db6b-d518-46de-a133-ecec48f9032d"/>
    <ds:schemaRef ds:uri="http://schemas.microsoft.com/office/infopath/2007/PartnerControls"/>
  </ds:schemaRefs>
</ds:datastoreItem>
</file>

<file path=customXml/itemProps3.xml><?xml version="1.0" encoding="utf-8"?>
<ds:datastoreItem xmlns:ds="http://schemas.openxmlformats.org/officeDocument/2006/customXml" ds:itemID="{C3B59703-12EC-4C33-B0BC-B82EFC064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3699</TotalTime>
  <Words>3694</Words>
  <Application>Microsoft Macintosh PowerPoint</Application>
  <PresentationFormat>On-screen Show (4:3)</PresentationFormat>
  <Paragraphs>478</Paragraphs>
  <Slides>41</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Kozuka Gothic Pro B</vt:lpstr>
      <vt:lpstr>Kozuka Gothic Pro R</vt:lpstr>
      <vt:lpstr>MS Mincho</vt:lpstr>
      <vt:lpstr>Yu Mincho</vt:lpstr>
      <vt:lpstr>Arial</vt:lpstr>
      <vt:lpstr>Calibri</vt:lpstr>
      <vt:lpstr>Kristen ITC</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Microsoft Office User</cp:lastModifiedBy>
  <cp:revision>325</cp:revision>
  <dcterms:created xsi:type="dcterms:W3CDTF">2017-05-31T10:45:44Z</dcterms:created>
  <dcterms:modified xsi:type="dcterms:W3CDTF">2025-02-14T06:08:57Z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