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75" r:id="rId3"/>
    <p:sldId id="271" r:id="rId4"/>
    <p:sldId id="276" r:id="rId5"/>
    <p:sldId id="269" r:id="rId6"/>
    <p:sldId id="266" r:id="rId7"/>
    <p:sldId id="285" r:id="rId8"/>
    <p:sldId id="286" r:id="rId9"/>
    <p:sldId id="287" r:id="rId10"/>
    <p:sldId id="279" r:id="rId11"/>
    <p:sldId id="280" r:id="rId12"/>
    <p:sldId id="283" r:id="rId13"/>
    <p:sldId id="263" r:id="rId14"/>
    <p:sldId id="274" r:id="rId15"/>
    <p:sldId id="281"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76204" autoAdjust="0"/>
  </p:normalViewPr>
  <p:slideViewPr>
    <p:cSldViewPr>
      <p:cViewPr varScale="1">
        <p:scale>
          <a:sx n="64" d="100"/>
          <a:sy n="64" d="100"/>
        </p:scale>
        <p:origin x="2672" y="16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16T12:59:48.922" idx="3">
    <p:pos x="4932" y="1152"/>
    <p:text>As with 'Hanami' video - content may be more suitable for older children. Consider how to adapt the content for Yr 5 &amp; 6.</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arch.creativecommons.org/photos/f0392595-813a-4365-b1a2-db59fece8fc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miB-NOnqa6M&amp;t=1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BVivjZdIha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mmons.wikimedia.org/wiki/File:150425_Koinobori_Chizu_Tottori_pref_Japan01bs.jp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Oseti.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theme of this lesson is:</a:t>
            </a:r>
            <a:r>
              <a:rPr lang="en-GB" baseline="0" dirty="0"/>
              <a:t> </a:t>
            </a:r>
            <a:r>
              <a:rPr lang="en-GB" sz="1200" dirty="0">
                <a:solidFill>
                  <a:schemeClr val="bg1"/>
                </a:solidFill>
                <a:latin typeface="Kristen ITC" panose="03050502040202030202" pitchFamily="66" charset="0"/>
              </a:rPr>
              <a:t>exploring the importance of connecting with other people using the Japanese festival of </a:t>
            </a:r>
            <a:r>
              <a:rPr lang="en-GB" sz="1200" dirty="0" err="1">
                <a:solidFill>
                  <a:schemeClr val="bg1"/>
                </a:solidFill>
                <a:latin typeface="Kristen ITC" panose="03050502040202030202" pitchFamily="66" charset="0"/>
              </a:rPr>
              <a:t>Obon</a:t>
            </a:r>
            <a:endParaRPr lang="en-GB" sz="1200" dirty="0">
              <a:solidFill>
                <a:schemeClr val="bg1"/>
              </a:solidFill>
              <a:latin typeface="Kristen ITC" panose="03050502040202030202"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Kristen ITC" panose="03050502040202030202"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Title image is: </a:t>
            </a:r>
            <a:r>
              <a:rPr lang="en-GB" dirty="0">
                <a:hlinkClick r:id="rId3"/>
              </a:rPr>
              <a:t>https://search.creativecommons.org/photos/f0392595-813a-4365-b1a2-db59fece8fcc</a:t>
            </a:r>
            <a:r>
              <a:rPr lang="en-GB" dirty="0"/>
              <a:t> (no changes made)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Kristen ITC" panose="03050502040202030202" pitchFamily="66" charset="0"/>
              </a:rPr>
              <a:t>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Obon</a:t>
            </a:r>
            <a:r>
              <a:rPr lang="en-GB" sz="1200" dirty="0"/>
              <a:t> (</a:t>
            </a:r>
            <a:r>
              <a:rPr lang="en-GB" sz="1200" i="1" dirty="0"/>
              <a:t>oh-bon</a:t>
            </a:r>
            <a:r>
              <a:rPr lang="en-GB" sz="1200" dirty="0"/>
              <a:t>) is a celebration of family and ancestors.</a:t>
            </a:r>
            <a:r>
              <a:rPr lang="en-GB" sz="1200" baseline="0" dirty="0"/>
              <a:t> People hope their loved ones who have died are happy and at peace. </a:t>
            </a:r>
            <a:r>
              <a:rPr lang="en-GB"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It might seem like it should be a sad time, or that people may be afraid of the spirits but this isn’t the case.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Students may be familiar with </a:t>
            </a:r>
            <a:r>
              <a:rPr lang="en-GB" sz="1200" dirty="0"/>
              <a:t>All Hallows’ Eve (Halloween), Day of the Dead (Mexico), </a:t>
            </a:r>
            <a:r>
              <a:rPr lang="en-GB" sz="1200" dirty="0" err="1"/>
              <a:t>Pitru</a:t>
            </a:r>
            <a:r>
              <a:rPr lang="en-GB" sz="1200" dirty="0"/>
              <a:t> </a:t>
            </a:r>
            <a:r>
              <a:rPr lang="en-GB" sz="1200" dirty="0" err="1"/>
              <a:t>Paksha</a:t>
            </a:r>
            <a:r>
              <a:rPr lang="en-GB" sz="1200" dirty="0"/>
              <a:t> (Hinduism)</a:t>
            </a: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300360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Teacher’s Note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Ask students what they remember from the video – how do people celebrate </a:t>
            </a:r>
            <a:r>
              <a:rPr lang="en-GB" dirty="0" err="1"/>
              <a:t>Obon</a:t>
            </a:r>
            <a:r>
              <a:rPr lang="en-GB"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Make sure students understand the main point about connection, it’s okay if they can’t remember other details. </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20915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Use the short quiz to recap</a:t>
            </a:r>
            <a:r>
              <a:rPr lang="en-GB" baseline="0" dirty="0"/>
              <a:t> the main points.</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r>
              <a:rPr lang="en-GB" baseline="0" dirty="0"/>
              <a:t> resources for the instruction worksheet to print out and give to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There is also an alternative lantern activity which is more challenging: </a:t>
            </a:r>
            <a:r>
              <a:rPr lang="en-GB" dirty="0">
                <a:hlinkClick r:id="rId3"/>
              </a:rPr>
              <a:t>https://www.youtube.com/watch?v=miB-NOnqa6M&amp;t=1s</a:t>
            </a:r>
            <a:r>
              <a:rPr lang="en-GB" dirty="0"/>
              <a:t>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b="1" baseline="0" dirty="0"/>
              <a:t> Students</a:t>
            </a:r>
            <a:endParaRPr lang="en-GB" b="1" dirty="0"/>
          </a:p>
          <a:p>
            <a:pPr marL="171450" indent="-171450">
              <a:buFont typeface="Arial" panose="020B0604020202020204" pitchFamily="34" charset="0"/>
              <a:buChar char="•"/>
            </a:pPr>
            <a:r>
              <a:rPr lang="en-GB" b="1" dirty="0"/>
              <a:t>Connect</a:t>
            </a:r>
            <a:r>
              <a:rPr lang="en-GB" dirty="0"/>
              <a:t> is about</a:t>
            </a:r>
            <a:r>
              <a:rPr lang="en-GB" baseline="0" dirty="0"/>
              <a:t> our relationships.</a:t>
            </a:r>
            <a:r>
              <a:rPr lang="en-GB" dirty="0"/>
              <a:t> Feeling close to and valued by other people improves our wellbeing. </a:t>
            </a:r>
          </a:p>
          <a:p>
            <a:pPr marL="171450" indent="-171450">
              <a:buFont typeface="Arial" panose="020B0604020202020204" pitchFamily="34" charset="0"/>
              <a:buChar char="•"/>
            </a:pPr>
            <a:r>
              <a:rPr lang="en-GB" dirty="0"/>
              <a:t>We can share our problems with others but also feel loved, respected and know that we matter. </a:t>
            </a:r>
          </a:p>
          <a:p>
            <a:pPr marL="171450" indent="-171450">
              <a:buFont typeface="Arial" panose="020B0604020202020204" pitchFamily="34" charset="0"/>
              <a:buChar char="•"/>
            </a:pPr>
            <a:r>
              <a:rPr lang="en-GB" dirty="0"/>
              <a:t>There are many different ways to connect i.e. on the phone, social media but this festival is about coming together and connecting in person as well as remembering the connections we have with those who have died or gone before us. </a:t>
            </a:r>
          </a:p>
          <a:p>
            <a:pPr marL="171450" indent="-171450">
              <a:buFont typeface="Arial" panose="020B0604020202020204" pitchFamily="34" charset="0"/>
              <a:buChar char="•"/>
            </a:pPr>
            <a:r>
              <a:rPr lang="en-GB" dirty="0"/>
              <a:t>This is an important part of appreciating life, those around us and our place in the world. </a:t>
            </a:r>
          </a:p>
        </p:txBody>
      </p:sp>
      <p:sp>
        <p:nvSpPr>
          <p:cNvPr id="4" name="Slide Number Placeholder 3"/>
          <p:cNvSpPr>
            <a:spLocks noGrp="1"/>
          </p:cNvSpPr>
          <p:nvPr>
            <p:ph type="sldNum" sz="quarter" idx="10"/>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32194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183474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Tell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rgbClr val="FF0000"/>
                </a:solidFill>
              </a:rPr>
              <a:t>Reveal it is in Japan, but emphasise that </a:t>
            </a:r>
            <a:r>
              <a:rPr lang="en-GB" b="0" baseline="0" dirty="0">
                <a:solidFill>
                  <a:srgbClr val="FF0000"/>
                </a:solidFill>
              </a:rPr>
              <a:t>not all Japanese people live in homes like this.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solidFill>
                  <a:srgbClr val="FF0000"/>
                </a:solidFill>
              </a:rPr>
              <a:t>Many Japanese people in cities will live in flats or apartments or modern-looking buildings.</a:t>
            </a:r>
          </a:p>
          <a:p>
            <a:endParaRPr lang="en-GB" b="0" dirty="0">
              <a:solidFill>
                <a:srgbClr val="FF0000"/>
              </a:solidFill>
            </a:endParaRPr>
          </a:p>
          <a:p>
            <a:r>
              <a:rPr lang="en-GB" b="0" dirty="0">
                <a:solidFill>
                  <a:srgbClr val="FF0000"/>
                </a:solidFill>
              </a:rPr>
              <a:t>Image</a:t>
            </a:r>
            <a:r>
              <a:rPr lang="en-GB" b="0" baseline="0" dirty="0">
                <a:solidFill>
                  <a:srgbClr val="FF0000"/>
                </a:solidFill>
              </a:rPr>
              <a:t> is from Creative Commons: https://search.creativecommons.org/photos/8dddf42d-5dab-4419-97a0-56c5452174a2 </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pPr marL="171450" indent="-171450">
              <a:buFont typeface="Arial" panose="020B0604020202020204" pitchFamily="34" charset="0"/>
              <a:buChar char="•"/>
            </a:pPr>
            <a:r>
              <a:rPr lang="en-GB" dirty="0"/>
              <a:t>The</a:t>
            </a:r>
            <a:r>
              <a:rPr lang="en-GB" baseline="0" dirty="0"/>
              <a:t> character in the green circle is Japanese character for ‘home’. </a:t>
            </a:r>
            <a:endParaRPr lang="en-GB" i="1" dirty="0"/>
          </a:p>
          <a:p>
            <a:pPr marL="171450" indent="-171450">
              <a:buFont typeface="Arial" panose="020B0604020202020204" pitchFamily="34" charset="0"/>
              <a:buChar char="•"/>
            </a:pPr>
            <a:r>
              <a:rPr lang="en-GB" dirty="0"/>
              <a:t>Discuss as a class how this compares to what they wrote on their post-its and/or discussed with their partners. </a:t>
            </a:r>
          </a:p>
          <a:p>
            <a:pPr marL="171450" indent="-171450">
              <a:buFont typeface="Arial" panose="020B0604020202020204" pitchFamily="34" charset="0"/>
              <a:buChar char="•"/>
            </a:pPr>
            <a:r>
              <a:rPr lang="en-GB" dirty="0"/>
              <a:t>Are relationships important when we think of home and happiness or is it more the physical building?</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b="0" dirty="0" err="1"/>
              <a:t>Matsuri</a:t>
            </a:r>
            <a:r>
              <a:rPr lang="en-GB" b="0" baseline="0" dirty="0"/>
              <a:t> is pronounced </a:t>
            </a:r>
            <a:r>
              <a:rPr lang="en-GB" b="0" i="1" baseline="0" dirty="0"/>
              <a:t>mat-sue-</a:t>
            </a:r>
            <a:r>
              <a:rPr lang="en-GB" b="0" i="1" baseline="0" dirty="0" err="1"/>
              <a:t>ree</a:t>
            </a:r>
            <a:endParaRPr lang="en-GB" b="0" i="1" dirty="0"/>
          </a:p>
          <a:p>
            <a:r>
              <a:rPr lang="en-GB" b="1" dirty="0"/>
              <a:t>Tell</a:t>
            </a:r>
            <a:r>
              <a:rPr lang="en-GB" b="1" baseline="0" dirty="0"/>
              <a:t> students</a:t>
            </a:r>
          </a:p>
          <a:p>
            <a:pPr marL="171450" indent="-171450">
              <a:buFont typeface="Arial" panose="020B0604020202020204" pitchFamily="34" charset="0"/>
              <a:buChar char="•"/>
            </a:pPr>
            <a:r>
              <a:rPr lang="en-GB" b="0" baseline="0" dirty="0"/>
              <a:t>The picture shows two people performing at a festival in Japan. </a:t>
            </a:r>
          </a:p>
          <a:p>
            <a:pPr marL="171450" indent="-171450">
              <a:buFont typeface="Arial" panose="020B0604020202020204" pitchFamily="34" charset="0"/>
              <a:buChar char="•"/>
            </a:pPr>
            <a:r>
              <a:rPr lang="en-GB" b="0" baseline="0" dirty="0"/>
              <a:t>They are holding a long bamboo poles with lanterns on it. </a:t>
            </a: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Children’s Day </a:t>
            </a:r>
            <a:r>
              <a:rPr lang="en-GB" b="0" dirty="0"/>
              <a:t>was</a:t>
            </a:r>
            <a:r>
              <a:rPr lang="en-GB" b="0" baseline="0" dirty="0"/>
              <a:t> traditionally a celebration of Boys, but now it is normal to celebrate the health of children regardless of gender. The koi carp fish represents strength and these streamers are hung up for the celebrations. Each koi represents a different member of the family.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Link to short </a:t>
            </a:r>
            <a:r>
              <a:rPr lang="en-GB" b="0" baseline="0" dirty="0" err="1"/>
              <a:t>Youtube</a:t>
            </a:r>
            <a:r>
              <a:rPr lang="en-GB" b="0" baseline="0" dirty="0"/>
              <a:t> video explaining children’s day: </a:t>
            </a:r>
            <a:r>
              <a:rPr lang="en-GB" dirty="0">
                <a:hlinkClick r:id="rId3"/>
              </a:rPr>
              <a:t>https://www.youtube.com/watch?v=BVivjZdIhaI</a:t>
            </a:r>
            <a:endParaRPr lang="en-GB" b="1" dirty="0"/>
          </a:p>
          <a:p>
            <a:r>
              <a:rPr lang="en-GB" b="0" dirty="0"/>
              <a:t>Children’s Day image:</a:t>
            </a:r>
            <a:r>
              <a:rPr lang="en-GB" b="0" baseline="0" dirty="0"/>
              <a:t> </a:t>
            </a:r>
            <a:r>
              <a:rPr lang="en-GB" sz="1200" u="sng" kern="1200" dirty="0">
                <a:solidFill>
                  <a:schemeClr val="tx1"/>
                </a:solidFill>
                <a:effectLst/>
                <a:latin typeface="+mn-lt"/>
                <a:ea typeface="+mn-ea"/>
                <a:cs typeface="+mn-cs"/>
                <a:hlinkClick r:id="rId4"/>
              </a:rPr>
              <a:t>https://commons.wikimedia.org/wiki/File:150425_Koinobori_Chizu_Tottori_pref_Japan01bs.jpg</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err="1"/>
              <a:t>Shichi</a:t>
            </a:r>
            <a:r>
              <a:rPr lang="en-GB" b="1" baseline="0" dirty="0"/>
              <a:t>-go-san</a:t>
            </a:r>
            <a:r>
              <a:rPr lang="en-GB" b="0" baseline="0" dirty="0"/>
              <a:t> means 7,5, 3 and celebrates children who are these ages. These ages were important milestones for children in the past.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New Year’s </a:t>
            </a:r>
            <a:r>
              <a:rPr lang="en-GB" b="0" baseline="0" dirty="0"/>
              <a:t>is the most important celebration in Japan. It’s a time for families to get together, relax and eat a meal together. This is called </a:t>
            </a:r>
            <a:r>
              <a:rPr lang="en-GB" b="0" baseline="0" dirty="0" err="1"/>
              <a:t>Osechi</a:t>
            </a:r>
            <a:r>
              <a:rPr lang="en-GB" b="0" baseline="0" dirty="0"/>
              <a:t> </a:t>
            </a:r>
            <a:r>
              <a:rPr lang="en-GB" b="0" baseline="0" dirty="0" err="1"/>
              <a:t>Ryori</a:t>
            </a:r>
            <a:r>
              <a:rPr lang="en-GB" b="0" baseline="0" dirty="0"/>
              <a:t> (</a:t>
            </a:r>
            <a:r>
              <a:rPr lang="en-GB" b="0" i="1" baseline="0" dirty="0"/>
              <a:t>oh-</a:t>
            </a:r>
            <a:r>
              <a:rPr lang="en-GB" b="0" i="1" baseline="0" dirty="0" err="1"/>
              <a:t>sech</a:t>
            </a:r>
            <a:r>
              <a:rPr lang="en-GB" b="0" i="1" baseline="0" dirty="0"/>
              <a:t>-</a:t>
            </a:r>
            <a:r>
              <a:rPr lang="en-GB" b="0" i="1" baseline="0" dirty="0" err="1"/>
              <a:t>ee</a:t>
            </a:r>
            <a:r>
              <a:rPr lang="en-GB" b="0" i="1" baseline="0" dirty="0"/>
              <a:t> </a:t>
            </a:r>
            <a:r>
              <a:rPr lang="en-GB" b="0" i="1" baseline="0" dirty="0" err="1"/>
              <a:t>ree</a:t>
            </a:r>
            <a:r>
              <a:rPr lang="en-GB" b="0" i="1" baseline="0" dirty="0"/>
              <a:t>-or-</a:t>
            </a:r>
            <a:r>
              <a:rPr lang="en-GB" b="0" i="1" baseline="0" dirty="0" err="1"/>
              <a:t>ree</a:t>
            </a:r>
            <a:r>
              <a:rPr lang="en-GB" b="0" baseline="0" dirty="0"/>
              <a:t>) and </a:t>
            </a:r>
            <a:r>
              <a:rPr lang="en-GB" b="0" baseline="0" dirty="0" err="1"/>
              <a:t>eaqch</a:t>
            </a:r>
            <a:r>
              <a:rPr lang="en-GB" b="0" baseline="0" dirty="0"/>
              <a:t> food has a special meaning. </a:t>
            </a:r>
          </a:p>
          <a:p>
            <a:endParaRPr lang="en-GB" b="0" dirty="0"/>
          </a:p>
          <a:p>
            <a:r>
              <a:rPr lang="en-GB" b="0" dirty="0"/>
              <a:t>Image: </a:t>
            </a:r>
            <a:r>
              <a:rPr lang="en-GB" b="0" dirty="0">
                <a:solidFill>
                  <a:schemeClr val="bg1"/>
                </a:solidFill>
                <a:hlinkClick r:id="rId3"/>
              </a:rPr>
              <a:t>https://commons.wikimedia.org/wiki/File:Oseti.jpg</a:t>
            </a:r>
            <a:r>
              <a:rPr lang="en-GB" b="0" dirty="0">
                <a:solidFill>
                  <a:schemeClr val="bg1"/>
                </a:solidFill>
              </a:rPr>
              <a:t>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246728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2CC902-E6B7-4710-9E3E-DFDA73AE1362}"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E38B58-F332-4258-93FC-20AB02370533}"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09D6E-857A-443C-93E3-EB0502F28DE0}"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1D1C2-C2C2-44B6-8928-0056F2E1F7ED}"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883B1-3F5E-4A48-B91A-D3791B1A6987}"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©Kimberley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A71D2B-3E95-4E55-B565-E6DF041BD1FA}"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41B68-6D24-4D57-85E1-E8E125C2D1F1}" type="datetime1">
              <a:rPr lang="en-GB" smtClean="0"/>
              <a:t>15/03/2021</a:t>
            </a:fld>
            <a:endParaRPr lang="en-GB"/>
          </a:p>
        </p:txBody>
      </p:sp>
      <p:sp>
        <p:nvSpPr>
          <p:cNvPr id="8" name="Footer Placeholder 7"/>
          <p:cNvSpPr>
            <a:spLocks noGrp="1"/>
          </p:cNvSpPr>
          <p:nvPr>
            <p:ph type="ftr" sz="quarter" idx="11"/>
          </p:nvPr>
        </p:nvSpPr>
        <p:spPr/>
        <p:txBody>
          <a:bodyPr/>
          <a:lstStyle/>
          <a:p>
            <a:r>
              <a:rPr lang="en-GB"/>
              <a:t>©Kimberley Evans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6A3A02-B04B-4B02-B4D6-07831B5E8D91}" type="datetime1">
              <a:rPr lang="en-GB" smtClean="0"/>
              <a:t>15/03/2021</a:t>
            </a:fld>
            <a:endParaRPr lang="en-GB"/>
          </a:p>
        </p:txBody>
      </p:sp>
      <p:sp>
        <p:nvSpPr>
          <p:cNvPr id="4" name="Footer Placeholder 3"/>
          <p:cNvSpPr>
            <a:spLocks noGrp="1"/>
          </p:cNvSpPr>
          <p:nvPr>
            <p:ph type="ftr" sz="quarter" idx="11"/>
          </p:nvPr>
        </p:nvSpPr>
        <p:spPr/>
        <p:txBody>
          <a:bodyPr/>
          <a:lstStyle/>
          <a:p>
            <a:r>
              <a:rPr lang="en-GB"/>
              <a:t>©Kimberley Evans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6C40A-00F4-4078-B897-0065A65D995A}" type="datetime1">
              <a:rPr lang="en-GB" smtClean="0"/>
              <a:t>15/03/2021</a:t>
            </a:fld>
            <a:endParaRPr lang="en-GB"/>
          </a:p>
        </p:txBody>
      </p:sp>
      <p:sp>
        <p:nvSpPr>
          <p:cNvPr id="3" name="Footer Placeholder 2"/>
          <p:cNvSpPr>
            <a:spLocks noGrp="1"/>
          </p:cNvSpPr>
          <p:nvPr>
            <p:ph type="ftr" sz="quarter" idx="11"/>
          </p:nvPr>
        </p:nvSpPr>
        <p:spPr/>
        <p:txBody>
          <a:bodyPr/>
          <a:lstStyle/>
          <a:p>
            <a:r>
              <a:rPr lang="en-GB"/>
              <a:t>©Kimberley Evans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E84C9-654B-4AA9-9D8A-8760B40846F8}"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654E87-DE76-4812-B73A-C99F583A5907}"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©Kimberley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5C47-68AE-4984-9430-F86FE81E9020}"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©Kimberley Evans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sa/2.0/?ref=ccsearch&amp;atype=ri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ickr.com/photos/13132576@N00" TargetMode="External"/><Relationship Id="rId5" Type="http://schemas.openxmlformats.org/officeDocument/2006/relationships/hyperlink" Target="https://www.flickr.com/photos/13132576@N00/2701739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youtube.com/watch?v=kcNnWgeFJvo&amp;t=18s" TargetMode="Externa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47385088@N00/2266044909" TargetMode="External"/><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47385088@N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盆踊りin Yuten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89"/>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1</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US" altLang="ja-JP" dirty="0">
                <a:solidFill>
                  <a:schemeClr val="bg1"/>
                </a:solidFill>
                <a:hlinkClick r:id="rId5"/>
              </a:rPr>
              <a:t>"</a:t>
            </a:r>
            <a:r>
              <a:rPr lang="ja-JP" altLang="en-US" dirty="0">
                <a:solidFill>
                  <a:schemeClr val="bg1"/>
                </a:solidFill>
                <a:hlinkClick r:id="rId5"/>
              </a:rPr>
              <a:t>盆踊り</a:t>
            </a:r>
            <a:r>
              <a:rPr lang="en-GB" dirty="0">
                <a:solidFill>
                  <a:schemeClr val="bg1"/>
                </a:solidFill>
                <a:hlinkClick r:id="rId5"/>
              </a:rPr>
              <a:t>in </a:t>
            </a:r>
            <a:r>
              <a:rPr lang="en-GB" dirty="0" err="1">
                <a:solidFill>
                  <a:schemeClr val="bg1"/>
                </a:solidFill>
                <a:hlinkClick r:id="rId5"/>
              </a:rPr>
              <a:t>Yutenji</a:t>
            </a:r>
            <a:r>
              <a:rPr lang="en-GB" dirty="0">
                <a:solidFill>
                  <a:schemeClr val="bg1"/>
                </a:solidFill>
                <a:hlinkClick r:id="rId5"/>
              </a:rPr>
              <a:t>"</a:t>
            </a:r>
            <a:r>
              <a:rPr lang="en-GB" dirty="0">
                <a:solidFill>
                  <a:schemeClr val="bg1"/>
                </a:solidFill>
              </a:rPr>
              <a:t> by </a:t>
            </a:r>
            <a:r>
              <a:rPr lang="en-GB" dirty="0" err="1">
                <a:solidFill>
                  <a:schemeClr val="bg1"/>
                </a:solidFill>
                <a:hlinkClick r:id="rId6"/>
              </a:rPr>
              <a:t>veroyama</a:t>
            </a:r>
            <a:r>
              <a:rPr lang="en-GB" dirty="0">
                <a:solidFill>
                  <a:schemeClr val="bg1"/>
                </a:solidFill>
              </a:rPr>
              <a:t> is licensed under </a:t>
            </a:r>
            <a:r>
              <a:rPr lang="en-GB" dirty="0">
                <a:solidFill>
                  <a:schemeClr val="bg1"/>
                </a:solidFill>
                <a:hlinkClick r:id="rId7"/>
              </a:rPr>
              <a:t>CC BY-SA 2.0</a:t>
            </a:r>
            <a:endParaRPr lang="en-GB" dirty="0">
              <a:solidFill>
                <a:schemeClr val="bg1"/>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536" y="331870"/>
            <a:ext cx="5076982" cy="1446550"/>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Friends, Family </a:t>
            </a:r>
          </a:p>
          <a:p>
            <a:pPr algn="ctr"/>
            <a:r>
              <a:rPr lang="en-GB" sz="4400" b="1" dirty="0">
                <a:solidFill>
                  <a:srgbClr val="FF0000"/>
                </a:solidFill>
                <a:latin typeface="Kristen ITC" panose="03050502040202030202" pitchFamily="66" charset="0"/>
                <a:ea typeface="Kozuka Gothic Pro B" pitchFamily="34" charset="-128"/>
              </a:rPr>
              <a:t>and Festivals </a:t>
            </a:r>
          </a:p>
        </p:txBody>
      </p:sp>
    </p:spTree>
    <p:extLst>
      <p:ext uri="{BB962C8B-B14F-4D97-AF65-F5344CB8AC3E}">
        <p14:creationId xmlns:p14="http://schemas.microsoft.com/office/powerpoint/2010/main" val="9899752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10</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Obon</a:t>
            </a:r>
            <a:r>
              <a:rPr lang="en-GB" sz="4800" b="1" dirty="0">
                <a:solidFill>
                  <a:srgbClr val="FF0000"/>
                </a:solidFill>
                <a:latin typeface="Kristen ITC" panose="03050502040202030202" pitchFamily="66" charset="0"/>
                <a:ea typeface="Kozuka Gothic Pro B" pitchFamily="34" charset="-128"/>
              </a:rPr>
              <a:t> Festival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77770"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433408" y="1762822"/>
            <a:ext cx="8171040" cy="3477875"/>
          </a:xfrm>
          <a:prstGeom prst="rect">
            <a:avLst/>
          </a:prstGeom>
          <a:noFill/>
        </p:spPr>
        <p:txBody>
          <a:bodyPr wrap="square" rtlCol="0">
            <a:spAutoFit/>
          </a:bodyPr>
          <a:lstStyle/>
          <a:p>
            <a:pPr algn="ctr"/>
            <a:r>
              <a:rPr lang="en-GB" sz="2400" dirty="0" err="1">
                <a:latin typeface="Kozuka Gothic Pro R" pitchFamily="34" charset="-128"/>
                <a:ea typeface="Kozuka Gothic Pro R" pitchFamily="34" charset="-128"/>
              </a:rPr>
              <a:t>Obon</a:t>
            </a:r>
            <a:r>
              <a:rPr lang="en-GB" sz="2400" dirty="0">
                <a:latin typeface="Kozuka Gothic Pro R" pitchFamily="34" charset="-128"/>
                <a:ea typeface="Kozuka Gothic Pro R" pitchFamily="34" charset="-128"/>
              </a:rPr>
              <a:t> is one of the most important Japanese festivals</a:t>
            </a:r>
          </a:p>
          <a:p>
            <a:pPr algn="ctr"/>
            <a:endParaRPr lang="en-GB" sz="24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It is said that spirits return to their homes during </a:t>
            </a:r>
            <a:r>
              <a:rPr lang="en-GB" sz="2400" dirty="0" err="1">
                <a:latin typeface="Kozuka Gothic Pro R" pitchFamily="34" charset="-128"/>
                <a:ea typeface="Kozuka Gothic Pro R" pitchFamily="34" charset="-128"/>
              </a:rPr>
              <a:t>Obon</a:t>
            </a:r>
            <a:r>
              <a:rPr lang="en-GB" sz="2400" dirty="0">
                <a:latin typeface="Kozuka Gothic Pro R" pitchFamily="34" charset="-128"/>
                <a:ea typeface="Kozuka Gothic Pro R" pitchFamily="34" charset="-128"/>
              </a:rPr>
              <a:t> </a:t>
            </a:r>
          </a:p>
          <a:p>
            <a:pPr algn="ctr"/>
            <a:endParaRPr lang="en-GB" sz="24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So Japanese people often travel to see their families for </a:t>
            </a:r>
            <a:r>
              <a:rPr lang="en-GB" sz="2400" dirty="0" err="1">
                <a:latin typeface="Kozuka Gothic Pro R" pitchFamily="34" charset="-128"/>
                <a:ea typeface="Kozuka Gothic Pro R" pitchFamily="34" charset="-128"/>
              </a:rPr>
              <a:t>Obon</a:t>
            </a:r>
            <a:r>
              <a:rPr lang="en-GB" sz="2400" dirty="0">
                <a:latin typeface="Kozuka Gothic Pro R" pitchFamily="34" charset="-128"/>
                <a:ea typeface="Kozuka Gothic Pro R" pitchFamily="34" charset="-128"/>
              </a:rPr>
              <a:t> and welcome the spirits of their ancestors</a:t>
            </a:r>
          </a:p>
          <a:p>
            <a:pPr algn="ctr"/>
            <a:endParaRPr lang="en-GB" sz="2400" dirty="0">
              <a:latin typeface="Kozuka Gothic Pro R" pitchFamily="34" charset="-128"/>
              <a:ea typeface="Kozuka Gothic Pro R" pitchFamily="34" charset="-128"/>
            </a:endParaRPr>
          </a:p>
          <a:p>
            <a:pPr algn="ctr"/>
            <a:endParaRPr lang="en-GB" sz="2400" dirty="0">
              <a:latin typeface="Kozuka Gothic Pro R" pitchFamily="34" charset="-128"/>
              <a:ea typeface="Kozuka Gothic Pro R" pitchFamily="34" charset="-128"/>
            </a:endParaRPr>
          </a:p>
          <a:p>
            <a:endParaRPr lang="en-GB" sz="2800" dirty="0">
              <a:latin typeface="Kozuka Gothic Pro R" pitchFamily="34" charset="-128"/>
              <a:ea typeface="Kozuka Gothic Pro R" pitchFamily="34" charset="-128"/>
            </a:endParaRPr>
          </a:p>
        </p:txBody>
      </p:sp>
      <p:sp>
        <p:nvSpPr>
          <p:cNvPr id="5" name="TextBox 4">
            <a:extLst>
              <a:ext uri="{FF2B5EF4-FFF2-40B4-BE49-F238E27FC236}">
                <a16:creationId xmlns:a16="http://schemas.microsoft.com/office/drawing/2014/main" id="{91CD738B-F197-4AB8-A617-4990E50F5CFC}"/>
              </a:ext>
            </a:extLst>
          </p:cNvPr>
          <p:cNvSpPr txBox="1"/>
          <p:nvPr/>
        </p:nvSpPr>
        <p:spPr>
          <a:xfrm>
            <a:off x="487179" y="1559108"/>
            <a:ext cx="5866784"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sp>
        <p:nvSpPr>
          <p:cNvPr id="14" name="Rectangle 13"/>
          <p:cNvSpPr/>
          <p:nvPr/>
        </p:nvSpPr>
        <p:spPr>
          <a:xfrm>
            <a:off x="2555776" y="4301026"/>
            <a:ext cx="4248279" cy="1015663"/>
          </a:xfrm>
          <a:prstGeom prst="rect">
            <a:avLst/>
          </a:prstGeom>
        </p:spPr>
        <p:txBody>
          <a:bodyPr wrap="none">
            <a:spAutoFit/>
          </a:bodyPr>
          <a:lstStyle/>
          <a:p>
            <a:endParaRPr lang="en-GB" dirty="0">
              <a:solidFill>
                <a:srgbClr val="00B050"/>
              </a:solidFill>
              <a:latin typeface="Kristen ITC" panose="03050502040202030202" pitchFamily="66" charset="0"/>
              <a:hlinkClick r:id="rId4"/>
            </a:endParaRPr>
          </a:p>
          <a:p>
            <a:endParaRPr lang="en-GB" dirty="0">
              <a:solidFill>
                <a:srgbClr val="00B050"/>
              </a:solidFill>
              <a:latin typeface="Kristen ITC" panose="03050502040202030202" pitchFamily="66" charset="0"/>
              <a:hlinkClick r:id="rId4"/>
            </a:endParaRPr>
          </a:p>
          <a:p>
            <a:r>
              <a:rPr lang="en-GB" sz="2400" dirty="0">
                <a:solidFill>
                  <a:srgbClr val="00B050"/>
                </a:solidFill>
                <a:latin typeface="Kristen ITC" panose="03050502040202030202" pitchFamily="66" charset="0"/>
                <a:hlinkClick r:id="rId4"/>
              </a:rPr>
              <a:t>Watch a video about </a:t>
            </a:r>
            <a:r>
              <a:rPr lang="en-GB" sz="2400" dirty="0" err="1">
                <a:solidFill>
                  <a:srgbClr val="00B050"/>
                </a:solidFill>
                <a:latin typeface="Kristen ITC" panose="03050502040202030202" pitchFamily="66" charset="0"/>
                <a:hlinkClick r:id="rId4"/>
              </a:rPr>
              <a:t>Obon</a:t>
            </a:r>
            <a:endParaRPr lang="en-GB" sz="2400" dirty="0">
              <a:latin typeface="Kristen ITC" panose="03050502040202030202" pitchFamily="66" charset="0"/>
            </a:endParaRPr>
          </a:p>
        </p:txBody>
      </p:sp>
      <p:pic>
        <p:nvPicPr>
          <p:cNvPr id="15" name="Picture 4" descr="盆提灯のイラスト"/>
          <p:cNvPicPr>
            <a:picLocks noChangeAspect="1" noChangeArrowheads="1"/>
          </p:cNvPicPr>
          <p:nvPr/>
        </p:nvPicPr>
        <p:blipFill rotWithShape="1">
          <a:blip r:embed="rId5">
            <a:extLst>
              <a:ext uri="{28A0092B-C50C-407E-A947-70E740481C1C}">
                <a14:useLocalDpi xmlns:a14="http://schemas.microsoft.com/office/drawing/2010/main" val="0"/>
              </a:ext>
            </a:extLst>
          </a:blip>
          <a:srcRect l="14785" r="19713"/>
          <a:stretch/>
        </p:blipFill>
        <p:spPr bwMode="auto">
          <a:xfrm>
            <a:off x="551519" y="4397837"/>
            <a:ext cx="1008112" cy="1837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盆提灯のイラスト"/>
          <p:cNvPicPr>
            <a:picLocks noChangeAspect="1" noChangeArrowheads="1"/>
          </p:cNvPicPr>
          <p:nvPr/>
        </p:nvPicPr>
        <p:blipFill rotWithShape="1">
          <a:blip r:embed="rId5">
            <a:extLst>
              <a:ext uri="{28A0092B-C50C-407E-A947-70E740481C1C}">
                <a14:useLocalDpi xmlns:a14="http://schemas.microsoft.com/office/drawing/2010/main" val="0"/>
              </a:ext>
            </a:extLst>
          </a:blip>
          <a:srcRect l="14785" r="19713"/>
          <a:stretch/>
        </p:blipFill>
        <p:spPr bwMode="auto">
          <a:xfrm>
            <a:off x="7452320" y="4429797"/>
            <a:ext cx="1008112" cy="183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31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11</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67522" y="553297"/>
            <a:ext cx="7390927" cy="1446550"/>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How do people </a:t>
            </a:r>
          </a:p>
          <a:p>
            <a:r>
              <a:rPr lang="en-GB" sz="4400" b="1" dirty="0">
                <a:solidFill>
                  <a:srgbClr val="FF0000"/>
                </a:solidFill>
                <a:latin typeface="Kristen ITC" panose="03050502040202030202" pitchFamily="66" charset="0"/>
                <a:ea typeface="Kozuka Gothic Pro B" pitchFamily="34" charset="-128"/>
              </a:rPr>
              <a:t>celebrate?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58449" y="471838"/>
            <a:ext cx="850900" cy="850900"/>
          </a:xfrm>
          <a:prstGeom prst="rect">
            <a:avLst/>
          </a:prstGeom>
        </p:spPr>
      </p:pic>
      <p:pic>
        <p:nvPicPr>
          <p:cNvPr id="12" name="Picture 2" descr="夏休みに帰省した家族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12" y="2478425"/>
            <a:ext cx="1784642" cy="17025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浴衣を着たカップル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7331" y="3268098"/>
            <a:ext cx="1453908" cy="1708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盆踊り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8584" y="2994449"/>
            <a:ext cx="2220765" cy="1737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盆提灯のイラスト"/>
          <p:cNvPicPr>
            <a:picLocks noChangeAspect="1" noChangeArrowheads="1"/>
          </p:cNvPicPr>
          <p:nvPr/>
        </p:nvPicPr>
        <p:blipFill rotWithShape="1">
          <a:blip r:embed="rId7">
            <a:extLst>
              <a:ext uri="{28A0092B-C50C-407E-A947-70E740481C1C}">
                <a14:useLocalDpi xmlns:a14="http://schemas.microsoft.com/office/drawing/2010/main" val="0"/>
              </a:ext>
            </a:extLst>
          </a:blip>
          <a:srcRect l="14785" r="19713"/>
          <a:stretch/>
        </p:blipFill>
        <p:spPr bwMode="auto">
          <a:xfrm>
            <a:off x="4716016" y="1999847"/>
            <a:ext cx="1091220" cy="1989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077" y="4195104"/>
            <a:ext cx="1374643" cy="369332"/>
          </a:xfrm>
          <a:prstGeom prst="rect">
            <a:avLst/>
          </a:prstGeom>
          <a:noFill/>
        </p:spPr>
        <p:txBody>
          <a:bodyPr wrap="square" rtlCol="0">
            <a:spAutoFit/>
          </a:bodyPr>
          <a:lstStyle/>
          <a:p>
            <a:r>
              <a:rPr lang="en-GB" dirty="0">
                <a:latin typeface="Kozuka Gothic Pro B" pitchFamily="34" charset="-128"/>
                <a:ea typeface="Kozuka Gothic Pro B" pitchFamily="34" charset="-128"/>
              </a:rPr>
              <a:t>See family</a:t>
            </a:r>
          </a:p>
        </p:txBody>
      </p:sp>
      <p:sp>
        <p:nvSpPr>
          <p:cNvPr id="16" name="TextBox 15"/>
          <p:cNvSpPr txBox="1"/>
          <p:nvPr/>
        </p:nvSpPr>
        <p:spPr>
          <a:xfrm>
            <a:off x="2221068" y="5110871"/>
            <a:ext cx="2290508" cy="646331"/>
          </a:xfrm>
          <a:prstGeom prst="rect">
            <a:avLst/>
          </a:prstGeom>
          <a:noFill/>
        </p:spPr>
        <p:txBody>
          <a:bodyPr wrap="square" rtlCol="0">
            <a:spAutoFit/>
          </a:bodyPr>
          <a:lstStyle/>
          <a:p>
            <a:pPr algn="ctr"/>
            <a:r>
              <a:rPr lang="en-GB" dirty="0">
                <a:latin typeface="Kozuka Gothic Pro B" pitchFamily="34" charset="-128"/>
                <a:ea typeface="Kozuka Gothic Pro B" pitchFamily="34" charset="-128"/>
              </a:rPr>
              <a:t>Attend a festival</a:t>
            </a:r>
          </a:p>
          <a:p>
            <a:pPr algn="ctr"/>
            <a:r>
              <a:rPr lang="en-GB" dirty="0">
                <a:latin typeface="Kozuka Gothic Pro B" pitchFamily="34" charset="-128"/>
                <a:ea typeface="Kozuka Gothic Pro B" pitchFamily="34" charset="-128"/>
              </a:rPr>
              <a:t>outdoors</a:t>
            </a:r>
          </a:p>
        </p:txBody>
      </p:sp>
      <p:sp>
        <p:nvSpPr>
          <p:cNvPr id="17" name="TextBox 16"/>
          <p:cNvSpPr txBox="1"/>
          <p:nvPr/>
        </p:nvSpPr>
        <p:spPr>
          <a:xfrm>
            <a:off x="6629051" y="4769495"/>
            <a:ext cx="2176281" cy="369332"/>
          </a:xfrm>
          <a:prstGeom prst="rect">
            <a:avLst/>
          </a:prstGeom>
          <a:noFill/>
        </p:spPr>
        <p:txBody>
          <a:bodyPr wrap="square" rtlCol="0">
            <a:spAutoFit/>
          </a:bodyPr>
          <a:lstStyle/>
          <a:p>
            <a:r>
              <a:rPr lang="en-GB" dirty="0">
                <a:latin typeface="Kozuka Gothic Pro B" pitchFamily="34" charset="-128"/>
                <a:ea typeface="Kozuka Gothic Pro B" pitchFamily="34" charset="-128"/>
              </a:rPr>
              <a:t>Dance with others</a:t>
            </a:r>
          </a:p>
        </p:txBody>
      </p:sp>
      <p:sp>
        <p:nvSpPr>
          <p:cNvPr id="18" name="TextBox 17"/>
          <p:cNvSpPr txBox="1"/>
          <p:nvPr/>
        </p:nvSpPr>
        <p:spPr>
          <a:xfrm>
            <a:off x="4455790" y="4101585"/>
            <a:ext cx="1872208" cy="369332"/>
          </a:xfrm>
          <a:prstGeom prst="rect">
            <a:avLst/>
          </a:prstGeom>
          <a:noFill/>
        </p:spPr>
        <p:txBody>
          <a:bodyPr wrap="square" rtlCol="0">
            <a:spAutoFit/>
          </a:bodyPr>
          <a:lstStyle/>
          <a:p>
            <a:r>
              <a:rPr lang="en-GB" dirty="0">
                <a:latin typeface="Kozuka Gothic Pro B" pitchFamily="34" charset="-128"/>
                <a:ea typeface="Kozuka Gothic Pro B" pitchFamily="34" charset="-128"/>
              </a:rPr>
              <a:t>Light lanterns</a:t>
            </a:r>
          </a:p>
        </p:txBody>
      </p:sp>
    </p:spTree>
    <p:extLst>
      <p:ext uri="{BB962C8B-B14F-4D97-AF65-F5344CB8AC3E}">
        <p14:creationId xmlns:p14="http://schemas.microsoft.com/office/powerpoint/2010/main" val="3893524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12</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©The Japan Society</a:t>
            </a:r>
          </a:p>
        </p:txBody>
      </p:sp>
      <p:graphicFrame>
        <p:nvGraphicFramePr>
          <p:cNvPr id="3" name="Table 2"/>
          <p:cNvGraphicFramePr>
            <a:graphicFrameLocks noGrp="1"/>
          </p:cNvGraphicFramePr>
          <p:nvPr>
            <p:extLst>
              <p:ext uri="{D42A27DB-BD31-4B8C-83A1-F6EECF244321}">
                <p14:modId xmlns:p14="http://schemas.microsoft.com/office/powerpoint/2010/main" val="1128309507"/>
              </p:ext>
            </p:extLst>
          </p:nvPr>
        </p:nvGraphicFramePr>
        <p:xfrm>
          <a:off x="611560" y="2376749"/>
          <a:ext cx="6408712" cy="2996466"/>
        </p:xfrm>
        <a:graphic>
          <a:graphicData uri="http://schemas.openxmlformats.org/drawingml/2006/table">
            <a:tbl>
              <a:tblPr firstRow="1" firstCol="1" bandRow="1">
                <a:tableStyleId>{5940675A-B579-460E-94D1-54222C63F5DA}</a:tableStyleId>
              </a:tblPr>
              <a:tblGrid>
                <a:gridCol w="1152128">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tblGrid>
              <a:tr h="998822">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2000" dirty="0">
                          <a:solidFill>
                            <a:schemeClr val="tx1"/>
                          </a:solidFill>
                          <a:effectLst/>
                          <a:latin typeface="Kozuka Gothic Pro B" pitchFamily="34" charset="-128"/>
                          <a:ea typeface="Kozuka Gothic Pro B" pitchFamily="34" charset="-128"/>
                          <a:cs typeface="Times New Roman"/>
                        </a:rPr>
                        <a:t>Many</a:t>
                      </a:r>
                      <a:r>
                        <a:rPr lang="en-GB" sz="2000" baseline="0" dirty="0">
                          <a:solidFill>
                            <a:schemeClr val="tx1"/>
                          </a:solidFill>
                          <a:effectLst/>
                          <a:latin typeface="Kozuka Gothic Pro B" pitchFamily="34" charset="-128"/>
                          <a:ea typeface="Kozuka Gothic Pro B" pitchFamily="34" charset="-128"/>
                          <a:cs typeface="Times New Roman"/>
                        </a:rPr>
                        <a:t> people spend </a:t>
                      </a:r>
                      <a:r>
                        <a:rPr lang="en-GB" sz="2000" baseline="0" dirty="0" err="1">
                          <a:solidFill>
                            <a:schemeClr val="tx1"/>
                          </a:solidFill>
                          <a:effectLst/>
                          <a:latin typeface="Kozuka Gothic Pro B" pitchFamily="34" charset="-128"/>
                          <a:ea typeface="Kozuka Gothic Pro B" pitchFamily="34" charset="-128"/>
                          <a:cs typeface="Times New Roman"/>
                        </a:rPr>
                        <a:t>Obon</a:t>
                      </a:r>
                      <a:r>
                        <a:rPr lang="en-GB" sz="2000" baseline="0" dirty="0">
                          <a:solidFill>
                            <a:schemeClr val="tx1"/>
                          </a:solidFill>
                          <a:effectLst/>
                          <a:latin typeface="Kozuka Gothic Pro B" pitchFamily="34" charset="-128"/>
                          <a:ea typeface="Kozuka Gothic Pro B" pitchFamily="34" charset="-128"/>
                          <a:cs typeface="Times New Roman"/>
                        </a:rPr>
                        <a:t> alone</a:t>
                      </a:r>
                      <a:endParaRPr lang="en-GB" sz="2000" dirty="0">
                        <a:solidFill>
                          <a:schemeClr val="tx1"/>
                        </a:solidFill>
                        <a:effectLst/>
                        <a:latin typeface="Kozuka Gothic Pro B" pitchFamily="34" charset="-128"/>
                        <a:ea typeface="Kozuka Gothic Pro B"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8822">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2000" dirty="0" err="1">
                          <a:solidFill>
                            <a:schemeClr val="bg1"/>
                          </a:solidFill>
                          <a:effectLst/>
                          <a:latin typeface="Kozuka Gothic Pro B" pitchFamily="34" charset="-128"/>
                          <a:ea typeface="Kozuka Gothic Pro B" pitchFamily="34" charset="-128"/>
                          <a:cs typeface="Times New Roman"/>
                        </a:rPr>
                        <a:t>Obon</a:t>
                      </a:r>
                      <a:r>
                        <a:rPr lang="en-GB" sz="2000" baseline="0" dirty="0">
                          <a:solidFill>
                            <a:schemeClr val="bg1"/>
                          </a:solidFill>
                          <a:effectLst/>
                          <a:latin typeface="Kozuka Gothic Pro B" pitchFamily="34" charset="-128"/>
                          <a:ea typeface="Kozuka Gothic Pro B" pitchFamily="34" charset="-128"/>
                          <a:cs typeface="Times New Roman"/>
                        </a:rPr>
                        <a:t> is a time to mourn and feel sad</a:t>
                      </a:r>
                      <a:endParaRPr lang="en-GB" sz="2000" dirty="0">
                        <a:solidFill>
                          <a:schemeClr val="bg1"/>
                        </a:solidFill>
                        <a:effectLst/>
                        <a:latin typeface="Kozuka Gothic Pro B" pitchFamily="34" charset="-128"/>
                        <a:ea typeface="Kozuka Gothic Pro B"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alpha val="70000"/>
                      </a:srgbClr>
                    </a:solidFill>
                  </a:tcPr>
                </a:tc>
                <a:extLst>
                  <a:ext uri="{0D108BD9-81ED-4DB2-BD59-A6C34878D82A}">
                    <a16:rowId xmlns:a16="http://schemas.microsoft.com/office/drawing/2014/main" val="10002"/>
                  </a:ext>
                </a:extLst>
              </a:tr>
              <a:tr h="998822">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 typeface="+mj-lt"/>
                        <a:buNone/>
                        <a:tabLst/>
                        <a:defRPr/>
                      </a:pPr>
                      <a:r>
                        <a:rPr lang="en-GB" sz="2000" dirty="0">
                          <a:solidFill>
                            <a:schemeClr val="tx1"/>
                          </a:solidFill>
                          <a:effectLst/>
                          <a:latin typeface="Kozuka Gothic Pro B" pitchFamily="34" charset="-128"/>
                          <a:ea typeface="Kozuka Gothic Pro B" pitchFamily="34" charset="-128"/>
                          <a:cs typeface="Times New Roman"/>
                        </a:rPr>
                        <a:t>People</a:t>
                      </a:r>
                      <a:r>
                        <a:rPr lang="en-GB" sz="2000" baseline="0" dirty="0">
                          <a:solidFill>
                            <a:schemeClr val="tx1"/>
                          </a:solidFill>
                          <a:effectLst/>
                          <a:latin typeface="Kozuka Gothic Pro B" pitchFamily="34" charset="-128"/>
                          <a:ea typeface="Kozuka Gothic Pro B" pitchFamily="34" charset="-128"/>
                          <a:cs typeface="Times New Roman"/>
                        </a:rPr>
                        <a:t> use lanterns to guide the spirits</a:t>
                      </a:r>
                      <a:endParaRPr lang="en-GB" sz="2000" dirty="0">
                        <a:solidFill>
                          <a:schemeClr val="tx1"/>
                        </a:solidFill>
                        <a:effectLst/>
                        <a:latin typeface="Kozuka Gothic Pro B" pitchFamily="34" charset="-128"/>
                        <a:ea typeface="Kozuka Gothic Pro B"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2" name="TextBox 11"/>
          <p:cNvSpPr txBox="1"/>
          <p:nvPr/>
        </p:nvSpPr>
        <p:spPr>
          <a:xfrm>
            <a:off x="467543" y="400554"/>
            <a:ext cx="6588221"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Obon</a:t>
            </a:r>
            <a:r>
              <a:rPr lang="en-GB" sz="4800" b="1" dirty="0">
                <a:solidFill>
                  <a:srgbClr val="FF0000"/>
                </a:solidFill>
                <a:latin typeface="Kristen ITC" panose="03050502040202030202" pitchFamily="66" charset="0"/>
                <a:ea typeface="Kozuka Gothic Pro B" pitchFamily="34" charset="-128"/>
              </a:rPr>
              <a:t> Quiz</a:t>
            </a:r>
          </a:p>
        </p:txBody>
      </p:sp>
      <p:sp>
        <p:nvSpPr>
          <p:cNvPr id="7" name="TextBox 6"/>
          <p:cNvSpPr txBox="1"/>
          <p:nvPr/>
        </p:nvSpPr>
        <p:spPr>
          <a:xfrm>
            <a:off x="-2268760" y="1196752"/>
            <a:ext cx="1152128" cy="461665"/>
          </a:xfrm>
          <a:prstGeom prst="rect">
            <a:avLst/>
          </a:prstGeom>
          <a:noFill/>
        </p:spPr>
        <p:txBody>
          <a:bodyPr wrap="square" rtlCol="0">
            <a:spAutoFit/>
          </a:bodyPr>
          <a:lstStyle/>
          <a:p>
            <a:r>
              <a:rPr lang="en-GB" sz="2400" b="1" dirty="0">
                <a:solidFill>
                  <a:srgbClr val="FF0000"/>
                </a:solidFill>
                <a:latin typeface="Kozuka Gothic Pro B" pitchFamily="34" charset="-128"/>
                <a:ea typeface="Kozuka Gothic Pro B" pitchFamily="34" charset="-128"/>
              </a:rPr>
              <a:t>False</a:t>
            </a:r>
          </a:p>
        </p:txBody>
      </p:sp>
      <p:sp>
        <p:nvSpPr>
          <p:cNvPr id="15" name="TextBox 14"/>
          <p:cNvSpPr txBox="1"/>
          <p:nvPr/>
        </p:nvSpPr>
        <p:spPr>
          <a:xfrm>
            <a:off x="-2196752" y="2003060"/>
            <a:ext cx="936104" cy="461665"/>
          </a:xfrm>
          <a:prstGeom prst="rect">
            <a:avLst/>
          </a:prstGeom>
          <a:noFill/>
        </p:spPr>
        <p:txBody>
          <a:bodyPr wrap="square" rtlCol="0">
            <a:spAutoFit/>
          </a:bodyPr>
          <a:lstStyle/>
          <a:p>
            <a:r>
              <a:rPr lang="en-GB" sz="2400" b="1" dirty="0">
                <a:solidFill>
                  <a:srgbClr val="FF0000"/>
                </a:solidFill>
                <a:latin typeface="Kozuka Gothic Pro B" pitchFamily="34" charset="-128"/>
                <a:ea typeface="Kozuka Gothic Pro B" pitchFamily="34" charset="-128"/>
              </a:rPr>
              <a:t>False</a:t>
            </a:r>
            <a:endParaRPr lang="en-GB" b="1" dirty="0">
              <a:solidFill>
                <a:srgbClr val="FF0000"/>
              </a:solidFill>
              <a:latin typeface="Kozuka Gothic Pro B" pitchFamily="34" charset="-128"/>
              <a:ea typeface="Kozuka Gothic Pro B" pitchFamily="34" charset="-128"/>
            </a:endParaRPr>
          </a:p>
        </p:txBody>
      </p:sp>
      <p:sp>
        <p:nvSpPr>
          <p:cNvPr id="16" name="TextBox 15"/>
          <p:cNvSpPr txBox="1"/>
          <p:nvPr/>
        </p:nvSpPr>
        <p:spPr>
          <a:xfrm>
            <a:off x="-2196752" y="2376750"/>
            <a:ext cx="1080120" cy="461665"/>
          </a:xfrm>
          <a:prstGeom prst="rect">
            <a:avLst/>
          </a:prstGeom>
          <a:noFill/>
        </p:spPr>
        <p:txBody>
          <a:bodyPr wrap="square" rtlCol="0">
            <a:spAutoFit/>
          </a:bodyPr>
          <a:lstStyle/>
          <a:p>
            <a:r>
              <a:rPr lang="en-GB" sz="2400" b="1" dirty="0">
                <a:solidFill>
                  <a:schemeClr val="tx2">
                    <a:lumMod val="60000"/>
                    <a:lumOff val="40000"/>
                  </a:schemeClr>
                </a:solidFill>
                <a:latin typeface="Kozuka Gothic Pro B" pitchFamily="34" charset="-128"/>
                <a:ea typeface="Kozuka Gothic Pro B" pitchFamily="34" charset="-128"/>
              </a:rPr>
              <a:t>True</a:t>
            </a:r>
            <a:endParaRPr lang="en-GB" sz="2000" b="1" dirty="0">
              <a:solidFill>
                <a:schemeClr val="tx2">
                  <a:lumMod val="60000"/>
                  <a:lumOff val="40000"/>
                </a:schemeClr>
              </a:solidFill>
              <a:latin typeface="Kozuka Gothic Pro B" pitchFamily="34" charset="-128"/>
              <a:ea typeface="Kozuka Gothic Pro B" pitchFamily="34" charset="-128"/>
            </a:endParaRPr>
          </a:p>
        </p:txBody>
      </p:sp>
      <p:sp>
        <p:nvSpPr>
          <p:cNvPr id="19" name="TextBox 18"/>
          <p:cNvSpPr txBox="1"/>
          <p:nvPr/>
        </p:nvSpPr>
        <p:spPr>
          <a:xfrm>
            <a:off x="7055764" y="3429000"/>
            <a:ext cx="1958804" cy="923330"/>
          </a:xfrm>
          <a:prstGeom prst="rect">
            <a:avLst/>
          </a:prstGeom>
          <a:noFill/>
        </p:spPr>
        <p:txBody>
          <a:bodyPr wrap="square" rtlCol="0">
            <a:spAutoFit/>
          </a:bodyPr>
          <a:lstStyle/>
          <a:p>
            <a:r>
              <a:rPr lang="en-GB" b="1" dirty="0">
                <a:latin typeface="Kozuka Gothic Pro B" pitchFamily="34" charset="-128"/>
                <a:ea typeface="Kozuka Gothic Pro B" pitchFamily="34" charset="-128"/>
              </a:rPr>
              <a:t>Answer:</a:t>
            </a:r>
          </a:p>
          <a:p>
            <a:r>
              <a:rPr lang="en-GB" dirty="0">
                <a:solidFill>
                  <a:srgbClr val="FF0000"/>
                </a:solidFill>
                <a:latin typeface="Kozuka Gothic Pro B" pitchFamily="34" charset="-128"/>
                <a:ea typeface="Kozuka Gothic Pro B" pitchFamily="34" charset="-128"/>
              </a:rPr>
              <a:t>It’s a time to celebrate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705" y="345745"/>
            <a:ext cx="851007" cy="851007"/>
          </a:xfrm>
          <a:prstGeom prst="rect">
            <a:avLst/>
          </a:prstGeom>
        </p:spPr>
      </p:pic>
      <p:sp>
        <p:nvSpPr>
          <p:cNvPr id="18" name="TextBox 17"/>
          <p:cNvSpPr txBox="1"/>
          <p:nvPr/>
        </p:nvSpPr>
        <p:spPr>
          <a:xfrm>
            <a:off x="7089252" y="2447902"/>
            <a:ext cx="1958804" cy="923330"/>
          </a:xfrm>
          <a:prstGeom prst="rect">
            <a:avLst/>
          </a:prstGeom>
          <a:noFill/>
        </p:spPr>
        <p:txBody>
          <a:bodyPr wrap="square" rtlCol="0">
            <a:spAutoFit/>
          </a:bodyPr>
          <a:lstStyle/>
          <a:p>
            <a:r>
              <a:rPr lang="en-GB" b="1" dirty="0">
                <a:latin typeface="Kozuka Gothic Pro B" pitchFamily="34" charset="-128"/>
                <a:ea typeface="Kozuka Gothic Pro B" pitchFamily="34" charset="-128"/>
              </a:rPr>
              <a:t>Answer:</a:t>
            </a:r>
          </a:p>
          <a:p>
            <a:r>
              <a:rPr lang="en-GB" b="1" dirty="0" err="1">
                <a:solidFill>
                  <a:srgbClr val="FF0000"/>
                </a:solidFill>
                <a:latin typeface="Kozuka Gothic Pro B" pitchFamily="34" charset="-128"/>
                <a:ea typeface="Kozuka Gothic Pro B" pitchFamily="34" charset="-128"/>
              </a:rPr>
              <a:t>Obon</a:t>
            </a:r>
            <a:r>
              <a:rPr lang="en-GB" b="1" dirty="0">
                <a:solidFill>
                  <a:srgbClr val="FF0000"/>
                </a:solidFill>
                <a:latin typeface="Kozuka Gothic Pro B" pitchFamily="34" charset="-128"/>
                <a:ea typeface="Kozuka Gothic Pro B" pitchFamily="34" charset="-128"/>
              </a:rPr>
              <a:t> is spent with family</a:t>
            </a:r>
          </a:p>
        </p:txBody>
      </p:sp>
      <p:sp>
        <p:nvSpPr>
          <p:cNvPr id="2" name="TextBox 1"/>
          <p:cNvSpPr txBox="1"/>
          <p:nvPr/>
        </p:nvSpPr>
        <p:spPr>
          <a:xfrm>
            <a:off x="586037" y="1457970"/>
            <a:ext cx="7286144" cy="461665"/>
          </a:xfrm>
          <a:prstGeom prst="rect">
            <a:avLst/>
          </a:prstGeom>
          <a:noFill/>
        </p:spPr>
        <p:txBody>
          <a:bodyPr wrap="square" rtlCol="0">
            <a:spAutoFit/>
          </a:bodyPr>
          <a:lstStyle/>
          <a:p>
            <a:r>
              <a:rPr lang="en-GB" sz="2400" dirty="0">
                <a:latin typeface="Kristen ITC" panose="03050502040202030202" pitchFamily="66" charset="0"/>
              </a:rPr>
              <a:t>Test your knowledge – answer true or false!</a:t>
            </a:r>
          </a:p>
        </p:txBody>
      </p:sp>
    </p:spTree>
    <p:extLst>
      <p:ext uri="{BB962C8B-B14F-4D97-AF65-F5344CB8AC3E}">
        <p14:creationId xmlns:p14="http://schemas.microsoft.com/office/powerpoint/2010/main" val="9436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5.55556E-7 6.56799E-7 L 0.31493 0.21808 " pathEditMode="relative" rAng="0" ptsTypes="AA">
                                      <p:cBhvr>
                                        <p:cTn id="6" dur="2000" fill="hold"/>
                                        <p:tgtEl>
                                          <p:spTgt spid="7"/>
                                        </p:tgtEl>
                                        <p:attrNameLst>
                                          <p:attrName>ppt_x</p:attrName>
                                          <p:attrName>ppt_y</p:attrName>
                                        </p:attrNameLst>
                                      </p:cBhvr>
                                      <p:rCtr x="15747" y="10893"/>
                                    </p:animMotion>
                                  </p:childTnLst>
                                </p:cTn>
                              </p:par>
                            </p:childTnLst>
                          </p:cTn>
                        </p:par>
                        <p:par>
                          <p:cTn id="7" fill="hold">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ppt_w</p:attrName>
                                        </p:attrNameLst>
                                      </p:cBhvr>
                                      <p:tavLst>
                                        <p:tav tm="0" fmla="#ppt_w*sin(2.5*pi*$)">
                                          <p:val>
                                            <p:fltVal val="0"/>
                                          </p:val>
                                        </p:tav>
                                        <p:tav tm="100000">
                                          <p:val>
                                            <p:fltVal val="1"/>
                                          </p:val>
                                        </p:tav>
                                      </p:tavLst>
                                    </p:anim>
                                    <p:anim calcmode="lin" valueType="num">
                                      <p:cBhvr>
                                        <p:cTn id="12"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2.5E-6 -4.44444E-6 L 0.31892 0.25834 " pathEditMode="relative" rAng="0" ptsTypes="AA">
                                      <p:cBhvr>
                                        <p:cTn id="16" dur="2000" fill="hold"/>
                                        <p:tgtEl>
                                          <p:spTgt spid="15"/>
                                        </p:tgtEl>
                                        <p:attrNameLst>
                                          <p:attrName>ppt_x</p:attrName>
                                          <p:attrName>ppt_y</p:attrName>
                                        </p:attrNameLst>
                                      </p:cBhvr>
                                      <p:rCtr x="15955" y="12917"/>
                                    </p:animMotion>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ppt_w</p:attrName>
                                        </p:attrNameLst>
                                      </p:cBhvr>
                                      <p:tavLst>
                                        <p:tav tm="0" fmla="#ppt_w*sin(2.5*pi*$)">
                                          <p:val>
                                            <p:fltVal val="0"/>
                                          </p:val>
                                        </p:tav>
                                        <p:tav tm="100000">
                                          <p:val>
                                            <p:fltVal val="1"/>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3.61111E-6 -2.59259E-6 L 0.31094 0.32986 " pathEditMode="relative" rAng="0" ptsTypes="AA">
                                      <p:cBhvr>
                                        <p:cTn id="26" dur="2000" fill="hold"/>
                                        <p:tgtEl>
                                          <p:spTgt spid="16"/>
                                        </p:tgtEl>
                                        <p:attrNameLst>
                                          <p:attrName>ppt_x</p:attrName>
                                          <p:attrName>ppt_y</p:attrName>
                                        </p:attrNameLst>
                                      </p:cBhvr>
                                      <p:rCtr x="15556" y="1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744435"/>
            <a:ext cx="2801714" cy="5085302"/>
          </a:xfrm>
          <a:prstGeom prst="rect">
            <a:avLst/>
          </a:prstGeom>
        </p:spPr>
      </p:pic>
      <p:sp>
        <p:nvSpPr>
          <p:cNvPr id="3" name="Slide Number Placeholder 2"/>
          <p:cNvSpPr>
            <a:spLocks noGrp="1"/>
          </p:cNvSpPr>
          <p:nvPr>
            <p:ph type="sldNum" sz="quarter" idx="12"/>
          </p:nvPr>
        </p:nvSpPr>
        <p:spPr/>
        <p:txBody>
          <a:bodyPr/>
          <a:lstStyle/>
          <a:p>
            <a:fld id="{7627D4DA-CA93-4100-9923-91CA0C97AC6D}" type="slidenum">
              <a:rPr lang="en-GB" smtClean="0"/>
              <a:t>13</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a:solidFill>
                  <a:schemeClr val="bg1"/>
                </a:solidFill>
              </a:rPr>
              <a:t>©Kimberley Evans with The Japan Society</a:t>
            </a:r>
            <a:endParaRPr lang="en-GB" dirty="0">
              <a:solidFill>
                <a:schemeClr val="bg1"/>
              </a:solidFill>
            </a:endParaRPr>
          </a:p>
        </p:txBody>
      </p:sp>
      <p:sp>
        <p:nvSpPr>
          <p:cNvPr id="9" name="TextBox 8"/>
          <p:cNvSpPr txBox="1"/>
          <p:nvPr/>
        </p:nvSpPr>
        <p:spPr>
          <a:xfrm>
            <a:off x="539552"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Main Task</a:t>
            </a: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12360" y="404664"/>
            <a:ext cx="850900" cy="850900"/>
          </a:xfrm>
          <a:prstGeom prst="rect">
            <a:avLst/>
          </a:prstGeom>
        </p:spPr>
      </p:pic>
      <p:sp>
        <p:nvSpPr>
          <p:cNvPr id="2" name="TextBox 1">
            <a:extLst>
              <a:ext uri="{FF2B5EF4-FFF2-40B4-BE49-F238E27FC236}">
                <a16:creationId xmlns:a16="http://schemas.microsoft.com/office/drawing/2014/main" id="{C15EA525-4832-4D98-A94C-4E00AEB339FE}"/>
              </a:ext>
            </a:extLst>
          </p:cNvPr>
          <p:cNvSpPr txBox="1"/>
          <p:nvPr/>
        </p:nvSpPr>
        <p:spPr>
          <a:xfrm>
            <a:off x="611559" y="1772816"/>
            <a:ext cx="4536505" cy="3785652"/>
          </a:xfrm>
          <a:prstGeom prst="rect">
            <a:avLst/>
          </a:prstGeom>
          <a:noFill/>
        </p:spPr>
        <p:txBody>
          <a:bodyPr wrap="square" rtlCol="0">
            <a:spAutoFit/>
          </a:bodyPr>
          <a:lstStyle/>
          <a:p>
            <a:r>
              <a:rPr lang="en-GB" sz="2400" dirty="0">
                <a:latin typeface="Kozuka Gothic Pro R" pitchFamily="34" charset="-128"/>
                <a:ea typeface="Kozuka Gothic Pro R" pitchFamily="34" charset="-128"/>
              </a:rPr>
              <a:t>You will now experience the festival of </a:t>
            </a:r>
            <a:r>
              <a:rPr lang="en-GB" sz="2400" dirty="0" err="1">
                <a:latin typeface="Kozuka Gothic Pro R" pitchFamily="34" charset="-128"/>
                <a:ea typeface="Kozuka Gothic Pro R" pitchFamily="34" charset="-128"/>
              </a:rPr>
              <a:t>Obon</a:t>
            </a:r>
            <a:r>
              <a:rPr lang="en-GB" sz="2400" dirty="0">
                <a:latin typeface="Kozuka Gothic Pro R" pitchFamily="34" charset="-128"/>
                <a:ea typeface="Kozuka Gothic Pro R" pitchFamily="34" charset="-128"/>
              </a:rPr>
              <a:t> by making your very own </a:t>
            </a:r>
            <a:r>
              <a:rPr lang="en-GB" sz="2400" dirty="0" err="1">
                <a:solidFill>
                  <a:srgbClr val="339933"/>
                </a:solidFill>
                <a:latin typeface="Kozuka Gothic Pro B" pitchFamily="34" charset="-128"/>
                <a:ea typeface="Kozuka Gothic Pro B" pitchFamily="34" charset="-128"/>
              </a:rPr>
              <a:t>chochin</a:t>
            </a:r>
            <a:r>
              <a:rPr lang="en-GB" sz="2400" dirty="0">
                <a:latin typeface="Kozuka Gothic Pro R" pitchFamily="34" charset="-128"/>
                <a:ea typeface="Kozuka Gothic Pro R" pitchFamily="34" charset="-128"/>
              </a:rPr>
              <a:t> lantern.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If you would like, choose a friend or family member to dedicate your lantern to.</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You will then present your lantern to a partner/the class. </a:t>
            </a:r>
          </a:p>
        </p:txBody>
      </p:sp>
    </p:spTree>
    <p:extLst>
      <p:ext uri="{BB962C8B-B14F-4D97-AF65-F5344CB8AC3E}">
        <p14:creationId xmlns:p14="http://schemas.microsoft.com/office/powerpoint/2010/main" val="24031239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14</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a:solidFill>
                  <a:schemeClr val="bg1"/>
                </a:solidFill>
              </a:rPr>
              <a:t>©Kimberley Evans with The Japan Society</a:t>
            </a:r>
            <a:endParaRPr lang="en-GB" dirty="0">
              <a:solidFill>
                <a:schemeClr val="bg1"/>
              </a:solidFill>
            </a:endParaRP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Reflection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2320" y="548680"/>
            <a:ext cx="850900" cy="850900"/>
          </a:xfrm>
          <a:prstGeom prst="rect">
            <a:avLst/>
          </a:prstGeom>
        </p:spPr>
      </p:pic>
      <p:sp>
        <p:nvSpPr>
          <p:cNvPr id="16" name="TextBox 15">
            <a:extLst>
              <a:ext uri="{FF2B5EF4-FFF2-40B4-BE49-F238E27FC236}">
                <a16:creationId xmlns:a16="http://schemas.microsoft.com/office/drawing/2014/main" id="{16474927-24B9-40A5-A197-5A11CE34E9EE}"/>
              </a:ext>
            </a:extLst>
          </p:cNvPr>
          <p:cNvSpPr txBox="1"/>
          <p:nvPr/>
        </p:nvSpPr>
        <p:spPr>
          <a:xfrm>
            <a:off x="4788024" y="1901819"/>
            <a:ext cx="3672408" cy="1938992"/>
          </a:xfrm>
          <a:prstGeom prst="rect">
            <a:avLst/>
          </a:prstGeom>
          <a:noFill/>
        </p:spPr>
        <p:txBody>
          <a:bodyPr wrap="square" rtlCol="0">
            <a:spAutoFit/>
          </a:bodyPr>
          <a:lstStyle/>
          <a:p>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Which of the ‘5 Ways to Wellbeing’ do you think is important for </a:t>
            </a:r>
            <a:r>
              <a:rPr lang="en-GB" sz="2400" dirty="0" err="1">
                <a:latin typeface="Kozuka Gothic Pro R" pitchFamily="34" charset="-128"/>
                <a:ea typeface="Kozuka Gothic Pro R" pitchFamily="34" charset="-128"/>
              </a:rPr>
              <a:t>Obon</a:t>
            </a:r>
            <a:r>
              <a:rPr lang="en-GB" sz="2400" dirty="0">
                <a:latin typeface="Kozuka Gothic Pro R" pitchFamily="34" charset="-128"/>
                <a:ea typeface="Kozuka Gothic Pro R" pitchFamily="34" charset="-128"/>
              </a:rPr>
              <a:t>?</a:t>
            </a:r>
          </a:p>
          <a:p>
            <a:pPr>
              <a:buClr>
                <a:srgbClr val="339933"/>
              </a:buClr>
            </a:pPr>
            <a:endParaRPr lang="en-GB" sz="2400" dirty="0">
              <a:latin typeface="Kozuka Gothic Pro R" pitchFamily="34" charset="-128"/>
              <a:ea typeface="Kozuka Gothic Pro R" pitchFamily="34" charset="-128"/>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0972" b="18051"/>
          <a:stretch/>
        </p:blipFill>
        <p:spPr>
          <a:xfrm>
            <a:off x="395536" y="2132856"/>
            <a:ext cx="4220006" cy="2880000"/>
          </a:xfrm>
          <a:prstGeom prst="rect">
            <a:avLst/>
          </a:prstGeom>
        </p:spPr>
      </p:pic>
      <p:sp>
        <p:nvSpPr>
          <p:cNvPr id="5" name="TextBox 4"/>
          <p:cNvSpPr txBox="1"/>
          <p:nvPr/>
        </p:nvSpPr>
        <p:spPr>
          <a:xfrm>
            <a:off x="4716016" y="4005064"/>
            <a:ext cx="4824536" cy="1477328"/>
          </a:xfrm>
          <a:prstGeom prst="rect">
            <a:avLst/>
          </a:prstGeom>
          <a:noFill/>
        </p:spPr>
        <p:txBody>
          <a:bodyPr wrap="square" rtlCol="0">
            <a:spAutoFit/>
          </a:bodyPr>
          <a:lstStyle/>
          <a:p>
            <a:r>
              <a:rPr lang="en-GB" sz="2400" dirty="0">
                <a:latin typeface="Kozuka Gothic Pro R" pitchFamily="34" charset="-128"/>
                <a:ea typeface="Kozuka Gothic Pro R" pitchFamily="34" charset="-128"/>
              </a:rPr>
              <a:t>Why do you think that connecting with others is important for our wellbeing?</a:t>
            </a:r>
          </a:p>
          <a:p>
            <a:endParaRPr lang="en-GB"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52644"/>
          <a:stretch/>
        </p:blipFill>
        <p:spPr>
          <a:xfrm>
            <a:off x="609257" y="1901819"/>
            <a:ext cx="3753194" cy="3054361"/>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15</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a:solidFill>
                  <a:schemeClr val="bg1"/>
                </a:solidFill>
              </a:rPr>
              <a:t>©Kimberley Evans with The Japan Society</a:t>
            </a:r>
            <a:endParaRPr lang="en-GB" dirty="0">
              <a:solidFill>
                <a:schemeClr val="bg1"/>
              </a:solidFill>
            </a:endParaRP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in school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sp>
        <p:nvSpPr>
          <p:cNvPr id="4" name="TextBox 3">
            <a:extLst>
              <a:ext uri="{FF2B5EF4-FFF2-40B4-BE49-F238E27FC236}">
                <a16:creationId xmlns:a16="http://schemas.microsoft.com/office/drawing/2014/main" id="{E55B691F-09B2-4E61-8EDA-764793B6C8D4}"/>
              </a:ext>
            </a:extLst>
          </p:cNvPr>
          <p:cNvSpPr txBox="1"/>
          <p:nvPr/>
        </p:nvSpPr>
        <p:spPr>
          <a:xfrm>
            <a:off x="611560" y="1916832"/>
            <a:ext cx="7979692" cy="2185214"/>
          </a:xfrm>
          <a:prstGeom prst="rect">
            <a:avLst/>
          </a:prstGeom>
          <a:noFill/>
        </p:spPr>
        <p:txBody>
          <a:bodyPr wrap="square" rtlCol="0">
            <a:spAutoFit/>
          </a:bodyPr>
          <a:lstStyle/>
          <a:p>
            <a:r>
              <a:rPr lang="en-GB" sz="2000" i="1" dirty="0"/>
              <a:t>Teachers should use this slide to signpost to any provision they have in school i.e. school counsellor, worry box, teachers etc.</a:t>
            </a:r>
          </a:p>
          <a:p>
            <a:endParaRPr lang="en-GB" sz="2000" i="1" dirty="0"/>
          </a:p>
          <a:p>
            <a:r>
              <a:rPr lang="en-GB" sz="2000" i="1" dirty="0"/>
              <a:t>Whilst it is normal for us to have ups and down, if pupils are feeling sad and the feeling does not go away then they should talk to someone they trust. </a:t>
            </a:r>
          </a:p>
          <a:p>
            <a:endParaRPr lang="en-GB" dirty="0"/>
          </a:p>
          <a:p>
            <a:endParaRPr lang="en-GB" dirty="0"/>
          </a:p>
        </p:txBody>
      </p:sp>
    </p:spTree>
    <p:extLst>
      <p:ext uri="{BB962C8B-B14F-4D97-AF65-F5344CB8AC3E}">
        <p14:creationId xmlns:p14="http://schemas.microsoft.com/office/powerpoint/2010/main" val="307213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824662" y="1877043"/>
            <a:ext cx="6037870" cy="2769989"/>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designed by Kimberley Evans with the Japan Society.</a:t>
            </a:r>
          </a:p>
          <a:p>
            <a:endParaRPr lang="en-GB" b="1" dirty="0">
              <a:solidFill>
                <a:srgbClr val="FF0000"/>
              </a:solidFill>
              <a:latin typeface="Kozuka Gothic Pro B" pitchFamily="34" charset="-128"/>
              <a:ea typeface="Kozuka Gothic Pro B" pitchFamily="34" charset="-128"/>
            </a:endParaRPr>
          </a:p>
          <a:p>
            <a:endParaRPr lang="en-GB" b="1" dirty="0">
              <a:solidFill>
                <a:srgbClr val="FF0000"/>
              </a:solidFill>
              <a:latin typeface="Kozuka Gothic Pro B" pitchFamily="34" charset="-128"/>
              <a:ea typeface="Kozuka Gothic Pro B"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EL" pitchFamily="34" charset="-128"/>
                <a:ea typeface="Kozuka Gothic Pro EL" pitchFamily="34" charset="-128"/>
              </a:rPr>
            </a:br>
            <a:r>
              <a:rPr lang="en-GB" dirty="0">
                <a:latin typeface="Kozuka Gothic Pro EL" pitchFamily="34" charset="-128"/>
                <a:ea typeface="Kozuka Gothic Pro EL" pitchFamily="34" charset="-128"/>
              </a:rPr>
              <a:t>13/14 Cornwall Terrace, London NW1 4QP</a:t>
            </a:r>
          </a:p>
          <a:p>
            <a:r>
              <a:rPr lang="en-GB" dirty="0">
                <a:latin typeface="Kozuka Gothic Pro EL" pitchFamily="34" charset="-128"/>
                <a:ea typeface="Kozuka Gothic Pro EL" pitchFamily="34" charset="-128"/>
              </a:rPr>
              <a:t>Tel: 020 7935 0475   </a:t>
            </a:r>
          </a:p>
          <a:p>
            <a:r>
              <a:rPr lang="en-GB" dirty="0">
                <a:latin typeface="Kozuka Gothic Pro EL" pitchFamily="34" charset="-128"/>
                <a:ea typeface="Kozuka Gothic Pro EL" pitchFamily="34" charset="-128"/>
              </a:rPr>
              <a:t>Email: education@japansociety.org.uk    </a:t>
            </a:r>
          </a:p>
          <a:p>
            <a:endParaRPr lang="en-GB" dirty="0">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b="1" dirty="0">
                <a:solidFill>
                  <a:srgbClr val="808080"/>
                </a:solidFill>
                <a:latin typeface="Kozuka Gothic Pro M" pitchFamily="34" charset="-128"/>
                <a:ea typeface="Kozuka Gothic Pro M" pitchFamily="34" charset="-128"/>
              </a:rPr>
              <a:t>Follow us on:</a:t>
            </a:r>
            <a:endParaRPr lang="en-GB" b="1" dirty="0">
              <a:latin typeface="Kozuka Gothic Pro EL" pitchFamily="34" charset="-128"/>
              <a:ea typeface="Kozuka Gothic Pro EL"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16</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p:txBody>
          <a:bodyPr/>
          <a:lstStyle/>
          <a:p>
            <a:r>
              <a:rPr lang="en-GB" dirty="0">
                <a:solidFill>
                  <a:schemeClr val="bg1"/>
                </a:solidFill>
              </a:rPr>
              <a:t>©Kimberley Evans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769441"/>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Learning Objectives</a:t>
            </a:r>
          </a:p>
        </p:txBody>
      </p:sp>
      <p:sp>
        <p:nvSpPr>
          <p:cNvPr id="3" name="TextBox 2">
            <a:extLst>
              <a:ext uri="{FF2B5EF4-FFF2-40B4-BE49-F238E27FC236}">
                <a16:creationId xmlns:a16="http://schemas.microsoft.com/office/drawing/2014/main" id="{F2D40609-56AC-4E6E-8C53-EC11C6B64C5D}"/>
              </a:ext>
            </a:extLst>
          </p:cNvPr>
          <p:cNvSpPr txBox="1"/>
          <p:nvPr/>
        </p:nvSpPr>
        <p:spPr>
          <a:xfrm>
            <a:off x="251519" y="1682659"/>
            <a:ext cx="8497193" cy="2677656"/>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describe what home means to me</a:t>
            </a:r>
          </a:p>
          <a:p>
            <a:pPr marL="457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create a symbol of my home and/or family</a:t>
            </a:r>
          </a:p>
          <a:p>
            <a:pPr marL="457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explain why connecting with others improves wellbeing </a:t>
            </a:r>
          </a:p>
        </p:txBody>
      </p:sp>
      <p:pic>
        <p:nvPicPr>
          <p:cNvPr id="1028" name="Picture 4" descr="立っている大家族のイラスト「親子三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541" y="4725144"/>
            <a:ext cx="2687147" cy="16436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7897812" y="305015"/>
            <a:ext cx="850900" cy="850900"/>
          </a:xfrm>
          <a:prstGeom prst="rect">
            <a:avLst/>
          </a:prstGeom>
        </p:spPr>
      </p:pic>
    </p:spTree>
    <p:extLst>
      <p:ext uri="{BB962C8B-B14F-4D97-AF65-F5344CB8AC3E}">
        <p14:creationId xmlns:p14="http://schemas.microsoft.com/office/powerpoint/2010/main" val="38469106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solidFill>
                <a:hlinkClick r:id="rId3"/>
              </a:rPr>
              <a:t>"A Japanese house"</a:t>
            </a:r>
            <a:r>
              <a:rPr lang="en-GB" dirty="0">
                <a:solidFill>
                  <a:schemeClr val="bg1"/>
                </a:solidFill>
              </a:rPr>
              <a:t> by </a:t>
            </a:r>
            <a:r>
              <a:rPr lang="en-GB" dirty="0" err="1">
                <a:solidFill>
                  <a:schemeClr val="bg1"/>
                </a:solidFill>
                <a:hlinkClick r:id="rId4"/>
              </a:rPr>
              <a:t>Kossy@FINEDAYS</a:t>
            </a:r>
            <a:r>
              <a:rPr lang="en-GB" dirty="0">
                <a:solidFill>
                  <a:schemeClr val="bg1"/>
                </a:solidFill>
              </a:rPr>
              <a:t> is licensed under </a:t>
            </a:r>
            <a:r>
              <a:rPr lang="en-GB" dirty="0">
                <a:solidFill>
                  <a:schemeClr val="bg1"/>
                </a:solidFill>
                <a:hlinkClick r:id="rId5"/>
              </a:rPr>
              <a:t>CC BY 2.0</a:t>
            </a:r>
            <a:endParaRPr lang="en-GB" dirty="0">
              <a:solidFill>
                <a:schemeClr val="bg1"/>
              </a:solidFill>
            </a:endParaRP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7765313" y="404664"/>
            <a:ext cx="850900" cy="850900"/>
          </a:xfrm>
          <a:prstGeom prst="rect">
            <a:avLst/>
          </a:prstGeom>
        </p:spPr>
      </p:pic>
      <p:sp>
        <p:nvSpPr>
          <p:cNvPr id="12" name="TextBox 11">
            <a:extLst>
              <a:ext uri="{FF2B5EF4-FFF2-40B4-BE49-F238E27FC236}">
                <a16:creationId xmlns:a16="http://schemas.microsoft.com/office/drawing/2014/main" id="{96E85191-4480-4C4D-A335-BAE5823B4BFA}"/>
              </a:ext>
            </a:extLst>
          </p:cNvPr>
          <p:cNvSpPr txBox="1"/>
          <p:nvPr/>
        </p:nvSpPr>
        <p:spPr>
          <a:xfrm>
            <a:off x="264716" y="193747"/>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Discuss…</a:t>
            </a:r>
          </a:p>
        </p:txBody>
      </p:sp>
      <p:sp>
        <p:nvSpPr>
          <p:cNvPr id="9" name="TextBox 8">
            <a:extLst>
              <a:ext uri="{FF2B5EF4-FFF2-40B4-BE49-F238E27FC236}">
                <a16:creationId xmlns:a16="http://schemas.microsoft.com/office/drawing/2014/main" id="{911BA7C6-C8E3-4E2D-A500-8DFA2FB7BFFF}"/>
              </a:ext>
            </a:extLst>
          </p:cNvPr>
          <p:cNvSpPr txBox="1"/>
          <p:nvPr/>
        </p:nvSpPr>
        <p:spPr>
          <a:xfrm>
            <a:off x="360958" y="5157192"/>
            <a:ext cx="8422084" cy="954107"/>
          </a:xfrm>
          <a:prstGeom prst="rect">
            <a:avLst/>
          </a:prstGeom>
          <a:noFill/>
        </p:spPr>
        <p:txBody>
          <a:bodyPr wrap="square" rtlCol="0">
            <a:spAutoFit/>
          </a:bodyPr>
          <a:lstStyle/>
          <a:p>
            <a:pPr algn="ctr">
              <a:buClr>
                <a:srgbClr val="339933"/>
              </a:buClr>
            </a:pPr>
            <a:r>
              <a:rPr lang="en-GB" sz="2800" dirty="0"/>
              <a:t>What is the picture showing? </a:t>
            </a:r>
          </a:p>
          <a:p>
            <a:pPr algn="ctr">
              <a:buClr>
                <a:srgbClr val="339933"/>
              </a:buClr>
            </a:pPr>
            <a:r>
              <a:rPr lang="en-GB" sz="2800" dirty="0"/>
              <a:t>Where do you think it is?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1928" y="1124744"/>
            <a:ext cx="5902825" cy="3937138"/>
          </a:xfrm>
          <a:prstGeom prst="rect">
            <a:avLst/>
          </a:prstGeom>
        </p:spPr>
      </p:pic>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611560" y="568583"/>
            <a:ext cx="6444205"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Activity</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01919" y="404664"/>
            <a:ext cx="850900" cy="850900"/>
          </a:xfrm>
          <a:prstGeom prst="rect">
            <a:avLst/>
          </a:prstGeom>
        </p:spPr>
      </p:pic>
      <p:sp>
        <p:nvSpPr>
          <p:cNvPr id="4" name="TextBox 3">
            <a:extLst>
              <a:ext uri="{FF2B5EF4-FFF2-40B4-BE49-F238E27FC236}">
                <a16:creationId xmlns:a16="http://schemas.microsoft.com/office/drawing/2014/main" id="{FD78024A-E142-456A-9362-B69446285DFA}"/>
              </a:ext>
            </a:extLst>
          </p:cNvPr>
          <p:cNvSpPr txBox="1"/>
          <p:nvPr/>
        </p:nvSpPr>
        <p:spPr>
          <a:xfrm>
            <a:off x="551370" y="1700808"/>
            <a:ext cx="7796236" cy="3323987"/>
          </a:xfrm>
          <a:prstGeom prst="rect">
            <a:avLst/>
          </a:prstGeom>
          <a:noFill/>
        </p:spPr>
        <p:txBody>
          <a:bodyPr wrap="square" rtlCol="0">
            <a:spAutoFit/>
          </a:bodyPr>
          <a:lstStyle/>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The picture showed a traditional-style Japanese house.</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Write down 3 things you think of when you think of </a:t>
            </a:r>
            <a:r>
              <a:rPr lang="en-GB" sz="2400" dirty="0">
                <a:solidFill>
                  <a:srgbClr val="339933"/>
                </a:solidFill>
                <a:latin typeface="Kozuka Gothic Pro B" pitchFamily="34" charset="-128"/>
                <a:ea typeface="Kozuka Gothic Pro B" pitchFamily="34" charset="-128"/>
              </a:rPr>
              <a:t>home</a:t>
            </a:r>
            <a:r>
              <a:rPr lang="en-GB" sz="2400" dirty="0">
                <a:latin typeface="Kozuka Gothic Pro R" pitchFamily="34" charset="-128"/>
                <a:ea typeface="Kozuka Gothic Pro R" pitchFamily="34" charset="-128"/>
              </a:rPr>
              <a:t>. </a:t>
            </a:r>
          </a:p>
          <a:p>
            <a:pPr marL="342900" indent="-342900">
              <a:buClr>
                <a:srgbClr val="339933"/>
              </a:buClr>
              <a:buFont typeface="Arial" panose="020B0604020202020204" pitchFamily="34" charset="0"/>
              <a:buChar char="•"/>
            </a:pPr>
            <a:endParaRPr lang="en-GB" sz="2400" dirty="0">
              <a:latin typeface="Kozuka Gothic Pro R" pitchFamily="34" charset="-128"/>
              <a:ea typeface="Kozuka Gothic Pro R" pitchFamily="34" charset="-128"/>
            </a:endParaRPr>
          </a:p>
          <a:p>
            <a:pPr marL="342900" indent="-342900">
              <a:buClr>
                <a:srgbClr val="339933"/>
              </a:buClr>
              <a:buFont typeface="Arial" panose="020B0604020202020204" pitchFamily="34" charset="0"/>
              <a:buChar char="•"/>
            </a:pPr>
            <a:r>
              <a:rPr lang="en-GB" sz="2400" dirty="0">
                <a:latin typeface="Kozuka Gothic Pro R" pitchFamily="34" charset="-128"/>
                <a:ea typeface="Kozuka Gothic Pro R" pitchFamily="34" charset="-128"/>
              </a:rPr>
              <a:t>Share them with a partner. </a:t>
            </a:r>
          </a:p>
          <a:p>
            <a:pPr>
              <a:buClr>
                <a:srgbClr val="339933"/>
              </a:buClr>
            </a:pPr>
            <a:endParaRPr lang="en-GB" sz="2400" dirty="0"/>
          </a:p>
          <a:p>
            <a:pPr>
              <a:buClr>
                <a:srgbClr val="339933"/>
              </a:buClr>
            </a:pPr>
            <a:endParaRPr lang="en-GB" dirty="0"/>
          </a:p>
        </p:txBody>
      </p:sp>
      <p:grpSp>
        <p:nvGrpSpPr>
          <p:cNvPr id="7" name="Group 6"/>
          <p:cNvGrpSpPr/>
          <p:nvPr/>
        </p:nvGrpSpPr>
        <p:grpSpPr>
          <a:xfrm>
            <a:off x="5296876" y="3208362"/>
            <a:ext cx="2767494" cy="2835442"/>
            <a:chOff x="6333458" y="3903165"/>
            <a:chExt cx="2014148" cy="2001237"/>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458" y="3903165"/>
              <a:ext cx="2014148" cy="2001237"/>
            </a:xfrm>
            <a:prstGeom prst="rect">
              <a:avLst/>
            </a:prstGeom>
          </p:spPr>
        </p:pic>
        <p:sp>
          <p:nvSpPr>
            <p:cNvPr id="6" name="TextBox 5"/>
            <p:cNvSpPr txBox="1"/>
            <p:nvPr/>
          </p:nvSpPr>
          <p:spPr>
            <a:xfrm>
              <a:off x="6635460" y="4226674"/>
              <a:ext cx="432048" cy="1354217"/>
            </a:xfrm>
            <a:prstGeom prst="rect">
              <a:avLst/>
            </a:prstGeom>
            <a:noFill/>
          </p:spPr>
          <p:txBody>
            <a:bodyPr wrap="square" rtlCol="0">
              <a:spAutoFit/>
            </a:bodyPr>
            <a:lstStyle/>
            <a:p>
              <a:r>
                <a:rPr lang="en-GB" sz="1600" dirty="0">
                  <a:latin typeface="Comic Sans MS" panose="030F0702030302020204" pitchFamily="66" charset="0"/>
                </a:rPr>
                <a:t>1.</a:t>
              </a:r>
            </a:p>
            <a:p>
              <a:endParaRPr lang="en-GB" sz="1600" dirty="0">
                <a:latin typeface="Comic Sans MS" panose="030F0702030302020204" pitchFamily="66" charset="0"/>
              </a:endParaRPr>
            </a:p>
            <a:p>
              <a:r>
                <a:rPr lang="en-GB" sz="1600" dirty="0">
                  <a:latin typeface="Comic Sans MS" panose="030F0702030302020204" pitchFamily="66" charset="0"/>
                </a:rPr>
                <a:t>2.</a:t>
              </a:r>
            </a:p>
            <a:p>
              <a:endParaRPr lang="en-GB" sz="1600" dirty="0">
                <a:latin typeface="Comic Sans MS" panose="030F0702030302020204" pitchFamily="66" charset="0"/>
              </a:endParaRPr>
            </a:p>
            <a:p>
              <a:r>
                <a:rPr lang="en-GB" sz="1600" dirty="0">
                  <a:latin typeface="Comic Sans MS" panose="030F0702030302020204" pitchFamily="66" charset="0"/>
                </a:rPr>
                <a:t>3. </a:t>
              </a:r>
            </a:p>
          </p:txBody>
        </p:sp>
      </p:grpSp>
    </p:spTree>
    <p:extLst>
      <p:ext uri="{BB962C8B-B14F-4D97-AF65-F5344CB8AC3E}">
        <p14:creationId xmlns:p14="http://schemas.microsoft.com/office/powerpoint/2010/main" val="1098332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610516" y="332656"/>
            <a:ext cx="5958408"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Home in Japan…</a:t>
            </a: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pic>
        <p:nvPicPr>
          <p:cNvPr id="10" name="Picture 2" descr="\\js_sql\data\former long term staff\William\Booklet design\Japan_Society_Illustration\Characters\characters_jpg\character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96536" y="4381205"/>
            <a:ext cx="139065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72050" y="333009"/>
            <a:ext cx="850900" cy="850900"/>
          </a:xfrm>
          <a:prstGeom prst="rect">
            <a:avLst/>
          </a:prstGeom>
        </p:spPr>
      </p:pic>
      <p:sp>
        <p:nvSpPr>
          <p:cNvPr id="4" name="TextBox 3">
            <a:extLst>
              <a:ext uri="{FF2B5EF4-FFF2-40B4-BE49-F238E27FC236}">
                <a16:creationId xmlns:a16="http://schemas.microsoft.com/office/drawing/2014/main" id="{B778ED70-3DA4-4CF6-B795-7C4BCCB66CA5}"/>
              </a:ext>
            </a:extLst>
          </p:cNvPr>
          <p:cNvSpPr txBox="1"/>
          <p:nvPr/>
        </p:nvSpPr>
        <p:spPr>
          <a:xfrm>
            <a:off x="2557243" y="1688230"/>
            <a:ext cx="6133418" cy="2308324"/>
          </a:xfrm>
          <a:prstGeom prst="rect">
            <a:avLst/>
          </a:prstGeom>
          <a:noFill/>
        </p:spPr>
        <p:txBody>
          <a:bodyPr wrap="square" rtlCol="0">
            <a:spAutoFit/>
          </a:bodyPr>
          <a:lstStyle/>
          <a:p>
            <a:pPr>
              <a:buClr>
                <a:srgbClr val="339933"/>
              </a:buClr>
            </a:pPr>
            <a:r>
              <a:rPr lang="en-GB" sz="2400" dirty="0">
                <a:latin typeface="Kozuka Gothic Pro R" pitchFamily="34" charset="-128"/>
                <a:ea typeface="Kozuka Gothic Pro R" pitchFamily="34" charset="-128"/>
              </a:rPr>
              <a:t>There are two meanings of home in Japan:</a:t>
            </a:r>
          </a:p>
          <a:p>
            <a:pPr>
              <a:buClr>
                <a:srgbClr val="339933"/>
              </a:buClr>
            </a:pPr>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1. A house</a:t>
            </a:r>
          </a:p>
          <a:p>
            <a:pPr marL="285750" indent="-28575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2. Family and people who are close to you, or  a place you feel happy and comfortable </a:t>
            </a:r>
          </a:p>
        </p:txBody>
      </p:sp>
      <p:sp>
        <p:nvSpPr>
          <p:cNvPr id="5" name="TextBox 4">
            <a:extLst>
              <a:ext uri="{FF2B5EF4-FFF2-40B4-BE49-F238E27FC236}">
                <a16:creationId xmlns:a16="http://schemas.microsoft.com/office/drawing/2014/main" id="{9278055E-C263-40A1-AA65-3118050B5456}"/>
              </a:ext>
            </a:extLst>
          </p:cNvPr>
          <p:cNvSpPr txBox="1"/>
          <p:nvPr/>
        </p:nvSpPr>
        <p:spPr>
          <a:xfrm>
            <a:off x="1001554" y="4768267"/>
            <a:ext cx="7399608" cy="584775"/>
          </a:xfrm>
          <a:prstGeom prst="rect">
            <a:avLst/>
          </a:prstGeom>
          <a:noFill/>
        </p:spPr>
        <p:txBody>
          <a:bodyPr wrap="square" rtlCol="0">
            <a:spAutoFit/>
          </a:bodyPr>
          <a:lstStyle/>
          <a:p>
            <a:pPr algn="ctr"/>
            <a:r>
              <a:rPr lang="en-GB" sz="3200" b="1" dirty="0">
                <a:latin typeface="Kristen ITC" panose="03050502040202030202" pitchFamily="66" charset="0"/>
                <a:ea typeface="Kozuka Gothic Pro B" pitchFamily="34" charset="-128"/>
              </a:rPr>
              <a:t>Which did you write about?</a:t>
            </a:r>
          </a:p>
        </p:txBody>
      </p:sp>
      <p:grpSp>
        <p:nvGrpSpPr>
          <p:cNvPr id="11" name="Group 10"/>
          <p:cNvGrpSpPr/>
          <p:nvPr/>
        </p:nvGrpSpPr>
        <p:grpSpPr>
          <a:xfrm>
            <a:off x="342241" y="1547254"/>
            <a:ext cx="2142993" cy="2603117"/>
            <a:chOff x="484046" y="1391896"/>
            <a:chExt cx="1889819" cy="2222219"/>
          </a:xfrm>
        </p:grpSpPr>
        <p:sp>
          <p:nvSpPr>
            <p:cNvPr id="7" name="TextBox 6"/>
            <p:cNvSpPr txBox="1"/>
            <p:nvPr/>
          </p:nvSpPr>
          <p:spPr>
            <a:xfrm>
              <a:off x="586518" y="1398124"/>
              <a:ext cx="1440160" cy="2215991"/>
            </a:xfrm>
            <a:prstGeom prst="rect">
              <a:avLst/>
            </a:prstGeom>
            <a:noFill/>
          </p:spPr>
          <p:txBody>
            <a:bodyPr wrap="square" rtlCol="0">
              <a:spAutoFit/>
            </a:bodyPr>
            <a:lstStyle/>
            <a:p>
              <a:r>
                <a:rPr lang="ja-JP" altLang="en-US" sz="13800" dirty="0">
                  <a:latin typeface="KaiTi" panose="02010609060101010101" pitchFamily="49" charset="-122"/>
                  <a:ea typeface="KaiTi" panose="02010609060101010101" pitchFamily="49" charset="-122"/>
                </a:rPr>
                <a:t>家</a:t>
              </a:r>
              <a:endParaRPr lang="en-GB" sz="13800" dirty="0">
                <a:latin typeface="KaiTi" panose="02010609060101010101" pitchFamily="49" charset="-122"/>
                <a:ea typeface="KaiTi" panose="02010609060101010101" pitchFamily="49" charset="-122"/>
              </a:endParaRPr>
            </a:p>
          </p:txBody>
        </p:sp>
        <p:sp>
          <p:nvSpPr>
            <p:cNvPr id="9" name="Oval 8"/>
            <p:cNvSpPr/>
            <p:nvPr/>
          </p:nvSpPr>
          <p:spPr>
            <a:xfrm>
              <a:off x="484046" y="1391896"/>
              <a:ext cx="1889819" cy="2211258"/>
            </a:xfrm>
            <a:prstGeom prst="ellipse">
              <a:avLst/>
            </a:prstGeom>
            <a:no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Festivals in Japan  </a:t>
            </a:r>
          </a:p>
        </p:txBody>
      </p:sp>
      <p:pic>
        <p:nvPicPr>
          <p:cNvPr id="13" name="Picture 2" descr="Z:\Alejandra\00_Events\2017\09_September 2017\Japan Matsuri 24 Sept\Leaflet\character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77"/>
          <a:stretch/>
        </p:blipFill>
        <p:spPr bwMode="auto">
          <a:xfrm>
            <a:off x="7044531" y="1678074"/>
            <a:ext cx="1512417" cy="4410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675241"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5" name="TextBox 4">
            <a:extLst>
              <a:ext uri="{FF2B5EF4-FFF2-40B4-BE49-F238E27FC236}">
                <a16:creationId xmlns:a16="http://schemas.microsoft.com/office/drawing/2014/main" id="{91CD738B-F197-4AB8-A617-4990E50F5CFC}"/>
              </a:ext>
            </a:extLst>
          </p:cNvPr>
          <p:cNvSpPr txBox="1"/>
          <p:nvPr/>
        </p:nvSpPr>
        <p:spPr>
          <a:xfrm>
            <a:off x="447239" y="1398188"/>
            <a:ext cx="6212993" cy="5355312"/>
          </a:xfrm>
          <a:prstGeom prst="rect">
            <a:avLst/>
          </a:prstGeom>
          <a:noFill/>
        </p:spPr>
        <p:txBody>
          <a:bodyPr wrap="square" rtlCol="0">
            <a:spAutoFit/>
          </a:bodyPr>
          <a:lstStyle/>
          <a:p>
            <a:pPr>
              <a:buClr>
                <a:srgbClr val="339933"/>
              </a:buClr>
            </a:pPr>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In Japan, festivals are called </a:t>
            </a:r>
            <a:r>
              <a:rPr lang="en-GB" sz="2400" dirty="0" err="1">
                <a:solidFill>
                  <a:srgbClr val="339933"/>
                </a:solidFill>
                <a:latin typeface="Kozuka Gothic Pro B" pitchFamily="34" charset="-128"/>
                <a:ea typeface="Kozuka Gothic Pro B" pitchFamily="34" charset="-128"/>
              </a:rPr>
              <a:t>matsuri</a:t>
            </a:r>
            <a:r>
              <a:rPr lang="en-GB" sz="2400" dirty="0">
                <a:solidFill>
                  <a:srgbClr val="339933"/>
                </a:solidFill>
                <a:latin typeface="Kozuka Gothic Pro B" pitchFamily="34" charset="-128"/>
                <a:ea typeface="Kozuka Gothic Pro B" pitchFamily="34" charset="-128"/>
              </a:rPr>
              <a:t>.</a:t>
            </a:r>
          </a:p>
          <a:p>
            <a:pPr>
              <a:buClr>
                <a:srgbClr val="339933"/>
              </a:buClr>
            </a:pPr>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There are lots of different types of </a:t>
            </a:r>
            <a:r>
              <a:rPr lang="en-GB" sz="2400" dirty="0" err="1">
                <a:solidFill>
                  <a:srgbClr val="339933"/>
                </a:solidFill>
                <a:latin typeface="Kozuka Gothic Pro B" pitchFamily="34" charset="-128"/>
                <a:ea typeface="Kozuka Gothic Pro B" pitchFamily="34" charset="-128"/>
              </a:rPr>
              <a:t>matsuri</a:t>
            </a:r>
            <a:r>
              <a:rPr lang="en-GB" sz="2400" dirty="0">
                <a:solidFill>
                  <a:srgbClr val="339933"/>
                </a:solidFill>
                <a:latin typeface="Kozuka Gothic Pro B" pitchFamily="34" charset="-128"/>
                <a:ea typeface="Kozuka Gothic Pro B" pitchFamily="34" charset="-128"/>
              </a:rPr>
              <a:t> </a:t>
            </a:r>
            <a:r>
              <a:rPr lang="en-GB" sz="2400" dirty="0">
                <a:latin typeface="Kozuka Gothic Pro R" pitchFamily="34" charset="-128"/>
                <a:ea typeface="Kozuka Gothic Pro R" pitchFamily="34" charset="-128"/>
              </a:rPr>
              <a:t>that take place throughout the year.</a:t>
            </a:r>
            <a:endParaRPr lang="en-GB" sz="2400" dirty="0">
              <a:solidFill>
                <a:srgbClr val="339933"/>
              </a:solidFill>
              <a:latin typeface="Kozuka Gothic Pro R" pitchFamily="34" charset="-128"/>
              <a:ea typeface="Kozuka Gothic Pro R" pitchFamily="34" charset="-128"/>
            </a:endParaRPr>
          </a:p>
          <a:p>
            <a:pPr>
              <a:buClr>
                <a:srgbClr val="339933"/>
              </a:buClr>
            </a:pPr>
            <a:endParaRPr lang="en-GB" sz="2400" dirty="0">
              <a:latin typeface="Kozuka Gothic Pro R" pitchFamily="34" charset="-128"/>
              <a:ea typeface="Kozuka Gothic Pro R" pitchFamily="34" charset="-128"/>
            </a:endParaRPr>
          </a:p>
          <a:p>
            <a:pPr>
              <a:buClr>
                <a:srgbClr val="339933"/>
              </a:buClr>
            </a:pPr>
            <a:r>
              <a:rPr lang="en-GB" sz="2400" dirty="0">
                <a:latin typeface="Kozuka Gothic Pro R" pitchFamily="34" charset="-128"/>
                <a:ea typeface="Kozuka Gothic Pro R" pitchFamily="34" charset="-128"/>
              </a:rPr>
              <a:t>They are a way to celebrate with family and friends.</a:t>
            </a:r>
          </a:p>
          <a:p>
            <a:pPr marL="285750" indent="-28575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a:p>
            <a:pPr marL="285750" indent="-285750">
              <a:buClr>
                <a:srgbClr val="339933"/>
              </a:buClr>
              <a:buFont typeface="Wingdings" panose="05000000000000000000" pitchFamily="2" charset="2"/>
              <a:buChar char="Ø"/>
            </a:pPr>
            <a:endParaRPr lang="en-GB" sz="2400" b="1" dirty="0">
              <a:latin typeface="Kristen ITC" panose="03050502040202030202" pitchFamily="66" charset="0"/>
              <a:ea typeface="Kozuka Gothic Pro R" pitchFamily="34" charset="-128"/>
            </a:endParaRPr>
          </a:p>
          <a:p>
            <a:pPr>
              <a:buClr>
                <a:srgbClr val="339933"/>
              </a:buClr>
            </a:pPr>
            <a:r>
              <a:rPr lang="en-GB" sz="2800" b="1" dirty="0">
                <a:latin typeface="Kristen ITC" panose="03050502040202030202" pitchFamily="66" charset="0"/>
                <a:ea typeface="Kozuka Gothic Pro R" pitchFamily="34" charset="-128"/>
              </a:rPr>
              <a:t>What festivals do you celebrate? </a:t>
            </a:r>
          </a:p>
          <a:p>
            <a:pPr marL="285750" indent="-28575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a:buClr>
                <a:srgbClr val="339933"/>
              </a:buClr>
            </a:pPr>
            <a:r>
              <a:rPr lang="en-GB" sz="2800"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426038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7</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©Kimberley Evans with The Japan Society</a:t>
            </a:r>
            <a:endParaRPr lang="en-GB" dirty="0">
              <a:solidFill>
                <a:schemeClr val="bg1">
                  <a:lumMod val="95000"/>
                </a:schemeClr>
              </a:solidFill>
            </a:endParaRP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Festivals in Japan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75241"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grpSp>
        <p:nvGrpSpPr>
          <p:cNvPr id="7" name="Group 6"/>
          <p:cNvGrpSpPr/>
          <p:nvPr/>
        </p:nvGrpSpPr>
        <p:grpSpPr>
          <a:xfrm>
            <a:off x="1763688" y="1414549"/>
            <a:ext cx="5815811" cy="4299543"/>
            <a:chOff x="1763688" y="1414549"/>
            <a:chExt cx="5815811" cy="4299543"/>
          </a:xfrm>
        </p:grpSpPr>
        <p:pic>
          <p:nvPicPr>
            <p:cNvPr id="12" name="Picture 2" descr="File:150425 Koinobori Chizu Tottori pref Japan01bs.jpg"/>
            <p:cNvPicPr>
              <a:picLocks noChangeAspect="1" noChangeArrowheads="1"/>
            </p:cNvPicPr>
            <p:nvPr/>
          </p:nvPicPr>
          <p:blipFill rotWithShape="1">
            <a:blip r:embed="rId4">
              <a:extLst>
                <a:ext uri="{28A0092B-C50C-407E-A947-70E740481C1C}">
                  <a14:useLocalDpi xmlns:a14="http://schemas.microsoft.com/office/drawing/2010/main" val="0"/>
                </a:ext>
              </a:extLst>
            </a:blip>
            <a:srcRect l="7848" r="8118" b="6755"/>
            <a:stretch/>
          </p:blipFill>
          <p:spPr bwMode="auto">
            <a:xfrm>
              <a:off x="1763688" y="1414549"/>
              <a:ext cx="5815811" cy="4299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012160" y="1563109"/>
              <a:ext cx="1420582" cy="215444"/>
            </a:xfrm>
            <a:prstGeom prst="rect">
              <a:avLst/>
            </a:prstGeom>
          </p:spPr>
          <p:txBody>
            <a:bodyPr wrap="none">
              <a:spAutoFit/>
            </a:bodyPr>
            <a:lstStyle/>
            <a:p>
              <a:r>
                <a:rPr lang="en-GB" sz="800" dirty="0">
                  <a:solidFill>
                    <a:schemeClr val="bg1"/>
                  </a:solidFill>
                </a:rPr>
                <a:t>© 663highland / CC BY-SA 3.0</a:t>
              </a:r>
            </a:p>
          </p:txBody>
        </p:sp>
      </p:grpSp>
      <p:sp>
        <p:nvSpPr>
          <p:cNvPr id="3" name="TextBox 2"/>
          <p:cNvSpPr txBox="1"/>
          <p:nvPr/>
        </p:nvSpPr>
        <p:spPr>
          <a:xfrm>
            <a:off x="899592" y="5714092"/>
            <a:ext cx="7626549" cy="523220"/>
          </a:xfrm>
          <a:prstGeom prst="rect">
            <a:avLst/>
          </a:prstGeom>
          <a:noFill/>
        </p:spPr>
        <p:txBody>
          <a:bodyPr wrap="square" rtlCol="0">
            <a:spAutoFit/>
          </a:bodyPr>
          <a:lstStyle/>
          <a:p>
            <a:pPr algn="ctr"/>
            <a:r>
              <a:rPr lang="en-GB" sz="2800" b="1" dirty="0">
                <a:latin typeface="Kozuka Gothic Pro B" pitchFamily="34" charset="-128"/>
                <a:ea typeface="Kozuka Gothic Pro B" pitchFamily="34" charset="-128"/>
              </a:rPr>
              <a:t>Children’s Day </a:t>
            </a:r>
            <a:endParaRPr lang="en-GB" sz="2800" dirty="0">
              <a:latin typeface="Kozuka Gothic Pro B" pitchFamily="34" charset="-128"/>
              <a:ea typeface="Kozuka Gothic Pro B" pitchFamily="34" charset="-128"/>
            </a:endParaRPr>
          </a:p>
        </p:txBody>
      </p:sp>
    </p:spTree>
    <p:extLst>
      <p:ext uri="{BB962C8B-B14F-4D97-AF65-F5344CB8AC3E}">
        <p14:creationId xmlns:p14="http://schemas.microsoft.com/office/powerpoint/2010/main" val="37996384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8</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a:t>
            </a:r>
            <a:r>
              <a:rPr lang="en-GB" dirty="0">
                <a:solidFill>
                  <a:schemeClr val="bg1"/>
                </a:solidFill>
              </a:rPr>
              <a:t>JNTO </a:t>
            </a:r>
            <a:r>
              <a:rPr lang="en-GB" dirty="0" err="1">
                <a:solidFill>
                  <a:schemeClr val="bg1"/>
                </a:solidFill>
              </a:rPr>
              <a:t>Shichigosan</a:t>
            </a:r>
            <a:r>
              <a:rPr lang="en-GB" dirty="0">
                <a:solidFill>
                  <a:schemeClr val="bg1"/>
                </a:solidFill>
              </a:rPr>
              <a:t> (The Seven-Five-Three Festival)</a:t>
            </a:r>
          </a:p>
          <a:p>
            <a:endParaRPr lang="en-GB" dirty="0">
              <a:solidFill>
                <a:schemeClr val="bg1">
                  <a:lumMod val="95000"/>
                </a:schemeClr>
              </a:solidFill>
            </a:endParaRP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Festivals in Japan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75241"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2" name="Rectangle 1"/>
          <p:cNvSpPr/>
          <p:nvPr/>
        </p:nvSpPr>
        <p:spPr>
          <a:xfrm>
            <a:off x="5889078" y="1563109"/>
            <a:ext cx="1420582" cy="215444"/>
          </a:xfrm>
          <a:prstGeom prst="rect">
            <a:avLst/>
          </a:prstGeom>
        </p:spPr>
        <p:txBody>
          <a:bodyPr wrap="none">
            <a:spAutoFit/>
          </a:bodyPr>
          <a:lstStyle/>
          <a:p>
            <a:r>
              <a:rPr lang="en-GB" sz="800" dirty="0">
                <a:solidFill>
                  <a:schemeClr val="bg1"/>
                </a:solidFill>
              </a:rPr>
              <a:t>© 663highland / CC BY-SA 3.0</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1411387"/>
            <a:ext cx="6100473" cy="4184542"/>
          </a:xfrm>
          <a:prstGeom prst="rect">
            <a:avLst/>
          </a:prstGeom>
        </p:spPr>
      </p:pic>
      <p:sp>
        <p:nvSpPr>
          <p:cNvPr id="13" name="TextBox 12"/>
          <p:cNvSpPr txBox="1"/>
          <p:nvPr/>
        </p:nvSpPr>
        <p:spPr>
          <a:xfrm>
            <a:off x="899592" y="5714092"/>
            <a:ext cx="7626549" cy="523220"/>
          </a:xfrm>
          <a:prstGeom prst="rect">
            <a:avLst/>
          </a:prstGeom>
          <a:noFill/>
        </p:spPr>
        <p:txBody>
          <a:bodyPr wrap="square" rtlCol="0">
            <a:spAutoFit/>
          </a:bodyPr>
          <a:lstStyle/>
          <a:p>
            <a:pPr algn="ctr"/>
            <a:r>
              <a:rPr lang="en-GB" sz="2800" b="1" dirty="0">
                <a:latin typeface="Kozuka Gothic Pro B" pitchFamily="34" charset="-128"/>
                <a:ea typeface="Kozuka Gothic Pro B" pitchFamily="34" charset="-128"/>
              </a:rPr>
              <a:t>7-5-3 Festival </a:t>
            </a:r>
            <a:endParaRPr lang="en-GB" sz="2800" dirty="0">
              <a:latin typeface="Kozuka Gothic Pro B" pitchFamily="34" charset="-128"/>
              <a:ea typeface="Kozuka Gothic Pro B" pitchFamily="34" charset="-128"/>
            </a:endParaRPr>
          </a:p>
        </p:txBody>
      </p:sp>
    </p:spTree>
    <p:extLst>
      <p:ext uri="{BB962C8B-B14F-4D97-AF65-F5344CB8AC3E}">
        <p14:creationId xmlns:p14="http://schemas.microsoft.com/office/powerpoint/2010/main" val="3813455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9</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Image is CC BY-SA 3.0 via Wikimedia Commons</a:t>
            </a:r>
          </a:p>
        </p:txBody>
      </p:sp>
      <p:sp>
        <p:nvSpPr>
          <p:cNvPr id="11" name="TextBox 10"/>
          <p:cNvSpPr txBox="1"/>
          <p:nvPr/>
        </p:nvSpPr>
        <p:spPr>
          <a:xfrm>
            <a:off x="433408"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Festivals in Japan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75241"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2" name="Rectangle 1"/>
          <p:cNvSpPr/>
          <p:nvPr/>
        </p:nvSpPr>
        <p:spPr>
          <a:xfrm>
            <a:off x="5889078" y="1563109"/>
            <a:ext cx="1420582" cy="215444"/>
          </a:xfrm>
          <a:prstGeom prst="rect">
            <a:avLst/>
          </a:prstGeom>
        </p:spPr>
        <p:txBody>
          <a:bodyPr wrap="none">
            <a:spAutoFit/>
          </a:bodyPr>
          <a:lstStyle/>
          <a:p>
            <a:r>
              <a:rPr lang="en-GB" sz="800" dirty="0">
                <a:solidFill>
                  <a:schemeClr val="bg1"/>
                </a:solidFill>
              </a:rPr>
              <a:t>© 663highland / CC BY-SA 3.0</a:t>
            </a:r>
          </a:p>
        </p:txBody>
      </p:sp>
      <p:pic>
        <p:nvPicPr>
          <p:cNvPr id="12" name="Picture 11" descr="Image result for æ­£ææ¥æ¬"/>
          <p:cNvPicPr>
            <a:picLocks noChangeAspect="1" noChangeArrowheads="1"/>
          </p:cNvPicPr>
          <p:nvPr/>
        </p:nvPicPr>
        <p:blipFill rotWithShape="1">
          <a:blip r:embed="rId4">
            <a:extLst>
              <a:ext uri="{28A0092B-C50C-407E-A947-70E740481C1C}">
                <a14:useLocalDpi xmlns:a14="http://schemas.microsoft.com/office/drawing/2010/main" val="0"/>
              </a:ext>
            </a:extLst>
          </a:blip>
          <a:srcRect t="1587" b="3131"/>
          <a:stretch/>
        </p:blipFill>
        <p:spPr bwMode="auto">
          <a:xfrm>
            <a:off x="1659451" y="1417489"/>
            <a:ext cx="6061959" cy="41063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89669" y="5683676"/>
            <a:ext cx="7626549" cy="523220"/>
          </a:xfrm>
          <a:prstGeom prst="rect">
            <a:avLst/>
          </a:prstGeom>
          <a:noFill/>
        </p:spPr>
        <p:txBody>
          <a:bodyPr wrap="square" rtlCol="0">
            <a:spAutoFit/>
          </a:bodyPr>
          <a:lstStyle/>
          <a:p>
            <a:pPr algn="ctr"/>
            <a:r>
              <a:rPr lang="en-GB" sz="2800" b="1" dirty="0">
                <a:latin typeface="Kozuka Gothic Pro B" pitchFamily="34" charset="-128"/>
                <a:ea typeface="Kozuka Gothic Pro B" pitchFamily="34" charset="-128"/>
              </a:rPr>
              <a:t>New Year’s </a:t>
            </a:r>
            <a:endParaRPr lang="en-GB" sz="2800" dirty="0">
              <a:latin typeface="Kozuka Gothic Pro B" pitchFamily="34" charset="-128"/>
              <a:ea typeface="Kozuka Gothic Pro B" pitchFamily="34" charset="-128"/>
            </a:endParaRPr>
          </a:p>
        </p:txBody>
      </p:sp>
    </p:spTree>
    <p:extLst>
      <p:ext uri="{BB962C8B-B14F-4D97-AF65-F5344CB8AC3E}">
        <p14:creationId xmlns:p14="http://schemas.microsoft.com/office/powerpoint/2010/main" val="120585151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1326</Words>
  <Application>Microsoft Macintosh PowerPoint</Application>
  <PresentationFormat>On-screen Show (4:3)</PresentationFormat>
  <Paragraphs>203</Paragraphs>
  <Slides>16</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KaiTi</vt:lpstr>
      <vt:lpstr>Kozuka Gothic Pro B</vt:lpstr>
      <vt:lpstr>Kozuka Gothic Pro EL</vt:lpstr>
      <vt:lpstr>Kozuka Gothic Pro M</vt:lpstr>
      <vt:lpstr>Kozuka Gothic Pro R</vt:lpstr>
      <vt:lpstr>MS Mincho</vt:lpstr>
      <vt:lpstr>ＭＳ Ｐゴシック</vt:lpstr>
      <vt:lpstr>Arial</vt:lpstr>
      <vt:lpstr>Calibri</vt:lpstr>
      <vt:lpstr>Comic Sans MS</vt:lpstr>
      <vt:lpstr>Kristen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127</cp:revision>
  <dcterms:created xsi:type="dcterms:W3CDTF">2017-05-31T10:45:44Z</dcterms:created>
  <dcterms:modified xsi:type="dcterms:W3CDTF">2021-03-15T11:19:42Z</dcterms:modified>
</cp:coreProperties>
</file>