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8" r:id="rId5"/>
    <p:sldId id="325" r:id="rId6"/>
    <p:sldId id="344" r:id="rId7"/>
    <p:sldId id="345" r:id="rId8"/>
    <p:sldId id="329" r:id="rId9"/>
    <p:sldId id="327" r:id="rId10"/>
    <p:sldId id="297" r:id="rId11"/>
    <p:sldId id="343" r:id="rId12"/>
    <p:sldId id="330" r:id="rId13"/>
    <p:sldId id="335" r:id="rId14"/>
    <p:sldId id="346" r:id="rId15"/>
    <p:sldId id="334" r:id="rId16"/>
    <p:sldId id="34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bNUSQrl+q5Gi5ZIPX0exA==" hashData="TWaTfq5Wn9A6kdLSqyxsTNf84Z7ByMShi9RTrfyQ8gp4MuN3CFpBgkUbDisUp0AFlWbPLE8hY/wVEoPAa3b9hQ=="/>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9B3333"/>
    <a:srgbClr val="FF3399"/>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A847A-85F7-4B9D-88BC-CD4339235619}" v="26" dt="2023-04-13T15:34:33.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82456" autoAdjust="0"/>
  </p:normalViewPr>
  <p:slideViewPr>
    <p:cSldViewPr>
      <p:cViewPr varScale="1">
        <p:scale>
          <a:sx n="91" d="100"/>
          <a:sy n="91" d="100"/>
        </p:scale>
        <p:origin x="2598" y="84"/>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 Turner" userId="84d4d1cc-095e-424e-b61c-2779a57825fb" providerId="ADAL" clId="{D090A063-84F0-46CF-A5EC-1FBD564C417A}"/>
    <pc:docChg chg="custSel modSld">
      <pc:chgData name="Alys Turner" userId="84d4d1cc-095e-424e-b61c-2779a57825fb" providerId="ADAL" clId="{D090A063-84F0-46CF-A5EC-1FBD564C417A}" dt="2023-04-17T10:06:07.245" v="50" actId="1076"/>
      <pc:docMkLst>
        <pc:docMk/>
      </pc:docMkLst>
      <pc:sldChg chg="modSp">
        <pc:chgData name="Alys Turner" userId="84d4d1cc-095e-424e-b61c-2779a57825fb" providerId="ADAL" clId="{D090A063-84F0-46CF-A5EC-1FBD564C417A}" dt="2023-04-17T10:02:56.271" v="0" actId="14100"/>
        <pc:sldMkLst>
          <pc:docMk/>
          <pc:sldMk cId="872648826" sldId="330"/>
        </pc:sldMkLst>
        <pc:picChg chg="mod">
          <ac:chgData name="Alys Turner" userId="84d4d1cc-095e-424e-b61c-2779a57825fb" providerId="ADAL" clId="{D090A063-84F0-46CF-A5EC-1FBD564C417A}" dt="2023-04-17T10:02:56.271" v="0" actId="14100"/>
          <ac:picMkLst>
            <pc:docMk/>
            <pc:sldMk cId="872648826" sldId="330"/>
            <ac:picMk id="1026" creationId="{3B87ADB9-2F1C-35B4-7BD2-385F9D6789E0}"/>
          </ac:picMkLst>
        </pc:picChg>
      </pc:sldChg>
      <pc:sldChg chg="addSp delSp modSp mod">
        <pc:chgData name="Alys Turner" userId="84d4d1cc-095e-424e-b61c-2779a57825fb" providerId="ADAL" clId="{D090A063-84F0-46CF-A5EC-1FBD564C417A}" dt="2023-04-17T10:06:07.245" v="50" actId="1076"/>
        <pc:sldMkLst>
          <pc:docMk/>
          <pc:sldMk cId="2047968496" sldId="335"/>
        </pc:sldMkLst>
        <pc:picChg chg="add mod ord">
          <ac:chgData name="Alys Turner" userId="84d4d1cc-095e-424e-b61c-2779a57825fb" providerId="ADAL" clId="{D090A063-84F0-46CF-A5EC-1FBD564C417A}" dt="2023-04-17T10:06:07.245" v="50" actId="1076"/>
          <ac:picMkLst>
            <pc:docMk/>
            <pc:sldMk cId="2047968496" sldId="335"/>
            <ac:picMk id="3" creationId="{40D5A411-D94E-39AC-BFF9-F7F1AD953F11}"/>
          </ac:picMkLst>
        </pc:picChg>
        <pc:picChg chg="add mod ord">
          <ac:chgData name="Alys Turner" userId="84d4d1cc-095e-424e-b61c-2779a57825fb" providerId="ADAL" clId="{D090A063-84F0-46CF-A5EC-1FBD564C417A}" dt="2023-04-17T10:06:05.885" v="49" actId="1076"/>
          <ac:picMkLst>
            <pc:docMk/>
            <pc:sldMk cId="2047968496" sldId="335"/>
            <ac:picMk id="5" creationId="{21B9267E-D7AA-F85B-7B78-1D91CE1B1DD7}"/>
          </ac:picMkLst>
        </pc:picChg>
        <pc:picChg chg="del mod">
          <ac:chgData name="Alys Turner" userId="84d4d1cc-095e-424e-b61c-2779a57825fb" providerId="ADAL" clId="{D090A063-84F0-46CF-A5EC-1FBD564C417A}" dt="2023-04-17T10:05:17.780" v="15" actId="478"/>
          <ac:picMkLst>
            <pc:docMk/>
            <pc:sldMk cId="2047968496" sldId="335"/>
            <ac:picMk id="9" creationId="{866182EE-A5B6-159D-9716-6884E21E9DBD}"/>
          </ac:picMkLst>
        </pc:picChg>
        <pc:picChg chg="add mod">
          <ac:chgData name="Alys Turner" userId="84d4d1cc-095e-424e-b61c-2779a57825fb" providerId="ADAL" clId="{D090A063-84F0-46CF-A5EC-1FBD564C417A}" dt="2023-04-17T10:05:54.431" v="37" actId="688"/>
          <ac:picMkLst>
            <pc:docMk/>
            <pc:sldMk cId="2047968496" sldId="335"/>
            <ac:picMk id="10" creationId="{655913A3-9E23-787B-7076-C347E9D4D38D}"/>
          </ac:picMkLst>
        </pc:picChg>
        <pc:picChg chg="del">
          <ac:chgData name="Alys Turner" userId="84d4d1cc-095e-424e-b61c-2779a57825fb" providerId="ADAL" clId="{D090A063-84F0-46CF-A5EC-1FBD564C417A}" dt="2023-04-17T10:05:18.199" v="16" actId="478"/>
          <ac:picMkLst>
            <pc:docMk/>
            <pc:sldMk cId="2047968496" sldId="335"/>
            <ac:picMk id="11" creationId="{B6B1B75C-5FA8-065B-9232-4B7D71D64C77}"/>
          </ac:picMkLst>
        </pc:picChg>
        <pc:picChg chg="del">
          <ac:chgData name="Alys Turner" userId="84d4d1cc-095e-424e-b61c-2779a57825fb" providerId="ADAL" clId="{D090A063-84F0-46CF-A5EC-1FBD564C417A}" dt="2023-04-17T10:05:19.086" v="18" actId="478"/>
          <ac:picMkLst>
            <pc:docMk/>
            <pc:sldMk cId="2047968496" sldId="335"/>
            <ac:picMk id="13" creationId="{D926DF2E-37FB-80B7-095E-4FDCFBBAE859}"/>
          </ac:picMkLst>
        </pc:picChg>
        <pc:picChg chg="del">
          <ac:chgData name="Alys Turner" userId="84d4d1cc-095e-424e-b61c-2779a57825fb" providerId="ADAL" clId="{D090A063-84F0-46CF-A5EC-1FBD564C417A}" dt="2023-04-17T10:05:18.649" v="17" actId="478"/>
          <ac:picMkLst>
            <pc:docMk/>
            <pc:sldMk cId="2047968496" sldId="335"/>
            <ac:picMk id="15" creationId="{67DA9AFC-5325-1191-4D77-C212B12B5424}"/>
          </ac:picMkLst>
        </pc:picChg>
      </pc:sldChg>
    </pc:docChg>
  </pc:docChgLst>
  <pc:docChgLst>
    <pc:chgData name="Lucy Hawksley" userId="f6a89a8e-ac0e-4741-8d0b-c5d70daaed70" providerId="ADAL" clId="{5009BCD7-BF26-4655-8389-0E60EA985FAA}"/>
    <pc:docChg chg="custSel modSld">
      <pc:chgData name="Lucy Hawksley" userId="f6a89a8e-ac0e-4741-8d0b-c5d70daaed70" providerId="ADAL" clId="{5009BCD7-BF26-4655-8389-0E60EA985FAA}" dt="2025-05-19T13:39:22.271" v="40" actId="20577"/>
      <pc:docMkLst>
        <pc:docMk/>
      </pc:docMkLst>
      <pc:sldChg chg="addSp delSp modSp mod">
        <pc:chgData name="Lucy Hawksley" userId="f6a89a8e-ac0e-4741-8d0b-c5d70daaed70" providerId="ADAL" clId="{5009BCD7-BF26-4655-8389-0E60EA985FAA}" dt="2025-05-19T13:39:22.271" v="40" actId="20577"/>
        <pc:sldMkLst>
          <pc:docMk/>
          <pc:sldMk cId="3988864549" sldId="341"/>
        </pc:sldMkLst>
        <pc:spChg chg="mod">
          <ac:chgData name="Lucy Hawksley" userId="f6a89a8e-ac0e-4741-8d0b-c5d70daaed70" providerId="ADAL" clId="{5009BCD7-BF26-4655-8389-0E60EA985FAA}" dt="2025-05-19T13:39:17.569" v="21" actId="20577"/>
          <ac:spMkLst>
            <pc:docMk/>
            <pc:sldMk cId="3988864549" sldId="341"/>
            <ac:spMk id="24" creationId="{00000000-0000-0000-0000-000000000000}"/>
          </ac:spMkLst>
        </pc:spChg>
        <pc:spChg chg="mod">
          <ac:chgData name="Lucy Hawksley" userId="f6a89a8e-ac0e-4741-8d0b-c5d70daaed70" providerId="ADAL" clId="{5009BCD7-BF26-4655-8389-0E60EA985FAA}" dt="2025-05-19T13:39:22.271" v="40" actId="20577"/>
          <ac:spMkLst>
            <pc:docMk/>
            <pc:sldMk cId="3988864549" sldId="341"/>
            <ac:spMk id="25" creationId="{00000000-0000-0000-0000-000000000000}"/>
          </ac:spMkLst>
        </pc:spChg>
        <pc:picChg chg="add mod">
          <ac:chgData name="Lucy Hawksley" userId="f6a89a8e-ac0e-4741-8d0b-c5d70daaed70" providerId="ADAL" clId="{5009BCD7-BF26-4655-8389-0E60EA985FAA}" dt="2025-05-19T13:39:12.258" v="4" actId="1076"/>
          <ac:picMkLst>
            <pc:docMk/>
            <pc:sldMk cId="3988864549" sldId="341"/>
            <ac:picMk id="13" creationId="{7BF336D9-436D-4905-ABDF-D30E90C84BE8}"/>
          </ac:picMkLst>
        </pc:picChg>
        <pc:picChg chg="del">
          <ac:chgData name="Lucy Hawksley" userId="f6a89a8e-ac0e-4741-8d0b-c5d70daaed70" providerId="ADAL" clId="{5009BCD7-BF26-4655-8389-0E60EA985FAA}" dt="2025-05-19T13:38:53.855" v="0" actId="478"/>
          <ac:picMkLst>
            <pc:docMk/>
            <pc:sldMk cId="3988864549" sldId="341"/>
            <ac:picMk id="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19/05/2025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reativecommons.org/licenses/by-sa/2.5" TargetMode="External"/><Relationship Id="rId3" Type="http://schemas.openxmlformats.org/officeDocument/2006/relationships/hyperlink" Target="https://commons.wikimedia.org/wiki/File:%E6%98%AD%E5%92%8C%E6%96%B0%E5%B1%B1%E7%86%8A%E7%89%A7%E5%A0%B45.jpg" TargetMode="External"/><Relationship Id="rId7" Type="http://schemas.openxmlformats.org/officeDocument/2006/relationships/hyperlink" Target="https://commons.wikimedia.org/wiki/File:Red-crowned_Crane_Grus_japonensis_Head_2600px.jp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ki/File:Salamandrella_keyserlingii_1.jpg" TargetMode="External"/><Relationship Id="rId4" Type="http://schemas.openxmlformats.org/officeDocument/2006/relationships/hyperlink" Target="https://creativecommons.org/licenses/by/2.0/" TargetMode="External"/><Relationship Id="rId9" Type="http://schemas.openxmlformats.org/officeDocument/2006/relationships/hyperlink" Target="https://commons.wikimedia.org/wiki/File:Hucho_perryi_by_OpenCage.jpg#filehistory"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hyperlink" Target="https://commons.wikimedia.org/wiki/File:%D0%91%D0%B5%D1%80%D0%BA%D1%83%D1%82_(Aquila_chrysaetos).jpg" TargetMode="External"/><Relationship Id="rId7" Type="http://schemas.openxmlformats.org/officeDocument/2006/relationships/hyperlink" Target="https://commons.wikimedia.org/wiki/File:Juveniler_Japanmakak_(Macaca_fuscata)_im_Jigokudani_Yaen_K%C5%8Den.jp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reativecommons.org/licenses/by/2.0" TargetMode="External"/><Relationship Id="rId11" Type="http://schemas.openxmlformats.org/officeDocument/2006/relationships/hyperlink" Target="https://commons.wikimedia.org/wiki/File:Black_woodpecker%EF%BC%88Dryocopus_martius%EF%BC%89%E3%82%AF%E3%83%9E%E3%82%B2%E3%83%A9.jpg" TargetMode="External"/><Relationship Id="rId5" Type="http://schemas.openxmlformats.org/officeDocument/2006/relationships/hyperlink" Target="https://commons.wikimedia.org/wiki/File:Japanese_serow_(Capricornis_crispus)_%E3%83%8B%E3%83%9B%E3%83%B3%E3%82%AB%E3%83%A2%E3%82%B7%E3%82%AB.jpg" TargetMode="External"/><Relationship Id="rId10" Type="http://schemas.openxmlformats.org/officeDocument/2006/relationships/hyperlink" Target="https://creativecommons.org/licenses/by-sa/3.0" TargetMode="External"/><Relationship Id="rId4" Type="http://schemas.openxmlformats.org/officeDocument/2006/relationships/hyperlink" Target="https://creativecommons.org/licenses/by-sa/2.0" TargetMode="External"/><Relationship Id="rId9" Type="http://schemas.openxmlformats.org/officeDocument/2006/relationships/hyperlink" Target="https://commons.wikimedia.org/wiki/File:Apodemus_argenteus1123.jpg"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ommons.wikimedia.org/wiki/File:Nihonmedaka.jpg" TargetMode="External"/><Relationship Id="rId3" Type="http://schemas.openxmlformats.org/officeDocument/2006/relationships/hyperlink" Target="https://commons.wikimedia.org/wiki/File:Hylidae_001.jpg" TargetMode="External"/><Relationship Id="rId7" Type="http://schemas.openxmlformats.org/officeDocument/2006/relationships/hyperlink" Target="https://creativecommons.org/licenses/by-sa/2.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mmons.wikimedia.org/wiki/File:Japanese_Firefly_%E3%83%98%E3%82%A4%E3%82%B1%E3%83%9C%E3%82%BF%E3%83%AB_Luciola_lateralis.jpg" TargetMode="External"/><Relationship Id="rId5" Type="http://schemas.openxmlformats.org/officeDocument/2006/relationships/hyperlink" Target="https://creativecommons.org/licenses/by/2.0/" TargetMode="External"/><Relationship Id="rId4" Type="http://schemas.openxmlformats.org/officeDocument/2006/relationships/hyperlink" Target="http://creativecommons.org/licenses/by-sa/3.0/" TargetMode="External"/><Relationship Id="rId9" Type="http://schemas.openxmlformats.org/officeDocument/2006/relationships/hyperlink" Target="https://creativecommons.org/licenses/by/3.0"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13" Type="http://schemas.openxmlformats.org/officeDocument/2006/relationships/hyperlink" Target="https://commons.wikimedia.org/wiki/File:Periophthalmus_argentilineatus_by_DaijuAzuma.JPG" TargetMode="External"/><Relationship Id="rId18" Type="http://schemas.openxmlformats.org/officeDocument/2006/relationships/hyperlink" Target="https://commons.wikimedia.org/wiki/File:Mistukurina_owstoni_museum_victoria.jpg" TargetMode="External"/><Relationship Id="rId3" Type="http://schemas.openxmlformats.org/officeDocument/2006/relationships/hyperlink" Target="https://creativecommons.org/licenses/by-sa/4.0" TargetMode="External"/><Relationship Id="rId7" Type="http://schemas.openxmlformats.org/officeDocument/2006/relationships/hyperlink" Target="https://commons.wikimedia.org/wiki/File:A_Japanese_reed_bunting.jpg" TargetMode="External"/><Relationship Id="rId12" Type="http://schemas.openxmlformats.org/officeDocument/2006/relationships/hyperlink" Target="https://creativecommons.org/licenses/by-sa/2.0" TargetMode="External"/><Relationship Id="rId17" Type="http://schemas.openxmlformats.org/officeDocument/2006/relationships/hyperlink" Target="https://creativecommons.org/licenses/by/2.0" TargetMode="External"/><Relationship Id="rId2" Type="http://schemas.openxmlformats.org/officeDocument/2006/relationships/slide" Target="../slides/slide8.xml"/><Relationship Id="rId16" Type="http://schemas.openxmlformats.org/officeDocument/2006/relationships/hyperlink" Target="https://commons.wikimedia.org/wiki/File:Giant_Spider_Crab,_Macrocheira_kaempferi,_Lisbon_Oceanarium_-_49706841273.jpg" TargetMode="External"/><Relationship Id="rId1" Type="http://schemas.openxmlformats.org/officeDocument/2006/relationships/notesMaster" Target="../notesMasters/notesMaster1.xml"/><Relationship Id="rId6" Type="http://schemas.openxmlformats.org/officeDocument/2006/relationships/hyperlink" Target="https://creativecommons.org/licenses/by/3.0" TargetMode="External"/><Relationship Id="rId11" Type="http://schemas.openxmlformats.org/officeDocument/2006/relationships/hyperlink" Target="https://commons.wikimedia.org/wiki/File:Horseshoe_crab_male_on_sandy_beach_limulus_polyphemus.jpg" TargetMode="External"/><Relationship Id="rId5" Type="http://schemas.openxmlformats.org/officeDocument/2006/relationships/hyperlink" Target="https://commons.wikimedia.org/wiki/File:Plecoglossus_altivelis_altivelis_ayu.jpg" TargetMode="External"/><Relationship Id="rId15" Type="http://schemas.openxmlformats.org/officeDocument/2006/relationships/hyperlink" Target="https://commons.wikimedia.org/wiki/File:Todarodes_pacificus_(white_background).jpg" TargetMode="External"/><Relationship Id="rId10" Type="http://schemas.openxmlformats.org/officeDocument/2006/relationships/hyperlink" Target="https://commons.wikimedia.org/wiki/File:Spot-billed_duck,_Tenn%C5%8Dji_Park,_Osaka,_October_2015.jpg" TargetMode="External"/><Relationship Id="rId19" Type="http://schemas.openxmlformats.org/officeDocument/2006/relationships/hyperlink" Target="https://creativecommons.org/licenses/by/3.0/au/deed.en" TargetMode="External"/><Relationship Id="rId4" Type="http://schemas.openxmlformats.org/officeDocument/2006/relationships/hyperlink" Target="https://commons.wikimedia.org/wiki/File:Japanese_giant_salamander_in_Tottori_Prefecture,_Japan.jpg" TargetMode="External"/><Relationship Id="rId9" Type="http://schemas.openxmlformats.org/officeDocument/2006/relationships/hyperlink" Target="https://commons.wikimedia.org/wiki/File:Marsh_Grassbird_(cropped).jpg" TargetMode="External"/><Relationship Id="rId14" Type="http://schemas.openxmlformats.org/officeDocument/2006/relationships/hyperlink" Target="https://commons.wikimedia.org/wiki/File:Manta_ray_-_Chura-umi_Aquarium.jpg"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ommons.wikimedia.org/wiki/File:Humpback_whales_in_singing_position.jpg" TargetMode="External"/><Relationship Id="rId3" Type="http://schemas.openxmlformats.org/officeDocument/2006/relationships/hyperlink" Target="https://commons.wikimedia.org/wiki/File:Pentalagus_furnessi.jpg" TargetMode="External"/><Relationship Id="rId7" Type="http://schemas.openxmlformats.org/officeDocument/2006/relationships/hyperlink" Target="https://commons.wikimedia.org/wiki/File:Habu-pitviper.jp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reativecommons.org/licenses/by-sa/3.0/" TargetMode="External"/><Relationship Id="rId11" Type="http://schemas.openxmlformats.org/officeDocument/2006/relationships/hyperlink" Target="https://creativecommons.org/licenses/by-sa/2.0/?ref=openverse" TargetMode="External"/><Relationship Id="rId5" Type="http://schemas.openxmlformats.org/officeDocument/2006/relationships/hyperlink" Target="https://commons.wikimedia.org/wiki/File:Rana_ishikawae.jpg" TargetMode="External"/><Relationship Id="rId10" Type="http://schemas.openxmlformats.org/officeDocument/2006/relationships/hyperlink" Target="https://www.flickr.com/photos/130521741@N07" TargetMode="External"/><Relationship Id="rId4" Type="http://schemas.openxmlformats.org/officeDocument/2006/relationships/hyperlink" Target="https://creativecommons.org/licenses/by/4.0" TargetMode="External"/><Relationship Id="rId9" Type="http://schemas.openxmlformats.org/officeDocument/2006/relationships/hyperlink" Target="https://www.flickr.com/photos/130521741@N07/4338158518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Kozuka Gothic Pro R"/>
                <a:cs typeface="Times New Roman" panose="02020603050405020304" pitchFamily="18" charset="0"/>
              </a:rPr>
              <a:t>Teacher’s Notes</a:t>
            </a:r>
          </a:p>
          <a:p>
            <a:r>
              <a:rPr lang="en-GB" sz="1800" dirty="0">
                <a:effectLst/>
                <a:latin typeface="Kozuka Gothic Pro R"/>
                <a:cs typeface="Times New Roman" panose="02020603050405020304" pitchFamily="18" charset="0"/>
              </a:rPr>
              <a:t>As a warm up, ask students to use the zodiac calendar on the presentation to work out which animal is associated with the year of their birth. Do they think it matches their personality? What about for their siblings and friends?</a:t>
            </a:r>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33050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000000"/>
                </a:solidFill>
                <a:effectLst/>
                <a:latin typeface="Calibri" panose="020F0502020204030204" pitchFamily="34" charset="0"/>
              </a:rPr>
              <a:t>Teacher’s Notes</a:t>
            </a:r>
            <a:endParaRPr lang="en-GB" dirty="0"/>
          </a:p>
          <a:p>
            <a:r>
              <a:rPr lang="en-GB" dirty="0"/>
              <a:t>Introduce today’s main task. Explain that pupils will have a range of resources available that they can use to research their assigned animal, including the fact files contained in the learning pack, iPads, and books from the school library. Add that the following slides will also provide some useful information for their presentations, so encourage them to make notes as they listen to you before moving off to complete their own research after slide 9.</a:t>
            </a:r>
          </a:p>
          <a:p>
            <a:endParaRPr lang="en-GB" dirty="0"/>
          </a:p>
          <a:p>
            <a:r>
              <a:rPr lang="en-GB" dirty="0"/>
              <a:t>As an additional challenge, pupils can choose their own animal to research and complete their own fact file using the blank template.</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151486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https://openclipart.org/detail/281440/kids-in-a-classroom</a:t>
            </a:r>
          </a:p>
          <a:p>
            <a:r>
              <a:rPr lang="en-GB" dirty="0"/>
              <a:t>https://openclipart.org/detail/278674/Mommy-bear</a:t>
            </a:r>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44192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dk1"/>
                </a:solidFill>
                <a:latin typeface="Comic Sans MS" panose="030F0702030302020204" pitchFamily="66" charset="0"/>
                <a:ea typeface="Arial"/>
                <a:cs typeface="Arial"/>
                <a:sym typeface="Arial"/>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dk1"/>
                </a:solidFill>
                <a:latin typeface="Comic Sans MS" panose="030F0702030302020204" pitchFamily="66" charset="0"/>
                <a:ea typeface="Arial"/>
                <a:cs typeface="Arial"/>
                <a:sym typeface="Arial"/>
              </a:rPr>
              <a:t>Wagara</a:t>
            </a:r>
            <a:r>
              <a:rPr lang="en-GB" sz="1200" dirty="0">
                <a:solidFill>
                  <a:schemeClr val="dk1"/>
                </a:solidFill>
                <a:latin typeface="Comic Sans MS" panose="030F0702030302020204" pitchFamily="66" charset="0"/>
                <a:ea typeface="Arial"/>
                <a:cs typeface="Arial"/>
                <a:sym typeface="Arial"/>
              </a:rPr>
              <a:t> is the name given to traditional Japanese textile patterns, like these. Mostly they were inspired by nature and were connected with a particular season or occasion. The three designs shown here were each inspired by an animal.</a:t>
            </a:r>
            <a:endParaRPr lang="en-GB" dirty="0">
              <a:latin typeface="Comic Sans MS" panose="030F0702030302020204" pitchFamily="66" charset="0"/>
            </a:endParaRP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03330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Teacher’s Notes</a:t>
            </a:r>
          </a:p>
          <a:p>
            <a:r>
              <a:rPr lang="en-GB" sz="1200" kern="1200" dirty="0">
                <a:solidFill>
                  <a:schemeClr val="tx1"/>
                </a:solidFill>
                <a:effectLst/>
                <a:latin typeface="+mn-lt"/>
                <a:ea typeface="+mn-ea"/>
                <a:cs typeface="+mn-cs"/>
              </a:rPr>
              <a:t>Introduce the Learning Objectives, explaining any key words as necessary. Ask pupils to share any facts they already know about the animals found in Japan. </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endParaRPr lang="en-GB" b="0" dirty="0"/>
          </a:p>
          <a:p>
            <a:r>
              <a:rPr lang="en-GB" b="0" dirty="0"/>
              <a:t>Last week we explored the climate of Japan. We learned how this is affected by the geography of Japan, in particular the fact that Japan is a country made up of many islands that stretch for as much as 1,500 miles from north to south. We found out that the very north of Japan can be very cold and snowy, while the southern part of Japan can be very hot and tropical.</a:t>
            </a:r>
          </a:p>
          <a:p>
            <a:endParaRPr lang="en-GB" b="0" dirty="0"/>
          </a:p>
          <a:p>
            <a:r>
              <a:rPr lang="en-GB" b="0" dirty="0"/>
              <a:t>Today we are looking at the different types of animals found in Japan. KQ: Using our learning from last week, what predictions can you make about the animals that will be found across Japan?</a:t>
            </a:r>
          </a:p>
          <a:p>
            <a:endParaRPr lang="en-GB" b="0" dirty="0"/>
          </a:p>
          <a:p>
            <a:r>
              <a:rPr lang="en-GB" b="0" dirty="0"/>
              <a:t>Answer: the huge variety of climates found across Japan, as well as its isolation from mainland Asia means that the country has a high diversity of wildlife. Today we will learn about some of the incredible animals in Japan by exploring wildlife in five different areas: the north, mountains, rural areas, the sea and wetlands, and the subtropics.</a:t>
            </a:r>
            <a:endParaRPr lang="en-GB" sz="1800" b="0" kern="1400" dirty="0">
              <a:ln>
                <a:noFill/>
              </a:ln>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endParaRPr lang="en-GB" dirty="0"/>
          </a:p>
          <a:p>
            <a:r>
              <a:rPr lang="en-GB" dirty="0"/>
              <a:t>Ask pupils to look at the map on the lesson worksheet with a partner. Ask pairs to discuss the animals they can see around the map and to think about where in Japan these animals are likely to live (linking back to last week’s learning) and how the animals are classified: mammal, fish, bird, reptile or amphibian – or none of these? (Note: Crabs are crustaceans, which is a type of invertebrate).</a:t>
            </a:r>
          </a:p>
          <a:p>
            <a:endParaRPr lang="en-GB" dirty="0"/>
          </a:p>
          <a:p>
            <a:r>
              <a:rPr lang="en-GB" dirty="0"/>
              <a:t>If pupils have time, they can also think about what the animals are likely to eat. Explain that we will find out this information, and more, later in the lesson. Remind the pupils that this is just a discussion task – they should not annotate their maps at this stage.</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324250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Let’s take a closer look at the five different areas mentioned earlier to get a better understanding of the diversity of Japanese wildlife.</a:t>
            </a:r>
          </a:p>
          <a:p>
            <a:endParaRPr lang="en-GB" dirty="0"/>
          </a:p>
          <a:p>
            <a:r>
              <a:rPr lang="en-GB" dirty="0"/>
              <a:t>Hokkaido, Japan’s northernmost main island, is home to many animals not found in other parts of Japan. These include the Hokkaido brown bear, Siberian salamander, red-crowned crane, and Japanese huchen, a type of freshwater fish.</a:t>
            </a:r>
          </a:p>
          <a:p>
            <a:endParaRPr lang="en-GB" dirty="0"/>
          </a:p>
          <a:p>
            <a:r>
              <a:rPr lang="en-GB" dirty="0"/>
              <a:t>KQ: Why do you think Hokkaido has such unique wildlife?</a:t>
            </a:r>
          </a:p>
          <a:p>
            <a:r>
              <a:rPr lang="en-GB" dirty="0"/>
              <a:t>A: Firstly, Hokkaido’s climate is very different to the rest of Japan and Hokkaido is at a much higher latitude than the rest of Japan. Also, it is because Hokkaido used to be connected to mainland Asia.</a:t>
            </a:r>
          </a:p>
          <a:p>
            <a:endParaRPr lang="en-GB" dirty="0"/>
          </a:p>
          <a:p>
            <a:r>
              <a:rPr lang="en-GB"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Ezo</a:t>
            </a:r>
            <a:r>
              <a:rPr lang="en-GB" dirty="0">
                <a:hlinkClick r:id="rId3"/>
              </a:rPr>
              <a:t> Brown Bear</a:t>
            </a:r>
            <a:r>
              <a:rPr lang="en-GB" dirty="0"/>
              <a:t> by </a:t>
            </a:r>
            <a:r>
              <a:rPr lang="en-GB" dirty="0" err="1"/>
              <a:t>MiNe</a:t>
            </a:r>
            <a:r>
              <a:rPr lang="en-GB" dirty="0"/>
              <a:t> (sfmine79) </a:t>
            </a:r>
            <a:r>
              <a:rPr lang="ja-JP" altLang="en-US" dirty="0"/>
              <a:t>さん</a:t>
            </a:r>
            <a:r>
              <a:rPr lang="en-GB" dirty="0"/>
              <a:t>, </a:t>
            </a:r>
            <a:r>
              <a:rPr lang="en-GB" dirty="0">
                <a:hlinkClick r:id="rId4"/>
              </a:rPr>
              <a:t>CC BY 2.0</a:t>
            </a:r>
            <a:r>
              <a:rPr lang="en-GB" dirty="0"/>
              <a:t> via Wikimedia Commons</a:t>
            </a:r>
            <a:br>
              <a:rPr lang="en-GB" dirty="0"/>
            </a:br>
            <a:r>
              <a:rPr lang="en-GB" dirty="0">
                <a:hlinkClick r:id="rId5"/>
              </a:rPr>
              <a:t>Totti</a:t>
            </a:r>
            <a:r>
              <a:rPr lang="en-GB" dirty="0"/>
              <a:t>, </a:t>
            </a:r>
            <a:r>
              <a:rPr lang="en-GB" dirty="0">
                <a:hlinkClick r:id="rId6"/>
              </a:rPr>
              <a:t>CC BY-SA 4.0</a:t>
            </a:r>
            <a:r>
              <a:rPr lang="en-GB" dirty="0"/>
              <a:t>, via Wikimedia Commons</a:t>
            </a:r>
            <a:br>
              <a:rPr lang="en-GB" dirty="0"/>
            </a:br>
            <a:r>
              <a:rPr lang="en-GB" dirty="0">
                <a:hlinkClick r:id="rId7"/>
              </a:rPr>
              <a:t>Photo by and (C)2007 Derek Ramsey (Ram-Man)</a:t>
            </a:r>
            <a:r>
              <a:rPr lang="en-GB" dirty="0"/>
              <a:t>, </a:t>
            </a:r>
            <a:r>
              <a:rPr lang="en-GB" dirty="0">
                <a:hlinkClick r:id="rId8"/>
              </a:rPr>
              <a:t>CC BY-SA 2.5</a:t>
            </a:r>
            <a:r>
              <a:rPr lang="en-GB"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000000"/>
                </a:solidFill>
                <a:effectLst/>
                <a:latin typeface="Linux Libertine"/>
                <a:hlinkClick r:id="rId9"/>
              </a:rPr>
              <a:t>Hucho</a:t>
            </a:r>
            <a:r>
              <a:rPr lang="en-GB" b="0" i="0" dirty="0">
                <a:solidFill>
                  <a:srgbClr val="000000"/>
                </a:solidFill>
                <a:effectLst/>
                <a:latin typeface="Linux Libertine"/>
                <a:hlinkClick r:id="rId9"/>
              </a:rPr>
              <a:t> </a:t>
            </a:r>
            <a:r>
              <a:rPr lang="en-GB" b="0" i="0" dirty="0" err="1">
                <a:solidFill>
                  <a:srgbClr val="000000"/>
                </a:solidFill>
                <a:effectLst/>
                <a:latin typeface="Linux Libertine"/>
                <a:hlinkClick r:id="rId9"/>
              </a:rPr>
              <a:t>perryi</a:t>
            </a:r>
            <a:r>
              <a:rPr lang="en-GB" b="0" i="0" dirty="0">
                <a:solidFill>
                  <a:srgbClr val="000000"/>
                </a:solidFill>
                <a:effectLst/>
                <a:latin typeface="Linux Libertine"/>
                <a:hlinkClick r:id="rId9"/>
              </a:rPr>
              <a:t> </a:t>
            </a:r>
            <a:r>
              <a:rPr lang="en-GB" b="0" i="0" dirty="0">
                <a:solidFill>
                  <a:srgbClr val="000000"/>
                </a:solidFill>
                <a:effectLst/>
                <a:latin typeface="Linux Libertine"/>
              </a:rPr>
              <a:t> by </a:t>
            </a:r>
            <a:r>
              <a:rPr lang="en-GB" b="0" i="0" dirty="0" err="1">
                <a:solidFill>
                  <a:srgbClr val="000000"/>
                </a:solidFill>
                <a:effectLst/>
                <a:latin typeface="Linux Libertine"/>
              </a:rPr>
              <a:t>OpenCage,</a:t>
            </a:r>
            <a:r>
              <a:rPr lang="en-GB" dirty="0" err="1">
                <a:hlinkClick r:id="rId8"/>
              </a:rPr>
              <a:t>CC</a:t>
            </a:r>
            <a:r>
              <a:rPr lang="en-GB" dirty="0">
                <a:hlinkClick r:id="rId8"/>
              </a:rPr>
              <a:t>-BY-SA 2.5</a:t>
            </a:r>
            <a:r>
              <a:rPr lang="en-GB"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2500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400" dirty="0">
                <a:ln>
                  <a:noFill/>
                </a:ln>
                <a:solidFill>
                  <a:srgbClr val="000000"/>
                </a:solidFill>
                <a:effectLst/>
                <a:latin typeface="Calibri" panose="020F0502020204030204" pitchFamily="34" charset="0"/>
              </a:rPr>
              <a:t>Teacher’s Notes</a:t>
            </a:r>
          </a:p>
          <a:p>
            <a:r>
              <a:rPr lang="en-GB" sz="1800" kern="1400" dirty="0">
                <a:ln>
                  <a:noFill/>
                </a:ln>
                <a:solidFill>
                  <a:srgbClr val="000000"/>
                </a:solidFill>
                <a:effectLst/>
                <a:latin typeface="Calibri" panose="020F0502020204030204" pitchFamily="34" charset="0"/>
              </a:rPr>
              <a:t>Around three quarters of Japan’s national land is mountains. Long mountain ranges form a backbone through the Japanese archipelago. </a:t>
            </a:r>
          </a:p>
          <a:p>
            <a:endParaRPr lang="en-GB" sz="1800" kern="1400" dirty="0">
              <a:ln>
                <a:noFill/>
              </a:ln>
              <a:solidFill>
                <a:srgbClr val="000000"/>
              </a:solidFill>
              <a:effectLst/>
              <a:latin typeface="Calibri" panose="020F0502020204030204" pitchFamily="34" charset="0"/>
            </a:endParaRPr>
          </a:p>
          <a:p>
            <a:r>
              <a:rPr lang="en-GB" sz="1800" kern="1400" dirty="0">
                <a:ln>
                  <a:noFill/>
                </a:ln>
                <a:solidFill>
                  <a:srgbClr val="000000"/>
                </a:solidFill>
                <a:effectLst/>
                <a:latin typeface="Calibri" panose="020F0502020204030204" pitchFamily="34" charset="0"/>
              </a:rPr>
              <a:t>The type of wildlife found in mountain habitats varies depending on the latitude and altitude, and include the golden eagle, Japanese serow (or goat-antelope), Japanese macaques, Japanese fieldmice, and black woodpeckers.</a:t>
            </a:r>
          </a:p>
          <a:p>
            <a:endParaRPr lang="en-GB" sz="1800" kern="1400" dirty="0">
              <a:ln>
                <a:noFill/>
              </a:ln>
              <a:solidFill>
                <a:srgbClr val="000000"/>
              </a:solidFill>
              <a:effectLst/>
              <a:latin typeface="Calibri" panose="020F0502020204030204" pitchFamily="34" charset="0"/>
            </a:endParaRPr>
          </a:p>
          <a:p>
            <a:r>
              <a:rPr lang="en-GB" sz="1800" kern="1400" dirty="0">
                <a:ln>
                  <a:noFill/>
                </a:ln>
                <a:solidFill>
                  <a:srgbClr val="000000"/>
                </a:solidFill>
                <a:effectLst/>
                <a:latin typeface="Calibri" panose="020F0502020204030204" pitchFamily="34" charset="0"/>
              </a:rPr>
              <a:t>Images: </a:t>
            </a:r>
            <a:br>
              <a:rPr lang="en-GB" sz="2800" dirty="0"/>
            </a:br>
            <a:r>
              <a:rPr lang="en-GB" sz="2800" dirty="0">
                <a:hlinkClick r:id="rId3"/>
              </a:rPr>
              <a:t>Jarkko </a:t>
            </a:r>
            <a:r>
              <a:rPr lang="en-GB" sz="2800" dirty="0" err="1">
                <a:hlinkClick r:id="rId3"/>
              </a:rPr>
              <a:t>Järvinen</a:t>
            </a:r>
            <a:r>
              <a:rPr lang="en-GB" sz="2800" dirty="0"/>
              <a:t>, </a:t>
            </a:r>
            <a:r>
              <a:rPr lang="en-GB" sz="2800" dirty="0">
                <a:hlinkClick r:id="rId4"/>
              </a:rPr>
              <a:t>CC BY-SA 2.0</a:t>
            </a:r>
            <a:r>
              <a:rPr lang="en-GB" sz="2800" dirty="0"/>
              <a:t>, via Wikimedia Commons</a:t>
            </a:r>
          </a:p>
          <a:p>
            <a:r>
              <a:rPr lang="en-GB" sz="2800" dirty="0">
                <a:hlinkClick r:id="rId5"/>
              </a:rPr>
              <a:t>Ken Ishigaki</a:t>
            </a:r>
            <a:r>
              <a:rPr lang="en-GB" sz="2800" dirty="0"/>
              <a:t>, </a:t>
            </a:r>
            <a:r>
              <a:rPr lang="en-GB" sz="2800" dirty="0">
                <a:hlinkClick r:id="rId6"/>
              </a:rPr>
              <a:t>CC BY 2.0</a:t>
            </a:r>
            <a:r>
              <a:rPr lang="en-GB" sz="2800"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hlinkClick r:id="rId7"/>
              </a:rPr>
              <a:t>Frank Schulenburg</a:t>
            </a:r>
            <a:r>
              <a:rPr lang="en-GB" sz="2800" b="0" i="0" dirty="0">
                <a:solidFill>
                  <a:srgbClr val="202122"/>
                </a:solidFill>
                <a:effectLst/>
                <a:latin typeface="Arial" panose="020B0604020202020204" pitchFamily="34" charset="0"/>
              </a:rPr>
              <a:t> </a:t>
            </a:r>
            <a:r>
              <a:rPr lang="en-GB" sz="2800" b="0" i="0" u="none" strike="noStrike" dirty="0">
                <a:solidFill>
                  <a:srgbClr val="3366BB"/>
                </a:solidFill>
                <a:effectLst/>
                <a:latin typeface="Arial" panose="020B0604020202020204" pitchFamily="34" charset="0"/>
                <a:hlinkClick r:id="rId8"/>
              </a:rPr>
              <a:t>CC BY-SA 4.0</a:t>
            </a:r>
            <a:r>
              <a:rPr lang="en-GB" sz="2800" b="0" i="0" u="none" strike="noStrike" dirty="0">
                <a:solidFill>
                  <a:srgbClr val="3366BB"/>
                </a:solidFill>
                <a:effectLst/>
                <a:latin typeface="Arial" panose="020B0604020202020204" pitchFamily="34" charset="0"/>
              </a:rPr>
              <a:t> </a:t>
            </a:r>
            <a:r>
              <a:rPr lang="en-GB" sz="2800" dirty="0"/>
              <a:t>via Wikimedia Commons</a:t>
            </a:r>
            <a:endParaRPr lang="en-GB" sz="28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dirty="0">
                <a:solidFill>
                  <a:srgbClr val="0645AD"/>
                </a:solidFill>
                <a:effectLst/>
                <a:latin typeface="Arial" panose="020B0604020202020204" pitchFamily="34" charset="0"/>
                <a:hlinkClick r:id="rId9"/>
              </a:rPr>
              <a:t>NOZO</a:t>
            </a:r>
            <a:r>
              <a:rPr lang="en-GB" sz="2800" b="0" i="0" dirty="0">
                <a:solidFill>
                  <a:srgbClr val="362B36"/>
                </a:solidFill>
                <a:effectLst/>
                <a:latin typeface="Arial" panose="020B0604020202020204" pitchFamily="34" charset="0"/>
              </a:rPr>
              <a:t>, </a:t>
            </a:r>
            <a:r>
              <a:rPr lang="en-GB" sz="2800" b="0" i="0" u="none" strike="noStrike" dirty="0">
                <a:solidFill>
                  <a:srgbClr val="0645AD"/>
                </a:solidFill>
                <a:effectLst/>
                <a:latin typeface="Arial" panose="020B0604020202020204" pitchFamily="34" charset="0"/>
                <a:hlinkClick r:id="rId10"/>
              </a:rPr>
              <a:t>CC BY-SA 3.0</a:t>
            </a:r>
            <a:r>
              <a:rPr lang="en-GB" sz="2800" b="0" i="0" dirty="0">
                <a:solidFill>
                  <a:srgbClr val="362B36"/>
                </a:solidFill>
                <a:effectLst/>
                <a:latin typeface="Arial" panose="020B0604020202020204" pitchFamily="34" charset="0"/>
              </a:rPr>
              <a:t>, via Wikimedia Commons</a:t>
            </a:r>
            <a:endParaRPr lang="en-GB" sz="2800" dirty="0">
              <a:hlinkClick r:id="rId11"/>
            </a:endParaRPr>
          </a:p>
          <a:p>
            <a:r>
              <a:rPr lang="en-GB" sz="2800" dirty="0">
                <a:hlinkClick r:id="rId11"/>
              </a:rPr>
              <a:t>H </a:t>
            </a:r>
            <a:r>
              <a:rPr lang="en-GB" sz="2800" dirty="0" err="1">
                <a:hlinkClick r:id="rId11"/>
              </a:rPr>
              <a:t>yamaguchi</a:t>
            </a:r>
            <a:r>
              <a:rPr lang="en-GB" sz="2800" dirty="0"/>
              <a:t>, </a:t>
            </a:r>
            <a:r>
              <a:rPr lang="en-GB" sz="2800" dirty="0">
                <a:hlinkClick r:id="rId6"/>
              </a:rPr>
              <a:t>CC BY 2.0</a:t>
            </a:r>
            <a:r>
              <a:rPr lang="en-GB" sz="2800" dirty="0"/>
              <a:t>, via Wikimedia Commons</a:t>
            </a:r>
          </a:p>
          <a:p>
            <a:endParaRPr lang="en-GB" sz="1800" kern="1400" dirty="0">
              <a:ln>
                <a:noFill/>
              </a:ln>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81943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000000"/>
                </a:solidFill>
                <a:effectLst/>
                <a:latin typeface="Calibri" panose="020F0502020204030204" pitchFamily="34" charset="0"/>
              </a:rPr>
              <a:t>Teacher’s Notes</a:t>
            </a:r>
            <a:endParaRPr lang="en-GB" sz="120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In Japan there is a special word for the land found between mountains and flat farm land: </a:t>
            </a:r>
            <a:r>
              <a:rPr lang="en-GB" sz="1200" i="0" dirty="0" err="1">
                <a:latin typeface="Kozuka Gothic Pro R" pitchFamily="34" charset="-128"/>
                <a:ea typeface="Kozuka Gothic Pro R" pitchFamily="34" charset="-128"/>
              </a:rPr>
              <a:t>satoyama</a:t>
            </a:r>
            <a:r>
              <a:rPr lang="en-GB" sz="1200" i="0" dirty="0">
                <a:latin typeface="Kozuka Gothic Pro R" pitchFamily="34" charset="-128"/>
                <a:ea typeface="Kozuka Gothic Pro R" pitchFamily="34" charset="-128"/>
              </a:rPr>
              <a:t>, from the words </a:t>
            </a:r>
            <a:r>
              <a:rPr lang="en-GB" sz="1200" i="0" dirty="0" err="1">
                <a:latin typeface="Kozuka Gothic Pro R" pitchFamily="34" charset="-128"/>
                <a:ea typeface="Kozuka Gothic Pro R" pitchFamily="34" charset="-128"/>
              </a:rPr>
              <a:t>sato</a:t>
            </a:r>
            <a:r>
              <a:rPr lang="en-GB" sz="1200" i="0" dirty="0">
                <a:latin typeface="Kozuka Gothic Pro R" pitchFamily="34" charset="-128"/>
                <a:ea typeface="Kozuka Gothic Pro R" pitchFamily="34" charset="-128"/>
              </a:rPr>
              <a:t>, or village, and </a:t>
            </a:r>
            <a:r>
              <a:rPr lang="en-GB" sz="1200" i="0" dirty="0" err="1">
                <a:latin typeface="Kozuka Gothic Pro R" pitchFamily="34" charset="-128"/>
                <a:ea typeface="Kozuka Gothic Pro R" pitchFamily="34" charset="-128"/>
              </a:rPr>
              <a:t>yama</a:t>
            </a:r>
            <a:r>
              <a:rPr lang="en-GB" sz="1200" i="0" dirty="0">
                <a:latin typeface="Kozuka Gothic Pro R" pitchFamily="34" charset="-128"/>
                <a:ea typeface="Kozuka Gothic Pro R" pitchFamily="34" charset="-128"/>
              </a:rPr>
              <a:t>, or mountain. </a:t>
            </a:r>
            <a:r>
              <a:rPr lang="en-GB" sz="1200" i="0" dirty="0" err="1">
                <a:latin typeface="Kozuka Gothic Pro R" pitchFamily="34" charset="-128"/>
                <a:ea typeface="Kozuka Gothic Pro R" pitchFamily="34" charset="-128"/>
              </a:rPr>
              <a:t>Satoyama</a:t>
            </a:r>
            <a:r>
              <a:rPr lang="en-GB" sz="1200" i="0" dirty="0">
                <a:latin typeface="Kozuka Gothic Pro R" pitchFamily="34" charset="-128"/>
                <a:ea typeface="Kozuka Gothic Pro R" pitchFamily="34" charset="-128"/>
              </a:rPr>
              <a:t> </a:t>
            </a:r>
            <a:r>
              <a:rPr lang="en-GB" sz="1200" dirty="0">
                <a:latin typeface="Kozuka Gothic Pro R" pitchFamily="34" charset="-128"/>
                <a:ea typeface="Kozuka Gothic Pro R" pitchFamily="34" charset="-128"/>
              </a:rPr>
              <a:t>is a form of rural landscape found in Japan that has been developed over centuries through small-scale farming and forestry. Features of this landscape includes rice paddy fields, canals and ponds used for irrigation, and managed grasslands and woodlands.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ea typeface="Kozuka Gothic Pro R" pitchFamily="34" charset="-128"/>
              </a:rPr>
              <a:t>These form unique habitats for a variety of living things, such as the Japanese tree frog, tanuki (also know as raccoon dogs), </a:t>
            </a:r>
            <a:r>
              <a:rPr lang="en-GB" sz="1200" baseline="0" dirty="0" err="1">
                <a:ea typeface="Kozuka Gothic Pro R" pitchFamily="34" charset="-128"/>
              </a:rPr>
              <a:t>heike</a:t>
            </a:r>
            <a:r>
              <a:rPr lang="en-GB" sz="1200" baseline="0" dirty="0">
                <a:ea typeface="Kozuka Gothic Pro R" pitchFamily="34" charset="-128"/>
              </a:rPr>
              <a:t> firefly, and medaka, a tiny freshwater fish. However, in recent years </a:t>
            </a:r>
            <a:r>
              <a:rPr lang="en-GB" sz="1200" i="0" baseline="0" dirty="0" err="1">
                <a:ea typeface="Kozuka Gothic Pro R" pitchFamily="34" charset="-128"/>
              </a:rPr>
              <a:t>satoyama</a:t>
            </a:r>
            <a:r>
              <a:rPr lang="en-GB" sz="1200" i="0" baseline="0" dirty="0">
                <a:ea typeface="Kozuka Gothic Pro R" pitchFamily="34" charset="-128"/>
              </a:rPr>
              <a:t> </a:t>
            </a:r>
            <a:r>
              <a:rPr lang="en-GB" sz="1200" baseline="0" dirty="0">
                <a:ea typeface="Kozuka Gothic Pro R" pitchFamily="34" charset="-128"/>
              </a:rPr>
              <a:t>has been disappearing. As more and more Japanese people move to cities and rural populations decline, the maintenance of such traditional rural habits has also declined. This, in turn, has resulted in threats to the wildlife found here.</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Izu</a:t>
            </a:r>
            <a:r>
              <a:rPr lang="en-GB" dirty="0"/>
              <a:t> </a:t>
            </a:r>
            <a:r>
              <a:rPr lang="en-GB" dirty="0" err="1"/>
              <a:t>navi</a:t>
            </a:r>
            <a:r>
              <a:rPr lang="en-GB" dirty="0"/>
              <a:t> from Kyoto, Japan, CC BY 2.0 &lt;https://creativecommons.org/licenses/by/2.0&gt;,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Kropsoq</a:t>
            </a:r>
            <a:r>
              <a:rPr lang="en-GB" dirty="0"/>
              <a:t>, </a:t>
            </a:r>
            <a:r>
              <a:rPr lang="en-GB" dirty="0">
                <a:hlinkClick r:id="rId4"/>
              </a:rPr>
              <a:t>CC BY-SA 3.0</a:t>
            </a:r>
            <a:r>
              <a:rPr lang="en-GB"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Ken Ishigaki,</a:t>
            </a:r>
            <a:r>
              <a:rPr lang="en-GB" b="0" i="0" dirty="0">
                <a:solidFill>
                  <a:srgbClr val="000000"/>
                </a:solidFill>
                <a:effectLst/>
                <a:latin typeface="Calibri" panose="020F0502020204030204" pitchFamily="34" charset="0"/>
                <a:hlinkClick r:id="rId5"/>
              </a:rPr>
              <a:t> CC BY 2.0</a:t>
            </a:r>
            <a:r>
              <a:rPr lang="en-GB"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err="1">
                <a:solidFill>
                  <a:srgbClr val="0645AD"/>
                </a:solidFill>
                <a:effectLst/>
                <a:latin typeface="Arial" panose="020B0604020202020204" pitchFamily="34" charset="0"/>
                <a:hlinkClick r:id="rId6"/>
              </a:rPr>
              <a:t>yellow_bird_woodstock</a:t>
            </a:r>
            <a:r>
              <a:rPr lang="en-GB" b="0" i="0" u="none" strike="noStrike" dirty="0">
                <a:solidFill>
                  <a:srgbClr val="0645AD"/>
                </a:solidFill>
                <a:effectLst/>
                <a:latin typeface="Arial" panose="020B0604020202020204" pitchFamily="34" charset="0"/>
                <a:hlinkClick r:id="rId6"/>
              </a:rPr>
              <a:t> </a:t>
            </a:r>
            <a:r>
              <a:rPr lang="ja-JP" altLang="en-US" b="0" i="0" u="none" strike="noStrike" dirty="0">
                <a:solidFill>
                  <a:srgbClr val="0645AD"/>
                </a:solidFill>
                <a:effectLst/>
                <a:latin typeface="Arial" panose="020B0604020202020204" pitchFamily="34" charset="0"/>
                <a:hlinkClick r:id="rId6"/>
              </a:rPr>
              <a:t>さん </a:t>
            </a:r>
            <a:r>
              <a:rPr lang="en-GB" b="0" i="0" u="none" strike="noStrike" dirty="0">
                <a:solidFill>
                  <a:srgbClr val="0645AD"/>
                </a:solidFill>
                <a:effectLst/>
                <a:latin typeface="Arial" panose="020B0604020202020204" pitchFamily="34" charset="0"/>
                <a:hlinkClick r:id="rId6"/>
              </a:rPr>
              <a:t>https://www.flickr.com/photos/yellow_bird_woodstock/</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7"/>
              </a:rPr>
              <a:t>CC BY-SA 2.0</a:t>
            </a:r>
            <a:r>
              <a:rPr lang="en-GB" b="0" i="0" dirty="0">
                <a:solidFill>
                  <a:srgbClr val="362B36"/>
                </a:solidFill>
                <a:effectLst/>
                <a:latin typeface="Arial" panose="020B0604020202020204" pitchFamily="34" charset="0"/>
              </a:rPr>
              <a:t>, via Wikimedia Commons</a:t>
            </a:r>
            <a:endParaRPr lang="en-GB" dirty="0">
              <a:hlinkClick r:id="rId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8"/>
              </a:rPr>
              <a:t>NOZO</a:t>
            </a:r>
            <a:r>
              <a:rPr lang="en-GB" dirty="0"/>
              <a:t>, </a:t>
            </a:r>
            <a:r>
              <a:rPr lang="en-GB" dirty="0">
                <a:hlinkClick r:id="rId9"/>
              </a:rPr>
              <a:t>CC BY 3.0</a:t>
            </a:r>
            <a:r>
              <a:rPr lang="en-GB"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 is an island nation, meaning it is surrounded by seas and ocean. It also receives a huge amount of rainfall, which creates many rivers, ponds and marshlands. Wildlife has adapted to these watery habitats in a variety of ways.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Japanese rivers are home to an abundance of creatures, including the kingfisher, Japanese salamander, a type of huge amphibian unique to Japan, and ayu, a fish that uses both rivers and the sea in its lifecycle.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Japan’s marshlands are home to rich bird life, including the Japanese reed-bunting, the Japanese marsh warbler and the spot-billed duck.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Moving to the coast, tidal flats and beaches host horseshoe crabs, loggerhead sea turtles and mudskippers.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waters around Japan are home to a variety of sea critters, including manta rays and Japanese flying squid, as well as Japanese spider crabs and goblin sharks in the deeper waters off Japan.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Images: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t>Photo by </a:t>
            </a:r>
            <a:r>
              <a:rPr lang="en-GB" sz="800" baseline="0" dirty="0" err="1"/>
              <a:t>Laitche</a:t>
            </a:r>
            <a:r>
              <a:rPr lang="en-GB" sz="800" baseline="0" dirty="0"/>
              <a:t>, </a:t>
            </a:r>
            <a:r>
              <a:rPr lang="it-IT" sz="800" dirty="0">
                <a:hlinkClick r:id="rId3"/>
              </a:rPr>
              <a:t>CC BY-SA 4.0</a:t>
            </a:r>
            <a:r>
              <a:rPr lang="en-GB" sz="800" baseline="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it-IT" sz="800" dirty="0">
                <a:hlinkClick r:id="rId4"/>
              </a:rPr>
              <a:t>Salamandra2021</a:t>
            </a:r>
            <a:r>
              <a:rPr lang="it-IT" sz="800" dirty="0"/>
              <a:t>,, via Wikimedia Commons</a:t>
            </a:r>
            <a:br>
              <a:rPr lang="en-GB" sz="800" dirty="0"/>
            </a:br>
            <a:r>
              <a:rPr lang="en-GB" sz="800" dirty="0">
                <a:hlinkClick r:id="rId5"/>
              </a:rPr>
              <a:t>Apple2000</a:t>
            </a:r>
            <a:r>
              <a:rPr lang="en-GB" sz="800" dirty="0"/>
              <a:t>, </a:t>
            </a:r>
            <a:r>
              <a:rPr lang="en-GB" sz="800" dirty="0">
                <a:hlinkClick r:id="rId6"/>
              </a:rPr>
              <a:t>CC BY 3.0</a:t>
            </a:r>
            <a:r>
              <a:rPr lang="en-GB" sz="800" dirty="0"/>
              <a:t>, via Wikimedia Commons</a:t>
            </a:r>
            <a:endParaRPr lang="it-IT" sz="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err="1">
                <a:hlinkClick r:id="rId7"/>
              </a:rPr>
              <a:t>Kisswaynow</a:t>
            </a:r>
            <a:r>
              <a:rPr lang="en-GB" sz="800" dirty="0"/>
              <a:t>, </a:t>
            </a:r>
            <a:r>
              <a:rPr lang="en-GB" sz="800" dirty="0">
                <a:hlinkClick r:id="rId8"/>
              </a:rPr>
              <a:t>CC BY-SA 3.0</a:t>
            </a:r>
            <a:r>
              <a:rPr lang="en-GB" sz="800" dirty="0"/>
              <a:t>, via Wikimedia Commons</a:t>
            </a:r>
            <a:br>
              <a:rPr lang="en-GB" sz="800" dirty="0"/>
            </a:br>
            <a:r>
              <a:rPr lang="en-GB" sz="800" dirty="0" err="1">
                <a:hlinkClick r:id="rId9"/>
              </a:rPr>
              <a:t>WJMcBride</a:t>
            </a:r>
            <a:r>
              <a:rPr lang="en-GB" sz="800" dirty="0"/>
              <a:t>, </a:t>
            </a:r>
            <a:r>
              <a:rPr lang="en-GB" sz="800" dirty="0">
                <a:hlinkClick r:id="rId8"/>
              </a:rPr>
              <a:t>CC BY-SA 3.0</a:t>
            </a:r>
            <a:r>
              <a:rPr lang="en-GB" sz="80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hlinkClick r:id="rId10"/>
              </a:rPr>
              <a:t>Photo by </a:t>
            </a:r>
            <a:r>
              <a:rPr lang="en-GB" sz="800" dirty="0" err="1">
                <a:hlinkClick r:id="rId10"/>
              </a:rPr>
              <a:t>Laitche</a:t>
            </a:r>
            <a:r>
              <a:rPr lang="en-GB" sz="800" dirty="0"/>
              <a:t>, </a:t>
            </a:r>
            <a:r>
              <a:rPr lang="en-GB" sz="800" dirty="0">
                <a:hlinkClick r:id="rId3"/>
              </a:rPr>
              <a:t>CC BY-SA 4.0</a:t>
            </a:r>
            <a:r>
              <a:rPr lang="en-GB" sz="80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err="1">
                <a:hlinkClick r:id="rId11"/>
              </a:rPr>
              <a:t>Pos</a:t>
            </a:r>
            <a:r>
              <a:rPr lang="en-GB" sz="800" dirty="0">
                <a:hlinkClick r:id="rId11"/>
              </a:rPr>
              <a:t> Robert, U.S. Fish and Wildlife Service</a:t>
            </a:r>
            <a:r>
              <a:rPr lang="en-GB" sz="800" dirty="0"/>
              <a:t>, Public domain,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err="1"/>
              <a:t>Sylke</a:t>
            </a:r>
            <a:r>
              <a:rPr lang="en-GB" sz="800" baseline="0" dirty="0"/>
              <a:t> </a:t>
            </a:r>
            <a:r>
              <a:rPr lang="en-GB" sz="800" baseline="0" dirty="0" err="1"/>
              <a:t>Rohrlach</a:t>
            </a:r>
            <a:r>
              <a:rPr lang="en-GB" sz="800" baseline="0" dirty="0"/>
              <a:t> from Sydney, </a:t>
            </a:r>
            <a:r>
              <a:rPr lang="en-GB" sz="800" dirty="0">
                <a:hlinkClick r:id="rId12"/>
              </a:rPr>
              <a:t>CC BY-SA 2.0</a:t>
            </a:r>
            <a:r>
              <a:rPr lang="en-GB" sz="800" baseline="0" dirty="0"/>
              <a:t> via Wikimedia Commons</a:t>
            </a:r>
            <a:br>
              <a:rPr lang="en-GB" sz="1050" dirty="0"/>
            </a:br>
            <a:r>
              <a:rPr lang="en-GB" sz="1050" dirty="0" err="1">
                <a:hlinkClick r:id="rId13"/>
              </a:rPr>
              <a:t>Daiju</a:t>
            </a:r>
            <a:r>
              <a:rPr lang="en-GB" sz="1050" dirty="0">
                <a:hlinkClick r:id="rId13"/>
              </a:rPr>
              <a:t> Azuma</a:t>
            </a:r>
            <a:r>
              <a:rPr lang="en-GB" sz="1050" dirty="0"/>
              <a:t>, </a:t>
            </a:r>
            <a:r>
              <a:rPr lang="en-GB" sz="1050" dirty="0">
                <a:hlinkClick r:id="rId3"/>
              </a:rPr>
              <a:t>CC BY-SA 4.0</a:t>
            </a:r>
            <a:r>
              <a:rPr lang="en-GB" sz="105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hlinkClick r:id="rId14"/>
              </a:rPr>
              <a:t>Ken FUNAKOSHI</a:t>
            </a:r>
            <a:r>
              <a:rPr lang="en-GB" sz="1050" dirty="0"/>
              <a:t>, </a:t>
            </a:r>
            <a:r>
              <a:rPr lang="en-GB" sz="1050" dirty="0">
                <a:hlinkClick r:id="rId12"/>
              </a:rPr>
              <a:t>CC BY-SA 2.0</a:t>
            </a:r>
            <a:r>
              <a:rPr lang="en-GB" sz="1050" dirty="0"/>
              <a:t>, via Wikimedia Commons</a:t>
            </a:r>
            <a:br>
              <a:rPr lang="en-GB" sz="1400" dirty="0"/>
            </a:br>
            <a:r>
              <a:rPr lang="en-GB" sz="1400" dirty="0">
                <a:hlinkClick r:id="rId15"/>
              </a:rPr>
              <a:t>self</a:t>
            </a:r>
            <a:r>
              <a:rPr lang="en-GB" sz="1400" dirty="0"/>
              <a:t>, </a:t>
            </a:r>
            <a:r>
              <a:rPr lang="en-GB" sz="1400" dirty="0">
                <a:hlinkClick r:id="rId8"/>
              </a:rPr>
              <a:t>CC BY-SA 3.0</a:t>
            </a:r>
            <a:r>
              <a:rPr lang="en-GB" sz="1400" dirty="0"/>
              <a:t>, via Wikimedia Commons</a:t>
            </a:r>
            <a:br>
              <a:rPr lang="en-GB" sz="1050" dirty="0"/>
            </a:br>
            <a:r>
              <a:rPr lang="en-GB" sz="1050" dirty="0" err="1">
                <a:hlinkClick r:id="rId16"/>
              </a:rPr>
              <a:t>Sonse</a:t>
            </a:r>
            <a:r>
              <a:rPr lang="en-GB" sz="1050" dirty="0"/>
              <a:t>, </a:t>
            </a:r>
            <a:r>
              <a:rPr lang="en-GB" sz="1050" dirty="0">
                <a:hlinkClick r:id="rId17"/>
              </a:rPr>
              <a:t>CC BY 2.0</a:t>
            </a:r>
            <a:r>
              <a:rPr lang="en-GB" sz="105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hlinkClick r:id="rId18"/>
              </a:rPr>
              <a:t>Dianne Bray / Museum Victoria</a:t>
            </a:r>
            <a:r>
              <a:rPr lang="en-GB" sz="1050" dirty="0"/>
              <a:t>, </a:t>
            </a:r>
            <a:r>
              <a:rPr lang="en-GB" sz="1050" dirty="0">
                <a:hlinkClick r:id="rId19"/>
              </a:rPr>
              <a:t>CC BY 3.0 AU</a:t>
            </a:r>
            <a:r>
              <a:rPr lang="en-GB" sz="105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250652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000000"/>
                </a:solidFill>
                <a:effectLst/>
                <a:latin typeface="Calibri" panose="020F0502020204030204" pitchFamily="34" charset="0"/>
              </a:rPr>
              <a:t>Teacher’s Notes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Stretching south from Kyushu are many islands (known collectively as Ryukyu or </a:t>
            </a:r>
            <a:r>
              <a:rPr lang="en-GB" dirty="0" err="1"/>
              <a:t>Nansei</a:t>
            </a:r>
            <a:r>
              <a:rPr lang="en-GB" dirty="0"/>
              <a:t> Islands), which includes the island of Okinawa. These have a subtropical climate and include natural features such as coral reefs, mangroves, and evergreen subtropical forests. Thanks to their climate, and the fact that the islands have been isolated from mainland Asia for even longer than the rest of Japan, the islands are home to some unique wildlife.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amami</a:t>
            </a:r>
            <a:r>
              <a:rPr lang="en-GB" dirty="0"/>
              <a:t> rabbit is a primitive rabbit found only on the island of </a:t>
            </a:r>
            <a:r>
              <a:rPr lang="en-GB" dirty="0" err="1"/>
              <a:t>Amami</a:t>
            </a:r>
            <a:r>
              <a:rPr lang="en-GB" dirty="0"/>
              <a:t> </a:t>
            </a:r>
            <a:r>
              <a:rPr lang="en-GB" dirty="0" err="1"/>
              <a:t>Oshima</a:t>
            </a:r>
            <a:r>
              <a:rPr lang="en-GB" dirty="0"/>
              <a:t>. Ishikawa’s frog is found in mountain streams on Okinawa island. The habu snake is highly venomous and preys mainly on rodents. In the seas around the islands are an abundance of wildlife including the humpback whale, which can reach as long as 13m, and the dugong, a marine mammal that some say was the original inspiration for mermaids.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Images:</a:t>
            </a:r>
            <a:br>
              <a:rPr lang="en-GB" dirty="0"/>
            </a:br>
            <a:r>
              <a:rPr lang="en-GB" dirty="0" err="1">
                <a:hlinkClick r:id="rId3"/>
              </a:rPr>
              <a:t>Aleš</a:t>
            </a:r>
            <a:r>
              <a:rPr lang="en-GB" dirty="0">
                <a:hlinkClick r:id="rId3"/>
              </a:rPr>
              <a:t> </a:t>
            </a:r>
            <a:r>
              <a:rPr lang="en-GB" dirty="0" err="1">
                <a:hlinkClick r:id="rId3"/>
              </a:rPr>
              <a:t>Buček</a:t>
            </a:r>
            <a:r>
              <a:rPr lang="en-GB" dirty="0"/>
              <a:t>, </a:t>
            </a:r>
            <a:r>
              <a:rPr lang="en-GB" dirty="0">
                <a:hlinkClick r:id="rId4"/>
              </a:rPr>
              <a:t>CC BY 4.0</a:t>
            </a:r>
            <a:r>
              <a:rPr lang="en-GB" dirty="0"/>
              <a:t>, via Wikimedia Commons</a:t>
            </a:r>
            <a:br>
              <a:rPr lang="en-GB" dirty="0"/>
            </a:br>
            <a:r>
              <a:rPr lang="en-GB" dirty="0">
                <a:hlinkClick r:id="rId5"/>
              </a:rPr>
              <a:t>self</a:t>
            </a:r>
            <a:r>
              <a:rPr lang="en-GB" dirty="0"/>
              <a:t>, </a:t>
            </a:r>
            <a:r>
              <a:rPr lang="en-GB" dirty="0">
                <a:hlinkClick r:id="rId6"/>
              </a:rPr>
              <a:t>CC BY-SA 3.0</a:t>
            </a:r>
            <a:r>
              <a:rPr lang="en-GB" dirty="0"/>
              <a:t>, via Wikimedia Commons</a:t>
            </a:r>
            <a:br>
              <a:rPr lang="en-GB" dirty="0"/>
            </a:br>
            <a:r>
              <a:rPr lang="en-GB" dirty="0">
                <a:hlinkClick r:id="rId7"/>
              </a:rPr>
              <a:t>No specific photographer credit</a:t>
            </a:r>
            <a:r>
              <a:rPr lang="en-GB" dirty="0"/>
              <a:t>, Public domain, via Wikimedia Commons</a:t>
            </a:r>
            <a:br>
              <a:rPr lang="en-GB" dirty="0"/>
            </a:br>
            <a:r>
              <a:rPr lang="en-GB" dirty="0" err="1">
                <a:hlinkClick r:id="rId8"/>
              </a:rPr>
              <a:t>Dr.</a:t>
            </a:r>
            <a:r>
              <a:rPr lang="en-GB" dirty="0">
                <a:hlinkClick r:id="rId8"/>
              </a:rPr>
              <a:t> Louis M. Herman.</a:t>
            </a:r>
            <a:r>
              <a:rPr lang="en-GB" dirty="0"/>
              <a:t>, Public domain,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9"/>
              </a:rPr>
              <a:t>Dugong closeup.</a:t>
            </a:r>
            <a:r>
              <a:rPr lang="en-GB" dirty="0"/>
              <a:t> by </a:t>
            </a:r>
            <a:r>
              <a:rPr lang="en-GB" dirty="0" err="1">
                <a:hlinkClick r:id="rId10"/>
              </a:rPr>
              <a:t>Niklas</a:t>
            </a:r>
            <a:r>
              <a:rPr lang="en-GB" dirty="0">
                <a:hlinkClick r:id="rId10"/>
              </a:rPr>
              <a:t> </a:t>
            </a:r>
            <a:r>
              <a:rPr lang="en-GB" dirty="0" err="1">
                <a:hlinkClick r:id="rId10"/>
              </a:rPr>
              <a:t>FliNdt</a:t>
            </a:r>
            <a:r>
              <a:rPr lang="en-GB" dirty="0"/>
              <a:t> is licensed under </a:t>
            </a:r>
            <a:r>
              <a:rPr lang="en-GB" dirty="0">
                <a:hlinkClick r:id="rId11"/>
              </a:rPr>
              <a:t>CC BY-SA 2.0</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107333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lide Number Placeholder 2">
            <a:extLst>
              <a:ext uri="{FF2B5EF4-FFF2-40B4-BE49-F238E27FC236}">
                <a16:creationId xmlns:a16="http://schemas.microsoft.com/office/drawing/2014/main" id="{69437793-7775-AA03-CA81-41A9A5D5E9FB}"/>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58109C4-C95A-A3D8-8F06-D355CC85DBFD}"/>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83A98F1-84B5-1985-6A33-AF3F931CABDD}"/>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814F5848-AE7F-FFC5-FAEB-D24E80709B38}"/>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3437532E-4757-3B3F-6B81-987F7E423B0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19/05/2025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F473B9E-27A7-5C0D-00F5-38383D7B4CE9}"/>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7A90E00-F93D-3D7A-CC49-27E3773FBB3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97170ABE-CED0-BB11-6FE8-D93CE3F382F9}"/>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1C9642AA-2088-8736-FA1B-4C0746479B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19/05/2025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9469940-BA00-7EA1-2C4A-A7AC35B8D4D7}"/>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2">
            <a:extLst>
              <a:ext uri="{FF2B5EF4-FFF2-40B4-BE49-F238E27FC236}">
                <a16:creationId xmlns:a16="http://schemas.microsoft.com/office/drawing/2014/main" id="{F13E5951-1BB6-58AC-08E3-CF957471F54F}"/>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1" name="Footer Placeholder 7">
            <a:extLst>
              <a:ext uri="{FF2B5EF4-FFF2-40B4-BE49-F238E27FC236}">
                <a16:creationId xmlns:a16="http://schemas.microsoft.com/office/drawing/2014/main" id="{32824BAB-B3CF-8B8D-ABC6-E94C0CEB29F1}"/>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2" name="Picture 11">
            <a:extLst>
              <a:ext uri="{FF2B5EF4-FFF2-40B4-BE49-F238E27FC236}">
                <a16:creationId xmlns:a16="http://schemas.microsoft.com/office/drawing/2014/main" id="{32F8D5E8-F908-7947-C4F2-1CD7C780A84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19/05/2025</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10007BC-881E-5841-ABAE-093A1CB501A3}"/>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5F69CE46-BE96-62CA-D0A4-4CE1EFB2E41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4" name="Footer Placeholder 7">
            <a:extLst>
              <a:ext uri="{FF2B5EF4-FFF2-40B4-BE49-F238E27FC236}">
                <a16:creationId xmlns:a16="http://schemas.microsoft.com/office/drawing/2014/main" id="{4785ED6D-DA77-9973-0D4A-23C720660FAD}"/>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5" name="Picture 14">
            <a:extLst>
              <a:ext uri="{FF2B5EF4-FFF2-40B4-BE49-F238E27FC236}">
                <a16:creationId xmlns:a16="http://schemas.microsoft.com/office/drawing/2014/main" id="{6DEEB63B-9D8B-BA32-0779-B694FEB7AC2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19/05/2025</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19/05/2025</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19/05/2025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19/05/2025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19/05/2025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8.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jpe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B5C53D-191B-0845-0287-F17736C120EA}"/>
              </a:ext>
            </a:extLst>
          </p:cNvPr>
          <p:cNvSpPr/>
          <p:nvPr/>
        </p:nvSpPr>
        <p:spPr>
          <a:xfrm>
            <a:off x="0" y="6215746"/>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 name="Slide Number Placeholder 4">
            <a:extLst>
              <a:ext uri="{FF2B5EF4-FFF2-40B4-BE49-F238E27FC236}">
                <a16:creationId xmlns:a16="http://schemas.microsoft.com/office/drawing/2014/main" id="{D1772669-EC3E-47EE-BAFA-66CF03B0DEFB}"/>
              </a:ext>
            </a:extLst>
          </p:cNvPr>
          <p:cNvSpPr>
            <a:spLocks noGrp="1"/>
          </p:cNvSpPr>
          <p:nvPr>
            <p:ph type="sldNum" sz="quarter" idx="12"/>
          </p:nvPr>
        </p:nvSpPr>
        <p:spPr/>
        <p:txBody>
          <a:bodyPr/>
          <a:lstStyle/>
          <a:p>
            <a:fld id="{7627D4DA-CA93-4100-9923-91CA0C97AC6D}" type="slidenum">
              <a:rPr lang="en-GB" smtClean="0"/>
              <a:t>1</a:t>
            </a:fld>
            <a:endParaRPr lang="en-GB"/>
          </a:p>
        </p:txBody>
      </p:sp>
      <p:pic>
        <p:nvPicPr>
          <p:cNvPr id="6" name="Google Shape;89;p1">
            <a:extLst>
              <a:ext uri="{FF2B5EF4-FFF2-40B4-BE49-F238E27FC236}">
                <a16:creationId xmlns:a16="http://schemas.microsoft.com/office/drawing/2014/main" id="{CD1423D7-D737-4009-8AFB-7696E34C451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25373" y="692696"/>
            <a:ext cx="5805373" cy="5472608"/>
          </a:xfrm>
          <a:prstGeom prst="rect">
            <a:avLst/>
          </a:prstGeom>
          <a:noFill/>
          <a:ln>
            <a:noFill/>
          </a:ln>
        </p:spPr>
      </p:pic>
      <p:sp>
        <p:nvSpPr>
          <p:cNvPr id="8" name="Google Shape;91;p1">
            <a:extLst>
              <a:ext uri="{FF2B5EF4-FFF2-40B4-BE49-F238E27FC236}">
                <a16:creationId xmlns:a16="http://schemas.microsoft.com/office/drawing/2014/main" id="{BA236AD1-619B-461C-8AC9-3032571BCC85}"/>
              </a:ext>
            </a:extLst>
          </p:cNvPr>
          <p:cNvSpPr txBox="1"/>
          <p:nvPr/>
        </p:nvSpPr>
        <p:spPr>
          <a:xfrm>
            <a:off x="0" y="167428"/>
            <a:ext cx="71774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dirty="0">
                <a:solidFill>
                  <a:srgbClr val="FF0000"/>
                </a:solidFill>
                <a:latin typeface="Kristen ITC" panose="03050502040202030202" pitchFamily="66" charset="0"/>
                <a:ea typeface="Kozuka Gothic Pro B" panose="020B0800000000000000" pitchFamily="34" charset="-128"/>
                <a:cs typeface="Schoolbell"/>
                <a:sym typeface="Schoolbell"/>
              </a:rPr>
              <a:t>Warm Up: Zodiac Years</a:t>
            </a:r>
            <a:endParaRPr sz="2400" b="1" dirty="0">
              <a:solidFill>
                <a:srgbClr val="FF0000"/>
              </a:solidFill>
              <a:latin typeface="Kristen ITC" panose="03050502040202030202" pitchFamily="66" charset="0"/>
              <a:ea typeface="Kozuka Gothic Pro B" panose="020B0800000000000000" pitchFamily="34" charset="-128"/>
              <a:cs typeface="Schoolbell"/>
              <a:sym typeface="Schoolbell"/>
            </a:endParaRPr>
          </a:p>
        </p:txBody>
      </p:sp>
      <p:sp>
        <p:nvSpPr>
          <p:cNvPr id="12" name="Google Shape;95;p1">
            <a:extLst>
              <a:ext uri="{FF2B5EF4-FFF2-40B4-BE49-F238E27FC236}">
                <a16:creationId xmlns:a16="http://schemas.microsoft.com/office/drawing/2014/main" id="{FBE9F851-1E57-4254-B478-0786EAD09B54}"/>
              </a:ext>
            </a:extLst>
          </p:cNvPr>
          <p:cNvSpPr txBox="1"/>
          <p:nvPr/>
        </p:nvSpPr>
        <p:spPr>
          <a:xfrm>
            <a:off x="3777587" y="173494"/>
            <a:ext cx="23494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Rat</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Honest, charming, ambitious.</a:t>
            </a:r>
            <a:endParaRPr sz="1600" dirty="0">
              <a:latin typeface="Kozuka Gothic Pro R" panose="020B0400000000000000" pitchFamily="34" charset="-128"/>
              <a:ea typeface="Kozuka Gothic Pro R" panose="020B0400000000000000" pitchFamily="34" charset="-128"/>
            </a:endParaRPr>
          </a:p>
        </p:txBody>
      </p:sp>
      <p:sp>
        <p:nvSpPr>
          <p:cNvPr id="13" name="Google Shape;96;p1">
            <a:extLst>
              <a:ext uri="{FF2B5EF4-FFF2-40B4-BE49-F238E27FC236}">
                <a16:creationId xmlns:a16="http://schemas.microsoft.com/office/drawing/2014/main" id="{05017473-927A-4E3F-9F21-DAA603F1C897}"/>
              </a:ext>
            </a:extLst>
          </p:cNvPr>
          <p:cNvSpPr txBox="1"/>
          <p:nvPr/>
        </p:nvSpPr>
        <p:spPr>
          <a:xfrm>
            <a:off x="1292441" y="649909"/>
            <a:ext cx="2023171"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Pig/boar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Brave, kind, honest.</a:t>
            </a:r>
            <a:endParaRPr sz="1600" dirty="0">
              <a:latin typeface="Kozuka Gothic Pro R" panose="020B0400000000000000" pitchFamily="34" charset="-128"/>
              <a:ea typeface="Kozuka Gothic Pro R" panose="020B0400000000000000" pitchFamily="34" charset="-128"/>
            </a:endParaRPr>
          </a:p>
        </p:txBody>
      </p:sp>
      <p:sp>
        <p:nvSpPr>
          <p:cNvPr id="14" name="Google Shape;97;p1">
            <a:extLst>
              <a:ext uri="{FF2B5EF4-FFF2-40B4-BE49-F238E27FC236}">
                <a16:creationId xmlns:a16="http://schemas.microsoft.com/office/drawing/2014/main" id="{F3DA20C0-6B3D-4406-BF08-4FB9EADD5403}"/>
              </a:ext>
            </a:extLst>
          </p:cNvPr>
          <p:cNvSpPr txBox="1"/>
          <p:nvPr/>
        </p:nvSpPr>
        <p:spPr>
          <a:xfrm>
            <a:off x="120322" y="1729575"/>
            <a:ext cx="2023172"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Dog</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Loyal, trustworthy, honest.</a:t>
            </a:r>
            <a:endParaRPr sz="1600" dirty="0">
              <a:latin typeface="Kozuka Gothic Pro R" panose="020B0400000000000000" pitchFamily="34" charset="-128"/>
              <a:ea typeface="Kozuka Gothic Pro R" panose="020B0400000000000000" pitchFamily="34" charset="-128"/>
            </a:endParaRPr>
          </a:p>
        </p:txBody>
      </p:sp>
      <p:sp>
        <p:nvSpPr>
          <p:cNvPr id="15" name="Google Shape;98;p1">
            <a:extLst>
              <a:ext uri="{FF2B5EF4-FFF2-40B4-BE49-F238E27FC236}">
                <a16:creationId xmlns:a16="http://schemas.microsoft.com/office/drawing/2014/main" id="{CD47760C-BFD9-4563-9066-23DB7749B1BC}"/>
              </a:ext>
            </a:extLst>
          </p:cNvPr>
          <p:cNvSpPr txBox="1"/>
          <p:nvPr/>
        </p:nvSpPr>
        <p:spPr>
          <a:xfrm>
            <a:off x="-356153" y="3261158"/>
            <a:ext cx="2181861"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Rooster</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Deep thinker, direct.</a:t>
            </a:r>
            <a:endParaRPr sz="1600" dirty="0">
              <a:latin typeface="Kozuka Gothic Pro R" panose="020B0400000000000000" pitchFamily="34" charset="-128"/>
              <a:ea typeface="Kozuka Gothic Pro R" panose="020B0400000000000000" pitchFamily="34" charset="-128"/>
            </a:endParaRPr>
          </a:p>
        </p:txBody>
      </p:sp>
      <p:sp>
        <p:nvSpPr>
          <p:cNvPr id="16" name="Google Shape;99;p1">
            <a:extLst>
              <a:ext uri="{FF2B5EF4-FFF2-40B4-BE49-F238E27FC236}">
                <a16:creationId xmlns:a16="http://schemas.microsoft.com/office/drawing/2014/main" id="{02ACDE2F-3B3A-445C-A00F-98AEC78E9689}"/>
              </a:ext>
            </a:extLst>
          </p:cNvPr>
          <p:cNvSpPr txBox="1"/>
          <p:nvPr/>
        </p:nvSpPr>
        <p:spPr>
          <a:xfrm>
            <a:off x="-181366" y="4479685"/>
            <a:ext cx="2271316"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Monkey</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Clever, original, problem solver.</a:t>
            </a:r>
            <a:endParaRPr sz="1600" dirty="0">
              <a:latin typeface="Kozuka Gothic Pro R" panose="020B0400000000000000" pitchFamily="34" charset="-128"/>
              <a:ea typeface="Kozuka Gothic Pro R" panose="020B0400000000000000" pitchFamily="34" charset="-128"/>
            </a:endParaRPr>
          </a:p>
        </p:txBody>
      </p:sp>
      <p:sp>
        <p:nvSpPr>
          <p:cNvPr id="17" name="Google Shape;100;p1">
            <a:extLst>
              <a:ext uri="{FF2B5EF4-FFF2-40B4-BE49-F238E27FC236}">
                <a16:creationId xmlns:a16="http://schemas.microsoft.com/office/drawing/2014/main" id="{70F6CF3F-65D8-4245-8694-3E45F66F5CFC}"/>
              </a:ext>
            </a:extLst>
          </p:cNvPr>
          <p:cNvSpPr txBox="1"/>
          <p:nvPr/>
        </p:nvSpPr>
        <p:spPr>
          <a:xfrm>
            <a:off x="427411" y="5605097"/>
            <a:ext cx="2595923"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Sheep</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Elegant, passionate.</a:t>
            </a:r>
            <a:endParaRPr sz="1600" dirty="0">
              <a:latin typeface="Kozuka Gothic Pro R" panose="020B0400000000000000" pitchFamily="34" charset="-128"/>
              <a:ea typeface="Kozuka Gothic Pro R" panose="020B0400000000000000" pitchFamily="34" charset="-128"/>
            </a:endParaRPr>
          </a:p>
        </p:txBody>
      </p:sp>
      <p:sp>
        <p:nvSpPr>
          <p:cNvPr id="18" name="Google Shape;101;p1">
            <a:extLst>
              <a:ext uri="{FF2B5EF4-FFF2-40B4-BE49-F238E27FC236}">
                <a16:creationId xmlns:a16="http://schemas.microsoft.com/office/drawing/2014/main" id="{E164C223-DFD6-4652-A661-2832DC1B1396}"/>
              </a:ext>
            </a:extLst>
          </p:cNvPr>
          <p:cNvSpPr txBox="1"/>
          <p:nvPr/>
        </p:nvSpPr>
        <p:spPr>
          <a:xfrm>
            <a:off x="3866064" y="6228641"/>
            <a:ext cx="2529150" cy="584735"/>
          </a:xfrm>
          <a:prstGeom prst="rect">
            <a:avLst/>
          </a:prstGeom>
          <a:solidFill>
            <a:srgbClr val="339933"/>
          </a:solidFill>
          <a:ln>
            <a:solidFill>
              <a:srgbClr val="339933"/>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bg1"/>
                </a:solidFill>
                <a:latin typeface="Kozuka Gothic Pro B" panose="020B0800000000000000" pitchFamily="34" charset="-128"/>
                <a:ea typeface="Kozuka Gothic Pro B" panose="020B0800000000000000" pitchFamily="34" charset="-128"/>
                <a:cs typeface="Arial"/>
                <a:sym typeface="Arial"/>
              </a:rPr>
              <a:t>Horse</a:t>
            </a:r>
            <a:r>
              <a:rPr lang="en-GB" sz="1600" b="1" dirty="0">
                <a:solidFill>
                  <a:schemeClr val="bg1"/>
                </a:solidFill>
                <a:latin typeface="Kozuka Gothic Pro R" panose="020B0400000000000000" pitchFamily="34" charset="-128"/>
                <a:ea typeface="Kozuka Gothic Pro R" panose="020B0400000000000000" pitchFamily="34" charset="-128"/>
                <a:cs typeface="Arial"/>
                <a:sym typeface="Arial"/>
              </a:rPr>
              <a:t> </a:t>
            </a:r>
            <a:r>
              <a:rPr lang="en-GB" sz="1600" dirty="0">
                <a:solidFill>
                  <a:schemeClr val="bg1"/>
                </a:solidFill>
                <a:latin typeface="Kozuka Gothic Pro R" panose="020B0400000000000000" pitchFamily="34" charset="-128"/>
                <a:ea typeface="Kozuka Gothic Pro R" panose="020B0400000000000000" pitchFamily="34" charset="-128"/>
                <a:cs typeface="Arial"/>
                <a:sym typeface="Arial"/>
              </a:rPr>
              <a:t>: Chatty, complimentary.</a:t>
            </a:r>
            <a:endParaRPr sz="1600" dirty="0">
              <a:solidFill>
                <a:schemeClr val="bg1"/>
              </a:solidFill>
              <a:latin typeface="Kozuka Gothic Pro R" panose="020B0400000000000000" pitchFamily="34" charset="-128"/>
              <a:ea typeface="Kozuka Gothic Pro R" panose="020B0400000000000000" pitchFamily="34" charset="-128"/>
            </a:endParaRPr>
          </a:p>
        </p:txBody>
      </p:sp>
      <p:sp>
        <p:nvSpPr>
          <p:cNvPr id="19" name="Google Shape;102;p1">
            <a:extLst>
              <a:ext uri="{FF2B5EF4-FFF2-40B4-BE49-F238E27FC236}">
                <a16:creationId xmlns:a16="http://schemas.microsoft.com/office/drawing/2014/main" id="{DC3C6786-D0C3-49DB-836E-3F99C10AC300}"/>
              </a:ext>
            </a:extLst>
          </p:cNvPr>
          <p:cNvSpPr txBox="1"/>
          <p:nvPr/>
        </p:nvSpPr>
        <p:spPr>
          <a:xfrm>
            <a:off x="6127047" y="732473"/>
            <a:ext cx="1940926"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Ox</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patient, alert, successful.</a:t>
            </a:r>
            <a:endParaRPr sz="1600" dirty="0">
              <a:latin typeface="Kozuka Gothic Pro R" panose="020B0400000000000000" pitchFamily="34" charset="-128"/>
              <a:ea typeface="Kozuka Gothic Pro R" panose="020B0400000000000000" pitchFamily="34" charset="-128"/>
            </a:endParaRPr>
          </a:p>
        </p:txBody>
      </p:sp>
      <p:sp>
        <p:nvSpPr>
          <p:cNvPr id="20" name="Google Shape;103;p1">
            <a:extLst>
              <a:ext uri="{FF2B5EF4-FFF2-40B4-BE49-F238E27FC236}">
                <a16:creationId xmlns:a16="http://schemas.microsoft.com/office/drawing/2014/main" id="{932A752C-C26C-49D6-BF5F-ED3A62B20C47}"/>
              </a:ext>
            </a:extLst>
          </p:cNvPr>
          <p:cNvSpPr txBox="1"/>
          <p:nvPr/>
        </p:nvSpPr>
        <p:spPr>
          <a:xfrm>
            <a:off x="7163227" y="1653463"/>
            <a:ext cx="1800201"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Tiger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stubborn, sensitive, courageous</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a:t>
            </a:r>
            <a:endParaRPr sz="1600" dirty="0">
              <a:latin typeface="Kozuka Gothic Pro B" panose="020B0800000000000000" pitchFamily="34" charset="-128"/>
              <a:ea typeface="Kozuka Gothic Pro B" panose="020B0800000000000000" pitchFamily="34" charset="-128"/>
            </a:endParaRPr>
          </a:p>
        </p:txBody>
      </p:sp>
      <p:sp>
        <p:nvSpPr>
          <p:cNvPr id="21" name="Google Shape;104;p1">
            <a:extLst>
              <a:ext uri="{FF2B5EF4-FFF2-40B4-BE49-F238E27FC236}">
                <a16:creationId xmlns:a16="http://schemas.microsoft.com/office/drawing/2014/main" id="{45F3A7D8-9E19-4710-AF7B-44D64132AD55}"/>
              </a:ext>
            </a:extLst>
          </p:cNvPr>
          <p:cNvSpPr txBox="1"/>
          <p:nvPr/>
        </p:nvSpPr>
        <p:spPr>
          <a:xfrm>
            <a:off x="7339089" y="3111589"/>
            <a:ext cx="1901795"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Rabbit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talented, ambitious, fortunate.</a:t>
            </a:r>
            <a:endParaRPr sz="1600" dirty="0">
              <a:latin typeface="Kozuka Gothic Pro R" panose="020B0400000000000000" pitchFamily="34" charset="-128"/>
              <a:ea typeface="Kozuka Gothic Pro R" panose="020B0400000000000000" pitchFamily="34" charset="-128"/>
            </a:endParaRPr>
          </a:p>
        </p:txBody>
      </p:sp>
      <p:sp>
        <p:nvSpPr>
          <p:cNvPr id="22" name="Google Shape;105;p1">
            <a:extLst>
              <a:ext uri="{FF2B5EF4-FFF2-40B4-BE49-F238E27FC236}">
                <a16:creationId xmlns:a16="http://schemas.microsoft.com/office/drawing/2014/main" id="{2230101D-FE58-404F-B79F-17C3134D1626}"/>
              </a:ext>
            </a:extLst>
          </p:cNvPr>
          <p:cNvSpPr txBox="1"/>
          <p:nvPr/>
        </p:nvSpPr>
        <p:spPr>
          <a:xfrm>
            <a:off x="7032192" y="4627440"/>
            <a:ext cx="2111808"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Dragon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energetic, brave, stubborn.</a:t>
            </a:r>
            <a:endParaRPr sz="1600" dirty="0">
              <a:solidFill>
                <a:schemeClr val="dk1"/>
              </a:solidFill>
              <a:latin typeface="Kozuka Gothic Pro R" panose="020B0400000000000000" pitchFamily="34" charset="-128"/>
              <a:ea typeface="Kozuka Gothic Pro R" panose="020B0400000000000000" pitchFamily="34" charset="-128"/>
              <a:cs typeface="Arial"/>
              <a:sym typeface="Arial"/>
            </a:endParaRPr>
          </a:p>
        </p:txBody>
      </p:sp>
      <p:sp>
        <p:nvSpPr>
          <p:cNvPr id="23" name="Google Shape;106;p1">
            <a:extLst>
              <a:ext uri="{FF2B5EF4-FFF2-40B4-BE49-F238E27FC236}">
                <a16:creationId xmlns:a16="http://schemas.microsoft.com/office/drawing/2014/main" id="{9C564B9F-5219-4173-91D7-C2343CB5FFDC}"/>
              </a:ext>
            </a:extLst>
          </p:cNvPr>
          <p:cNvSpPr txBox="1"/>
          <p:nvPr/>
        </p:nvSpPr>
        <p:spPr>
          <a:xfrm>
            <a:off x="6395214" y="5525936"/>
            <a:ext cx="2595923"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Snake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deep thinker, quiet, wise, determined.</a:t>
            </a:r>
            <a:endParaRPr sz="1600" dirty="0">
              <a:latin typeface="Kozuka Gothic Pro R" panose="020B0400000000000000" pitchFamily="34" charset="-128"/>
              <a:ea typeface="Kozuka Gothic Pro R" panose="020B0400000000000000" pitchFamily="34" charset="-128"/>
            </a:endParaRPr>
          </a:p>
        </p:txBody>
      </p:sp>
      <p:pic>
        <p:nvPicPr>
          <p:cNvPr id="7" name="Picture 2">
            <a:extLst>
              <a:ext uri="{FF2B5EF4-FFF2-40B4-BE49-F238E27FC236}">
                <a16:creationId xmlns:a16="http://schemas.microsoft.com/office/drawing/2014/main" id="{3EBE4AAC-3702-8CE4-EC5E-5788857590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0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590FDD-2A29-9097-F7C9-D6EEC0F5DDB3}"/>
              </a:ext>
            </a:extLst>
          </p:cNvPr>
          <p:cNvSpPr txBox="1"/>
          <p:nvPr/>
        </p:nvSpPr>
        <p:spPr>
          <a:xfrm>
            <a:off x="273031" y="266141"/>
            <a:ext cx="475252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Task 2</a:t>
            </a:r>
          </a:p>
        </p:txBody>
      </p:sp>
      <p:sp>
        <p:nvSpPr>
          <p:cNvPr id="7" name="TextBox 6">
            <a:extLst>
              <a:ext uri="{FF2B5EF4-FFF2-40B4-BE49-F238E27FC236}">
                <a16:creationId xmlns:a16="http://schemas.microsoft.com/office/drawing/2014/main" id="{706D078E-DD56-00F4-A3D5-912422606DC8}"/>
              </a:ext>
            </a:extLst>
          </p:cNvPr>
          <p:cNvSpPr txBox="1"/>
          <p:nvPr/>
        </p:nvSpPr>
        <p:spPr>
          <a:xfrm>
            <a:off x="438481" y="2334995"/>
            <a:ext cx="3538849" cy="2554545"/>
          </a:xfrm>
          <a:prstGeom prst="rect">
            <a:avLst/>
          </a:prstGeom>
          <a:noFill/>
        </p:spPr>
        <p:txBody>
          <a:bodyPr wrap="square" rtlCol="0">
            <a:spAutoFit/>
          </a:bodyPr>
          <a:lstStyle/>
          <a:p>
            <a:r>
              <a:rPr lang="en-GB" sz="3200" dirty="0">
                <a:latin typeface="Kozuka Gothic Pro R" panose="020B0400000000000000" pitchFamily="34" charset="-128"/>
                <a:ea typeface="Kozuka Gothic Pro R" panose="020B0400000000000000" pitchFamily="34" charset="-128"/>
              </a:rPr>
              <a:t>Working in a group, research information about an animal found in Japan.</a:t>
            </a:r>
          </a:p>
        </p:txBody>
      </p:sp>
      <p:pic>
        <p:nvPicPr>
          <p:cNvPr id="10" name="Picture 9">
            <a:extLst>
              <a:ext uri="{FF2B5EF4-FFF2-40B4-BE49-F238E27FC236}">
                <a16:creationId xmlns:a16="http://schemas.microsoft.com/office/drawing/2014/main" id="{655913A3-9E23-787B-7076-C347E9D4D38D}"/>
              </a:ext>
            </a:extLst>
          </p:cNvPr>
          <p:cNvPicPr>
            <a:picLocks noChangeAspect="1"/>
          </p:cNvPicPr>
          <p:nvPr/>
        </p:nvPicPr>
        <p:blipFill>
          <a:blip r:embed="rId3"/>
          <a:stretch>
            <a:fillRect/>
          </a:stretch>
        </p:blipFill>
        <p:spPr>
          <a:xfrm rot="-300000">
            <a:off x="3977330" y="217958"/>
            <a:ext cx="3566978" cy="2520000"/>
          </a:xfrm>
          <a:prstGeom prst="rect">
            <a:avLst/>
          </a:prstGeom>
        </p:spPr>
      </p:pic>
      <p:pic>
        <p:nvPicPr>
          <p:cNvPr id="5" name="Picture 4">
            <a:extLst>
              <a:ext uri="{FF2B5EF4-FFF2-40B4-BE49-F238E27FC236}">
                <a16:creationId xmlns:a16="http://schemas.microsoft.com/office/drawing/2014/main" id="{21B9267E-D7AA-F85B-7B78-1D91CE1B1DD7}"/>
              </a:ext>
            </a:extLst>
          </p:cNvPr>
          <p:cNvPicPr>
            <a:picLocks noChangeAspect="1"/>
          </p:cNvPicPr>
          <p:nvPr/>
        </p:nvPicPr>
        <p:blipFill>
          <a:blip r:embed="rId4"/>
          <a:stretch>
            <a:fillRect/>
          </a:stretch>
        </p:blipFill>
        <p:spPr>
          <a:xfrm rot="240000">
            <a:off x="5045939" y="1462424"/>
            <a:ext cx="3576043" cy="2520000"/>
          </a:xfrm>
          <a:prstGeom prst="rect">
            <a:avLst/>
          </a:prstGeom>
        </p:spPr>
      </p:pic>
      <p:pic>
        <p:nvPicPr>
          <p:cNvPr id="3" name="Picture 2">
            <a:extLst>
              <a:ext uri="{FF2B5EF4-FFF2-40B4-BE49-F238E27FC236}">
                <a16:creationId xmlns:a16="http://schemas.microsoft.com/office/drawing/2014/main" id="{40D5A411-D94E-39AC-BFF9-F7F1AD953F11}"/>
              </a:ext>
            </a:extLst>
          </p:cNvPr>
          <p:cNvPicPr>
            <a:picLocks noChangeAspect="1"/>
          </p:cNvPicPr>
          <p:nvPr/>
        </p:nvPicPr>
        <p:blipFill>
          <a:blip r:embed="rId5"/>
          <a:stretch>
            <a:fillRect/>
          </a:stretch>
        </p:blipFill>
        <p:spPr>
          <a:xfrm rot="-180000">
            <a:off x="4267893" y="3334654"/>
            <a:ext cx="3601956" cy="2520000"/>
          </a:xfrm>
          <a:prstGeom prst="rect">
            <a:avLst/>
          </a:prstGeom>
        </p:spPr>
      </p:pic>
    </p:spTree>
    <p:extLst>
      <p:ext uri="{BB962C8B-B14F-4D97-AF65-F5344CB8AC3E}">
        <p14:creationId xmlns:p14="http://schemas.microsoft.com/office/powerpoint/2010/main" val="204796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6D078E-DD56-00F4-A3D5-912422606DC8}"/>
              </a:ext>
            </a:extLst>
          </p:cNvPr>
          <p:cNvSpPr txBox="1"/>
          <p:nvPr/>
        </p:nvSpPr>
        <p:spPr>
          <a:xfrm>
            <a:off x="418496" y="4551674"/>
            <a:ext cx="5754215" cy="1077218"/>
          </a:xfrm>
          <a:prstGeom prst="rect">
            <a:avLst/>
          </a:prstGeom>
          <a:noFill/>
        </p:spPr>
        <p:txBody>
          <a:bodyPr wrap="square" rtlCol="0">
            <a:spAutoFit/>
          </a:bodyPr>
          <a:lstStyle/>
          <a:p>
            <a:r>
              <a:rPr lang="en-GB" sz="3200" dirty="0">
                <a:latin typeface="Kozuka Gothic Pro R" panose="020B0400000000000000" pitchFamily="34" charset="-128"/>
                <a:ea typeface="Kozuka Gothic Pro R" panose="020B0400000000000000" pitchFamily="34" charset="-128"/>
              </a:rPr>
              <a:t>Present your research to the rest of the class.</a:t>
            </a:r>
          </a:p>
        </p:txBody>
      </p:sp>
      <p:grpSp>
        <p:nvGrpSpPr>
          <p:cNvPr id="3" name="Group 2">
            <a:extLst>
              <a:ext uri="{FF2B5EF4-FFF2-40B4-BE49-F238E27FC236}">
                <a16:creationId xmlns:a16="http://schemas.microsoft.com/office/drawing/2014/main" id="{E13DBCB7-4B56-4A1C-B62A-1033D5E50798}"/>
              </a:ext>
            </a:extLst>
          </p:cNvPr>
          <p:cNvGrpSpPr/>
          <p:nvPr/>
        </p:nvGrpSpPr>
        <p:grpSpPr>
          <a:xfrm>
            <a:off x="1992561" y="184549"/>
            <a:ext cx="6762328" cy="4089804"/>
            <a:chOff x="3131840" y="347308"/>
            <a:chExt cx="5754216" cy="3567614"/>
          </a:xfrm>
        </p:grpSpPr>
        <p:pic>
          <p:nvPicPr>
            <p:cNvPr id="1030" name="Picture 6" descr="https://openclipart.org/image/800px/281440">
              <a:extLst>
                <a:ext uri="{FF2B5EF4-FFF2-40B4-BE49-F238E27FC236}">
                  <a16:creationId xmlns:a16="http://schemas.microsoft.com/office/drawing/2014/main" id="{D40E59DB-22F3-4B3C-92ED-13B4ED216C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1840" y="347308"/>
              <a:ext cx="5754216" cy="3567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penclipart.org/image/800px/278674">
              <a:extLst>
                <a:ext uri="{FF2B5EF4-FFF2-40B4-BE49-F238E27FC236}">
                  <a16:creationId xmlns:a16="http://schemas.microsoft.com/office/drawing/2014/main" id="{30ED2EFE-2E8C-4B4F-9E7C-F0FCB8A12B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048" y="1181047"/>
              <a:ext cx="1666787" cy="950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903CECB-0BCB-4A31-A24C-F78CFB94C2D0}"/>
                </a:ext>
              </a:extLst>
            </p:cNvPr>
            <p:cNvSpPr/>
            <p:nvPr/>
          </p:nvSpPr>
          <p:spPr>
            <a:xfrm>
              <a:off x="5004047" y="534716"/>
              <a:ext cx="1666787" cy="563807"/>
            </a:xfrm>
            <a:prstGeom prst="rect">
              <a:avLst/>
            </a:prstGeom>
          </p:spPr>
          <p:txBody>
            <a:bodyPr wrap="square">
              <a:spAutoFit/>
            </a:bodyPr>
            <a:lstStyle/>
            <a:p>
              <a:pPr algn="ctr"/>
              <a:r>
                <a:rPr lang="en-GB" dirty="0">
                  <a:latin typeface="Kozuka Gothic Pro B" panose="020B0800000000000000" pitchFamily="34" charset="-128"/>
                  <a:ea typeface="Kozuka Gothic Pro B" panose="020B0800000000000000" pitchFamily="34" charset="-128"/>
                </a:rPr>
                <a:t>Hokkaido brown bear</a:t>
              </a:r>
            </a:p>
          </p:txBody>
        </p:sp>
      </p:grpSp>
      <p:pic>
        <p:nvPicPr>
          <p:cNvPr id="4" name="Picture 3">
            <a:extLst>
              <a:ext uri="{FF2B5EF4-FFF2-40B4-BE49-F238E27FC236}">
                <a16:creationId xmlns:a16="http://schemas.microsoft.com/office/drawing/2014/main" id="{AE9B6082-7301-48B7-9DE1-11108A30E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3799" y="324392"/>
            <a:ext cx="3310172" cy="41218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F8D64898-9A79-43CD-BC69-24BA7E4543DF}"/>
              </a:ext>
            </a:extLst>
          </p:cNvPr>
          <p:cNvSpPr txBox="1"/>
          <p:nvPr/>
        </p:nvSpPr>
        <p:spPr>
          <a:xfrm>
            <a:off x="450423" y="4521222"/>
            <a:ext cx="6696117" cy="1569660"/>
          </a:xfrm>
          <a:prstGeom prst="rect">
            <a:avLst/>
          </a:prstGeom>
          <a:noFill/>
        </p:spPr>
        <p:txBody>
          <a:bodyPr wrap="square" rtlCol="0">
            <a:spAutoFit/>
          </a:bodyPr>
          <a:lstStyle/>
          <a:p>
            <a:r>
              <a:rPr lang="en-GB" sz="3200" dirty="0">
                <a:latin typeface="Kozuka Gothic Pro R" panose="020B0400000000000000" pitchFamily="34" charset="-128"/>
                <a:ea typeface="Kozuka Gothic Pro R" panose="020B0400000000000000" pitchFamily="34" charset="-128"/>
              </a:rPr>
              <a:t>As you listen to the presentations, annotate your map to show where in Japan each animal lives. </a:t>
            </a:r>
          </a:p>
        </p:txBody>
      </p:sp>
    </p:spTree>
    <p:extLst>
      <p:ext uri="{BB962C8B-B14F-4D97-AF65-F5344CB8AC3E}">
        <p14:creationId xmlns:p14="http://schemas.microsoft.com/office/powerpoint/2010/main" val="192480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xit" presetSubtype="0" fill="hold"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5;p7">
            <a:extLst>
              <a:ext uri="{FF2B5EF4-FFF2-40B4-BE49-F238E27FC236}">
                <a16:creationId xmlns:a16="http://schemas.microsoft.com/office/drawing/2014/main" id="{338C0038-EF07-357B-7C5A-69DEB80E29BA}"/>
              </a:ext>
            </a:extLst>
          </p:cNvPr>
          <p:cNvSpPr txBox="1"/>
          <p:nvPr/>
        </p:nvSpPr>
        <p:spPr>
          <a:xfrm>
            <a:off x="222801" y="490747"/>
            <a:ext cx="658822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rgbClr val="FF0000"/>
                </a:solidFill>
                <a:latin typeface="Kristen ITC" panose="03050502040202030202" pitchFamily="66" charset="0"/>
                <a:ea typeface="Schoolbell"/>
                <a:cs typeface="Schoolbell"/>
                <a:sym typeface="Schoolbell"/>
              </a:rPr>
              <a:t>Plenary</a:t>
            </a:r>
            <a:endParaRPr sz="1600" dirty="0">
              <a:latin typeface="Kristen ITC" panose="03050502040202030202" pitchFamily="66" charset="0"/>
            </a:endParaRPr>
          </a:p>
        </p:txBody>
      </p:sp>
      <p:sp>
        <p:nvSpPr>
          <p:cNvPr id="8" name="Google Shape;196;p7">
            <a:extLst>
              <a:ext uri="{FF2B5EF4-FFF2-40B4-BE49-F238E27FC236}">
                <a16:creationId xmlns:a16="http://schemas.microsoft.com/office/drawing/2014/main" id="{547E40C1-9651-024F-6923-F3B3AA3114D5}"/>
              </a:ext>
            </a:extLst>
          </p:cNvPr>
          <p:cNvSpPr txBox="1"/>
          <p:nvPr/>
        </p:nvSpPr>
        <p:spPr>
          <a:xfrm>
            <a:off x="177212" y="1402965"/>
            <a:ext cx="896678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a:solidFill>
                  <a:schemeClr val="dk1"/>
                </a:solidFill>
                <a:latin typeface="Kozuka Gothic Pro B" panose="020B0800000000000000" pitchFamily="34" charset="-128"/>
                <a:ea typeface="Kozuka Gothic Pro B" panose="020B0800000000000000" pitchFamily="34" charset="-128"/>
                <a:cs typeface="Arial"/>
                <a:sym typeface="Arial"/>
              </a:rPr>
              <a:t>Task: </a:t>
            </a:r>
            <a:r>
              <a:rPr lang="en-GB" sz="2200" dirty="0">
                <a:solidFill>
                  <a:schemeClr val="dk1"/>
                </a:solidFill>
                <a:latin typeface="Kozuka Gothic Pro R" panose="020B0400000000000000" pitchFamily="34" charset="-128"/>
                <a:ea typeface="Kozuka Gothic Pro R" panose="020B0400000000000000" pitchFamily="34" charset="-128"/>
                <a:cs typeface="Arial"/>
                <a:sym typeface="Arial"/>
              </a:rPr>
              <a:t>Can you guess what animals inspired these fabric patterns?</a:t>
            </a:r>
            <a:endParaRPr dirty="0">
              <a:latin typeface="Kozuka Gothic Pro R" panose="020B0400000000000000" pitchFamily="34" charset="-128"/>
              <a:ea typeface="Kozuka Gothic Pro R" panose="020B0400000000000000" pitchFamily="34" charset="-128"/>
            </a:endParaRPr>
          </a:p>
        </p:txBody>
      </p:sp>
      <p:sp>
        <p:nvSpPr>
          <p:cNvPr id="12" name="Google Shape;200;p7">
            <a:extLst>
              <a:ext uri="{FF2B5EF4-FFF2-40B4-BE49-F238E27FC236}">
                <a16:creationId xmlns:a16="http://schemas.microsoft.com/office/drawing/2014/main" id="{D8A12186-FF10-B4C5-D5EA-68EE6AAD2DA1}"/>
              </a:ext>
            </a:extLst>
          </p:cNvPr>
          <p:cNvSpPr txBox="1"/>
          <p:nvPr/>
        </p:nvSpPr>
        <p:spPr>
          <a:xfrm>
            <a:off x="204457" y="5527439"/>
            <a:ext cx="298008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Kozuka Gothic Pro R" panose="020B0400000000000000" pitchFamily="34" charset="-128"/>
                <a:ea typeface="Kozuka Gothic Pro R" panose="020B0400000000000000" pitchFamily="34" charset="-128"/>
                <a:cs typeface="Arial"/>
                <a:sym typeface="Arial"/>
              </a:rPr>
              <a:t>1. Hawk or eagle feathers</a:t>
            </a:r>
            <a:endParaRPr sz="1800" dirty="0">
              <a:solidFill>
                <a:schemeClr val="dk1"/>
              </a:solidFill>
              <a:latin typeface="Kozuka Gothic Pro R" panose="020B0400000000000000" pitchFamily="34" charset="-128"/>
              <a:ea typeface="Kozuka Gothic Pro R" panose="020B0400000000000000" pitchFamily="34" charset="-128"/>
              <a:cs typeface="Arial"/>
              <a:sym typeface="Arial"/>
            </a:endParaRPr>
          </a:p>
        </p:txBody>
      </p:sp>
      <p:sp>
        <p:nvSpPr>
          <p:cNvPr id="13" name="Google Shape;201;p7">
            <a:extLst>
              <a:ext uri="{FF2B5EF4-FFF2-40B4-BE49-F238E27FC236}">
                <a16:creationId xmlns:a16="http://schemas.microsoft.com/office/drawing/2014/main" id="{7F7674B9-0972-D5AC-2889-19A626BFE936}"/>
              </a:ext>
            </a:extLst>
          </p:cNvPr>
          <p:cNvSpPr txBox="1"/>
          <p:nvPr/>
        </p:nvSpPr>
        <p:spPr>
          <a:xfrm>
            <a:off x="3749880" y="5527398"/>
            <a:ext cx="2394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Kozuka Gothic Pro R" panose="020B0400000000000000" pitchFamily="34" charset="-128"/>
                <a:ea typeface="Kozuka Gothic Pro R" panose="020B0400000000000000" pitchFamily="34" charset="-128"/>
                <a:cs typeface="Arial"/>
                <a:sym typeface="Arial"/>
              </a:rPr>
              <a:t>2. Shark skin</a:t>
            </a:r>
            <a:endParaRPr dirty="0">
              <a:latin typeface="Kozuka Gothic Pro R" panose="020B0400000000000000" pitchFamily="34" charset="-128"/>
              <a:ea typeface="Kozuka Gothic Pro R" panose="020B0400000000000000" pitchFamily="34" charset="-128"/>
            </a:endParaRPr>
          </a:p>
        </p:txBody>
      </p:sp>
      <p:sp>
        <p:nvSpPr>
          <p:cNvPr id="14" name="Google Shape;202;p7">
            <a:extLst>
              <a:ext uri="{FF2B5EF4-FFF2-40B4-BE49-F238E27FC236}">
                <a16:creationId xmlns:a16="http://schemas.microsoft.com/office/drawing/2014/main" id="{FAED6E76-3A44-E0FE-1065-CBC6F9E0C838}"/>
              </a:ext>
            </a:extLst>
          </p:cNvPr>
          <p:cNvSpPr txBox="1"/>
          <p:nvPr/>
        </p:nvSpPr>
        <p:spPr>
          <a:xfrm>
            <a:off x="6444208" y="5527398"/>
            <a:ext cx="2394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Kozuka Gothic Pro R" panose="020B0400000000000000" pitchFamily="34" charset="-128"/>
                <a:ea typeface="Kozuka Gothic Pro R" panose="020B0400000000000000" pitchFamily="34" charset="-128"/>
                <a:cs typeface="Arial"/>
                <a:sym typeface="Arial"/>
              </a:rPr>
              <a:t>3. Tortoise shell</a:t>
            </a:r>
            <a:endParaRPr dirty="0">
              <a:latin typeface="Kozuka Gothic Pro R" panose="020B0400000000000000" pitchFamily="34" charset="-128"/>
              <a:ea typeface="Kozuka Gothic Pro R" panose="020B0400000000000000" pitchFamily="34" charset="-128"/>
            </a:endParaRPr>
          </a:p>
        </p:txBody>
      </p:sp>
      <p:pic>
        <p:nvPicPr>
          <p:cNvPr id="15" name="Google Shape;203;p7">
            <a:extLst>
              <a:ext uri="{FF2B5EF4-FFF2-40B4-BE49-F238E27FC236}">
                <a16:creationId xmlns:a16="http://schemas.microsoft.com/office/drawing/2014/main" id="{EC96202A-3368-219C-EBB3-D5755565A8C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1014" y="2348880"/>
            <a:ext cx="2783957" cy="3110626"/>
          </a:xfrm>
          <a:prstGeom prst="rect">
            <a:avLst/>
          </a:prstGeom>
          <a:noFill/>
          <a:ln w="31750" cap="flat" cmpd="sng">
            <a:solidFill>
              <a:srgbClr val="FF0000"/>
            </a:solidFill>
            <a:prstDash val="solid"/>
            <a:round/>
            <a:headEnd type="none" w="sm" len="sm"/>
            <a:tailEnd type="none" w="sm" len="sm"/>
          </a:ln>
        </p:spPr>
      </p:pic>
      <p:pic>
        <p:nvPicPr>
          <p:cNvPr id="16" name="Google Shape;204;p7">
            <a:extLst>
              <a:ext uri="{FF2B5EF4-FFF2-40B4-BE49-F238E27FC236}">
                <a16:creationId xmlns:a16="http://schemas.microsoft.com/office/drawing/2014/main" id="{68A3C35F-AC07-A344-B95A-EA344A8BD87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406"/>
          <a:stretch/>
        </p:blipFill>
        <p:spPr>
          <a:xfrm>
            <a:off x="3250571" y="2361329"/>
            <a:ext cx="2654199" cy="3098340"/>
          </a:xfrm>
          <a:prstGeom prst="rect">
            <a:avLst/>
          </a:prstGeom>
          <a:noFill/>
          <a:ln w="31750" cap="flat" cmpd="sng">
            <a:solidFill>
              <a:srgbClr val="FF0000"/>
            </a:solidFill>
            <a:prstDash val="solid"/>
            <a:round/>
            <a:headEnd type="none" w="sm" len="sm"/>
            <a:tailEnd type="none" w="sm" len="sm"/>
          </a:ln>
        </p:spPr>
      </p:pic>
      <p:pic>
        <p:nvPicPr>
          <p:cNvPr id="17" name="Google Shape;205;p7">
            <a:extLst>
              <a:ext uri="{FF2B5EF4-FFF2-40B4-BE49-F238E27FC236}">
                <a16:creationId xmlns:a16="http://schemas.microsoft.com/office/drawing/2014/main" id="{8539E98F-C0AB-DACD-A457-5E2F86D0F88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94007" y="2347011"/>
            <a:ext cx="2637240" cy="3098340"/>
          </a:xfrm>
          <a:prstGeom prst="rect">
            <a:avLst/>
          </a:prstGeom>
          <a:noFill/>
          <a:ln w="31750"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100276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@TheJapanSociety</a:t>
            </a:r>
          </a:p>
        </p:txBody>
      </p:sp>
      <p:pic>
        <p:nvPicPr>
          <p:cNvPr id="10" name="Picture 9"/>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The Japan Society</a:t>
            </a: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pic>
        <p:nvPicPr>
          <p:cNvPr id="13" name="Picture 12">
            <a:extLst>
              <a:ext uri="{FF2B5EF4-FFF2-40B4-BE49-F238E27FC236}">
                <a16:creationId xmlns:a16="http://schemas.microsoft.com/office/drawing/2014/main" id="{7BF336D9-436D-4905-ABDF-D30E90C84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1920" y="5445143"/>
            <a:ext cx="360898"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64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367722" y="7736"/>
            <a:ext cx="6728097" cy="6576330"/>
          </a:xfrm>
          <a:prstGeom prst="chord">
            <a:avLst>
              <a:gd name="adj1" fmla="val 5402619"/>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2447983"/>
            <a:ext cx="2880320" cy="1323439"/>
          </a:xfrm>
          <a:prstGeom prst="rect">
            <a:avLst/>
          </a:prstGeom>
          <a:noFill/>
        </p:spPr>
        <p:txBody>
          <a:bodyPr wrap="square" rtlCol="0">
            <a:spAutoFit/>
          </a:bodyPr>
          <a:lstStyle/>
          <a:p>
            <a:r>
              <a:rPr lang="en-GB" sz="4000"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Objectives</a:t>
            </a:r>
          </a:p>
        </p:txBody>
      </p:sp>
      <p:sp>
        <p:nvSpPr>
          <p:cNvPr id="10" name="TextBox 9">
            <a:extLst>
              <a:ext uri="{FF2B5EF4-FFF2-40B4-BE49-F238E27FC236}">
                <a16:creationId xmlns:a16="http://schemas.microsoft.com/office/drawing/2014/main" id="{30114E21-2DDC-03D2-3158-4151CEF616FE}"/>
              </a:ext>
            </a:extLst>
          </p:cNvPr>
          <p:cNvSpPr txBox="1"/>
          <p:nvPr/>
        </p:nvSpPr>
        <p:spPr>
          <a:xfrm>
            <a:off x="3521569" y="2305615"/>
            <a:ext cx="5298903" cy="2246769"/>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Research information about animals found in Japan</a:t>
            </a:r>
          </a:p>
          <a:p>
            <a:endParaRPr lang="en-GB" sz="2800" dirty="0">
              <a:latin typeface="Kozuka Gothic Pro B" panose="020B0800000000000000" pitchFamily="34" charset="-128"/>
              <a:ea typeface="Kozuka Gothic Pro B" panose="020B0800000000000000" pitchFamily="34" charset="-128"/>
              <a:cs typeface="Calibri" panose="020F0502020204030204" pitchFamily="34" charset="0"/>
            </a:endParaRPr>
          </a:p>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Present our findings back to the class</a:t>
            </a:r>
            <a:endParaRPr lang="en-GB" sz="3200" b="1" dirty="0">
              <a:latin typeface="Kozuka Gothic Pro B" panose="020B0800000000000000" pitchFamily="34" charset="-128"/>
              <a:ea typeface="Kozuka Gothic Pro B" panose="020B0800000000000000" pitchFamily="34" charset="-128"/>
              <a:cs typeface="Calibri" panose="020F0502020204030204" pitchFamily="34" charset="0"/>
            </a:endParaRPr>
          </a:p>
        </p:txBody>
      </p:sp>
    </p:spTree>
    <p:extLst>
      <p:ext uri="{BB962C8B-B14F-4D97-AF65-F5344CB8AC3E}">
        <p14:creationId xmlns:p14="http://schemas.microsoft.com/office/powerpoint/2010/main" val="335227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E25C4-3F0D-4F26-B48F-B7E2074EDF94}"/>
              </a:ext>
            </a:extLst>
          </p:cNvPr>
          <p:cNvSpPr/>
          <p:nvPr/>
        </p:nvSpPr>
        <p:spPr>
          <a:xfrm>
            <a:off x="2123728" y="116632"/>
            <a:ext cx="5122706" cy="59597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6108A23-96F0-4664-A371-0B4D613EF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7565" y="188640"/>
            <a:ext cx="5348869" cy="5887726"/>
          </a:xfrm>
          <a:prstGeom prst="rect">
            <a:avLst/>
          </a:prstGeom>
        </p:spPr>
      </p:pic>
      <p:pic>
        <p:nvPicPr>
          <p:cNvPr id="4" name="Picture 3">
            <a:extLst>
              <a:ext uri="{FF2B5EF4-FFF2-40B4-BE49-F238E27FC236}">
                <a16:creationId xmlns:a16="http://schemas.microsoft.com/office/drawing/2014/main" id="{80398FE6-9FC1-44F1-BC28-77C19CA1C8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7292" y="188640"/>
            <a:ext cx="864096" cy="749116"/>
          </a:xfrm>
          <a:prstGeom prst="rect">
            <a:avLst/>
          </a:prstGeom>
        </p:spPr>
      </p:pic>
      <p:pic>
        <p:nvPicPr>
          <p:cNvPr id="6" name="Picture 5">
            <a:extLst>
              <a:ext uri="{FF2B5EF4-FFF2-40B4-BE49-F238E27FC236}">
                <a16:creationId xmlns:a16="http://schemas.microsoft.com/office/drawing/2014/main" id="{F7610A0C-AED1-4896-B47D-11F2F8D003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3768" y="4581128"/>
            <a:ext cx="731361" cy="746136"/>
          </a:xfrm>
          <a:prstGeom prst="rect">
            <a:avLst/>
          </a:prstGeom>
        </p:spPr>
      </p:pic>
      <p:pic>
        <p:nvPicPr>
          <p:cNvPr id="8" name="Picture 7">
            <a:extLst>
              <a:ext uri="{FF2B5EF4-FFF2-40B4-BE49-F238E27FC236}">
                <a16:creationId xmlns:a16="http://schemas.microsoft.com/office/drawing/2014/main" id="{52EA4961-8ABA-4B08-BFF1-122D39905F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292" y="3833826"/>
            <a:ext cx="731361" cy="746136"/>
          </a:xfrm>
          <a:prstGeom prst="rect">
            <a:avLst/>
          </a:prstGeom>
        </p:spPr>
      </p:pic>
      <p:pic>
        <p:nvPicPr>
          <p:cNvPr id="9" name="Picture 8">
            <a:extLst>
              <a:ext uri="{FF2B5EF4-FFF2-40B4-BE49-F238E27FC236}">
                <a16:creationId xmlns:a16="http://schemas.microsoft.com/office/drawing/2014/main" id="{6E7D7488-FF64-4BAB-8B50-D2A1779BD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5244" y="801268"/>
            <a:ext cx="864096" cy="749116"/>
          </a:xfrm>
          <a:prstGeom prst="rect">
            <a:avLst/>
          </a:prstGeom>
        </p:spPr>
      </p:pic>
      <p:pic>
        <p:nvPicPr>
          <p:cNvPr id="10" name="Picture 9">
            <a:extLst>
              <a:ext uri="{FF2B5EF4-FFF2-40B4-BE49-F238E27FC236}">
                <a16:creationId xmlns:a16="http://schemas.microsoft.com/office/drawing/2014/main" id="{9D35D5E0-A14C-498D-880B-7420F18BF5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6860" y="2852936"/>
            <a:ext cx="731361" cy="746136"/>
          </a:xfrm>
          <a:prstGeom prst="rect">
            <a:avLst/>
          </a:prstGeom>
        </p:spPr>
      </p:pic>
      <p:pic>
        <p:nvPicPr>
          <p:cNvPr id="7" name="Picture 6">
            <a:extLst>
              <a:ext uri="{FF2B5EF4-FFF2-40B4-BE49-F238E27FC236}">
                <a16:creationId xmlns:a16="http://schemas.microsoft.com/office/drawing/2014/main" id="{3C7E004F-DAD6-4EB2-A83B-8D1F91B5DA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25244" y="1653646"/>
            <a:ext cx="719997" cy="710806"/>
          </a:xfrm>
          <a:prstGeom prst="rect">
            <a:avLst/>
          </a:prstGeom>
        </p:spPr>
      </p:pic>
      <p:pic>
        <p:nvPicPr>
          <p:cNvPr id="12" name="Picture 11">
            <a:extLst>
              <a:ext uri="{FF2B5EF4-FFF2-40B4-BE49-F238E27FC236}">
                <a16:creationId xmlns:a16="http://schemas.microsoft.com/office/drawing/2014/main" id="{78BF8B7D-5EF3-4F08-87A5-AF632E91EF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4384" y="2472463"/>
            <a:ext cx="841399" cy="526822"/>
          </a:xfrm>
          <a:prstGeom prst="rect">
            <a:avLst/>
          </a:prstGeom>
        </p:spPr>
      </p:pic>
    </p:spTree>
    <p:extLst>
      <p:ext uri="{BB962C8B-B14F-4D97-AF65-F5344CB8AC3E}">
        <p14:creationId xmlns:p14="http://schemas.microsoft.com/office/powerpoint/2010/main" val="43087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10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600"/>
                            </p:stCondLst>
                            <p:childTnLst>
                              <p:par>
                                <p:cTn id="12" presetID="1" presetClass="entr" presetSubtype="0" fill="hold" nodeType="afterEffect">
                                  <p:stCondLst>
                                    <p:cond delay="1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700"/>
                            </p:stCondLst>
                            <p:childTnLst>
                              <p:par>
                                <p:cTn id="15" presetID="1" presetClass="entr" presetSubtype="0" fill="hold" nodeType="afterEffect">
                                  <p:stCondLst>
                                    <p:cond delay="2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900"/>
                            </p:stCondLst>
                            <p:childTnLst>
                              <p:par>
                                <p:cTn id="18" presetID="1" presetClass="entr" presetSubtype="0" fill="hold" nodeType="afterEffect">
                                  <p:stCondLst>
                                    <p:cond delay="3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1200"/>
                            </p:stCondLst>
                            <p:childTnLst>
                              <p:par>
                                <p:cTn id="21" presetID="1" presetClass="entr" presetSubtype="0" fill="hold" nodeType="afterEffect">
                                  <p:stCondLst>
                                    <p:cond delay="40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1600"/>
                            </p:stCondLst>
                            <p:childTnLst>
                              <p:par>
                                <p:cTn id="24" presetID="1" presetClass="entr" presetSubtype="0" fill="hold" nodeType="afterEffect">
                                  <p:stCondLst>
                                    <p:cond delay="50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17826-3B68-E249-8587-8C3AC9F2B8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48680"/>
            <a:ext cx="4392488" cy="5472608"/>
          </a:xfrm>
          <a:prstGeom prst="rect">
            <a:avLst/>
          </a:prstGeom>
          <a:ln w="15875">
            <a:solidFill>
              <a:schemeClr val="tx1"/>
            </a:solidFill>
          </a:ln>
        </p:spPr>
      </p:pic>
      <p:sp>
        <p:nvSpPr>
          <p:cNvPr id="6" name="TextBox 5">
            <a:extLst>
              <a:ext uri="{FF2B5EF4-FFF2-40B4-BE49-F238E27FC236}">
                <a16:creationId xmlns:a16="http://schemas.microsoft.com/office/drawing/2014/main" id="{C6590FDD-2A29-9097-F7C9-D6EEC0F5DDB3}"/>
              </a:ext>
            </a:extLst>
          </p:cNvPr>
          <p:cNvSpPr txBox="1"/>
          <p:nvPr/>
        </p:nvSpPr>
        <p:spPr>
          <a:xfrm>
            <a:off x="450125" y="629391"/>
            <a:ext cx="475252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Task 1</a:t>
            </a:r>
          </a:p>
        </p:txBody>
      </p:sp>
      <p:sp>
        <p:nvSpPr>
          <p:cNvPr id="7" name="TextBox 6">
            <a:extLst>
              <a:ext uri="{FF2B5EF4-FFF2-40B4-BE49-F238E27FC236}">
                <a16:creationId xmlns:a16="http://schemas.microsoft.com/office/drawing/2014/main" id="{706D078E-DD56-00F4-A3D5-912422606DC8}"/>
              </a:ext>
            </a:extLst>
          </p:cNvPr>
          <p:cNvSpPr txBox="1"/>
          <p:nvPr/>
        </p:nvSpPr>
        <p:spPr>
          <a:xfrm>
            <a:off x="426026" y="1307062"/>
            <a:ext cx="4001958" cy="3323987"/>
          </a:xfrm>
          <a:prstGeom prst="rect">
            <a:avLst/>
          </a:prstGeom>
          <a:noFill/>
        </p:spPr>
        <p:txBody>
          <a:bodyPr wrap="square" rtlCol="0">
            <a:spAutoFit/>
          </a:bodyPr>
          <a:lstStyle/>
          <a:p>
            <a:endParaRPr lang="en-GB" sz="3000" dirty="0">
              <a:latin typeface="Kozuka Gothic Pro R" panose="020B0400000000000000" pitchFamily="34" charset="-128"/>
              <a:ea typeface="Kozuka Gothic Pro R" panose="020B0400000000000000" pitchFamily="34" charset="-128"/>
            </a:endParaRPr>
          </a:p>
          <a:p>
            <a:r>
              <a:rPr lang="en-GB" sz="3000" dirty="0">
                <a:latin typeface="Kozuka Gothic Pro R" panose="020B0400000000000000" pitchFamily="34" charset="-128"/>
                <a:ea typeface="Kozuka Gothic Pro R" panose="020B0400000000000000" pitchFamily="34" charset="-128"/>
              </a:rPr>
              <a:t>Look at these animals with a partner. </a:t>
            </a:r>
          </a:p>
          <a:p>
            <a:endParaRPr lang="en-GB" sz="3000" dirty="0">
              <a:latin typeface="Kozuka Gothic Pro R" panose="020B0400000000000000" pitchFamily="34" charset="-128"/>
              <a:ea typeface="Kozuka Gothic Pro R" panose="020B0400000000000000" pitchFamily="34" charset="-128"/>
            </a:endParaRPr>
          </a:p>
          <a:p>
            <a:r>
              <a:rPr lang="en-GB" sz="3000" dirty="0">
                <a:latin typeface="Kozuka Gothic Pro R" panose="020B0400000000000000" pitchFamily="34" charset="-128"/>
                <a:ea typeface="Kozuka Gothic Pro R" panose="020B0400000000000000" pitchFamily="34" charset="-128"/>
              </a:rPr>
              <a:t>Can you guess where in Japan they live or what they might eat?</a:t>
            </a:r>
          </a:p>
        </p:txBody>
      </p:sp>
      <p:pic>
        <p:nvPicPr>
          <p:cNvPr id="8" name="Picture 7">
            <a:extLst>
              <a:ext uri="{FF2B5EF4-FFF2-40B4-BE49-F238E27FC236}">
                <a16:creationId xmlns:a16="http://schemas.microsoft.com/office/drawing/2014/main" id="{0278FB64-97CF-534A-BA5E-A8E00231D9D4}"/>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300192" y="1052736"/>
            <a:ext cx="950690" cy="633123"/>
          </a:xfrm>
          <a:prstGeom prst="rect">
            <a:avLst/>
          </a:prstGeom>
          <a:ln w="8890">
            <a:solidFill>
              <a:schemeClr val="tx1"/>
            </a:solidFill>
          </a:ln>
        </p:spPr>
      </p:pic>
      <p:pic>
        <p:nvPicPr>
          <p:cNvPr id="10" name="Picture 9">
            <a:extLst>
              <a:ext uri="{FF2B5EF4-FFF2-40B4-BE49-F238E27FC236}">
                <a16:creationId xmlns:a16="http://schemas.microsoft.com/office/drawing/2014/main" id="{33F1AA7E-5C9F-BB49-A735-01AD5B5BFD75}"/>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13094" y="2299092"/>
            <a:ext cx="914068" cy="697860"/>
          </a:xfrm>
          <a:prstGeom prst="rect">
            <a:avLst/>
          </a:prstGeom>
          <a:ln w="8890">
            <a:solidFill>
              <a:schemeClr val="tx1"/>
            </a:solidFill>
          </a:ln>
        </p:spPr>
      </p:pic>
      <p:pic>
        <p:nvPicPr>
          <p:cNvPr id="12" name="Picture 11">
            <a:extLst>
              <a:ext uri="{FF2B5EF4-FFF2-40B4-BE49-F238E27FC236}">
                <a16:creationId xmlns:a16="http://schemas.microsoft.com/office/drawing/2014/main" id="{4C3771FD-82CF-3140-8B7D-E81F7C6337FC}"/>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rcRect/>
          <a:stretch/>
        </p:blipFill>
        <p:spPr>
          <a:xfrm>
            <a:off x="4745619" y="3019172"/>
            <a:ext cx="914068" cy="697860"/>
          </a:xfrm>
          <a:prstGeom prst="rect">
            <a:avLst/>
          </a:prstGeom>
          <a:ln w="8890">
            <a:solidFill>
              <a:schemeClr val="tx1"/>
            </a:solidFill>
          </a:ln>
        </p:spPr>
      </p:pic>
      <p:pic>
        <p:nvPicPr>
          <p:cNvPr id="14" name="Picture 13">
            <a:extLst>
              <a:ext uri="{FF2B5EF4-FFF2-40B4-BE49-F238E27FC236}">
                <a16:creationId xmlns:a16="http://schemas.microsoft.com/office/drawing/2014/main" id="{16592A2D-1516-3143-AA63-17E2DF27EB83}"/>
              </a:ext>
            </a:extLst>
          </p:cNvPr>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112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13094" y="4581128"/>
            <a:ext cx="913134" cy="711213"/>
          </a:xfrm>
          <a:prstGeom prst="rect">
            <a:avLst/>
          </a:prstGeom>
          <a:ln w="8890">
            <a:solidFill>
              <a:schemeClr val="tx1"/>
            </a:solidFill>
          </a:ln>
        </p:spPr>
      </p:pic>
      <p:pic>
        <p:nvPicPr>
          <p:cNvPr id="16" name="Picture 15">
            <a:extLst>
              <a:ext uri="{FF2B5EF4-FFF2-40B4-BE49-F238E27FC236}">
                <a16:creationId xmlns:a16="http://schemas.microsoft.com/office/drawing/2014/main" id="{07AEC929-FB0B-044F-B452-7D7DD51CCFF2}"/>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p:blipFill>
        <p:spPr>
          <a:xfrm>
            <a:off x="7546364" y="3789040"/>
            <a:ext cx="914068" cy="711213"/>
          </a:xfrm>
          <a:prstGeom prst="rect">
            <a:avLst/>
          </a:prstGeom>
          <a:ln w="8890">
            <a:solidFill>
              <a:schemeClr val="tx1"/>
            </a:solidFill>
          </a:ln>
        </p:spPr>
      </p:pic>
      <p:pic>
        <p:nvPicPr>
          <p:cNvPr id="18" name="Picture 17">
            <a:extLst>
              <a:ext uri="{FF2B5EF4-FFF2-40B4-BE49-F238E27FC236}">
                <a16:creationId xmlns:a16="http://schemas.microsoft.com/office/drawing/2014/main" id="{74DE4551-25A2-DE45-8173-0FC005B5CD9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906404" y="2013892"/>
            <a:ext cx="914068" cy="695028"/>
          </a:xfrm>
          <a:prstGeom prst="rect">
            <a:avLst/>
          </a:prstGeom>
          <a:ln w="8890">
            <a:solidFill>
              <a:schemeClr val="tx1"/>
            </a:solidFill>
          </a:ln>
        </p:spPr>
      </p:pic>
      <p:sp>
        <p:nvSpPr>
          <p:cNvPr id="19" name="TextBox 18">
            <a:extLst>
              <a:ext uri="{FF2B5EF4-FFF2-40B4-BE49-F238E27FC236}">
                <a16:creationId xmlns:a16="http://schemas.microsoft.com/office/drawing/2014/main" id="{8749BE6F-C664-614B-93EC-10048AACE2D1}"/>
              </a:ext>
            </a:extLst>
          </p:cNvPr>
          <p:cNvSpPr txBox="1"/>
          <p:nvPr/>
        </p:nvSpPr>
        <p:spPr>
          <a:xfrm>
            <a:off x="6039598" y="788083"/>
            <a:ext cx="1592103" cy="261610"/>
          </a:xfrm>
          <a:prstGeom prst="rect">
            <a:avLst/>
          </a:prstGeom>
          <a:noFill/>
        </p:spPr>
        <p:txBody>
          <a:bodyPr wrap="none" rtlCol="0">
            <a:spAutoFit/>
          </a:bodyPr>
          <a:lstStyle/>
          <a:p>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Hokkaido Brown Bear</a:t>
            </a:r>
          </a:p>
        </p:txBody>
      </p:sp>
      <p:sp>
        <p:nvSpPr>
          <p:cNvPr id="20" name="TextBox 19">
            <a:extLst>
              <a:ext uri="{FF2B5EF4-FFF2-40B4-BE49-F238E27FC236}">
                <a16:creationId xmlns:a16="http://schemas.microsoft.com/office/drawing/2014/main" id="{9289A333-E6ED-3540-8624-71B4BDE5744B}"/>
              </a:ext>
            </a:extLst>
          </p:cNvPr>
          <p:cNvSpPr txBox="1"/>
          <p:nvPr/>
        </p:nvSpPr>
        <p:spPr>
          <a:xfrm>
            <a:off x="5765784" y="2037482"/>
            <a:ext cx="1407758" cy="261610"/>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Japanese Macaque</a:t>
            </a:r>
          </a:p>
        </p:txBody>
      </p:sp>
      <p:sp>
        <p:nvSpPr>
          <p:cNvPr id="21" name="TextBox 20">
            <a:extLst>
              <a:ext uri="{FF2B5EF4-FFF2-40B4-BE49-F238E27FC236}">
                <a16:creationId xmlns:a16="http://schemas.microsoft.com/office/drawing/2014/main" id="{5E438147-DCBB-724B-8695-3B3CAD43F155}"/>
              </a:ext>
            </a:extLst>
          </p:cNvPr>
          <p:cNvSpPr txBox="1"/>
          <p:nvPr/>
        </p:nvSpPr>
        <p:spPr>
          <a:xfrm>
            <a:off x="4601366" y="2615262"/>
            <a:ext cx="1202573" cy="430887"/>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Japanese Giant </a:t>
            </a:r>
          </a:p>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Salamander</a:t>
            </a:r>
          </a:p>
        </p:txBody>
      </p:sp>
      <p:sp>
        <p:nvSpPr>
          <p:cNvPr id="22" name="TextBox 21">
            <a:extLst>
              <a:ext uri="{FF2B5EF4-FFF2-40B4-BE49-F238E27FC236}">
                <a16:creationId xmlns:a16="http://schemas.microsoft.com/office/drawing/2014/main" id="{BAD725CC-2397-9A4D-83F6-02387AE69814}"/>
              </a:ext>
            </a:extLst>
          </p:cNvPr>
          <p:cNvSpPr txBox="1"/>
          <p:nvPr/>
        </p:nvSpPr>
        <p:spPr>
          <a:xfrm>
            <a:off x="7838294" y="2708920"/>
            <a:ext cx="1050288" cy="430887"/>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Red-crowned</a:t>
            </a:r>
          </a:p>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Crane</a:t>
            </a:r>
          </a:p>
        </p:txBody>
      </p:sp>
      <p:sp>
        <p:nvSpPr>
          <p:cNvPr id="23" name="TextBox 22">
            <a:extLst>
              <a:ext uri="{FF2B5EF4-FFF2-40B4-BE49-F238E27FC236}">
                <a16:creationId xmlns:a16="http://schemas.microsoft.com/office/drawing/2014/main" id="{D93AF324-DB6B-5C4F-AEE0-5CC3C0A65B23}"/>
              </a:ext>
            </a:extLst>
          </p:cNvPr>
          <p:cNvSpPr txBox="1"/>
          <p:nvPr/>
        </p:nvSpPr>
        <p:spPr>
          <a:xfrm>
            <a:off x="7689049" y="4531195"/>
            <a:ext cx="628698" cy="261610"/>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Tanuki</a:t>
            </a:r>
          </a:p>
        </p:txBody>
      </p:sp>
      <p:sp>
        <p:nvSpPr>
          <p:cNvPr id="24" name="TextBox 23">
            <a:extLst>
              <a:ext uri="{FF2B5EF4-FFF2-40B4-BE49-F238E27FC236}">
                <a16:creationId xmlns:a16="http://schemas.microsoft.com/office/drawing/2014/main" id="{0E61E733-311A-014D-B329-60D377D27BEE}"/>
              </a:ext>
            </a:extLst>
          </p:cNvPr>
          <p:cNvSpPr txBox="1"/>
          <p:nvPr/>
        </p:nvSpPr>
        <p:spPr>
          <a:xfrm>
            <a:off x="5806658" y="5316718"/>
            <a:ext cx="1326005" cy="261610"/>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Giant Spider Crab</a:t>
            </a:r>
          </a:p>
        </p:txBody>
      </p:sp>
    </p:spTree>
    <p:extLst>
      <p:ext uri="{BB962C8B-B14F-4D97-AF65-F5344CB8AC3E}">
        <p14:creationId xmlns:p14="http://schemas.microsoft.com/office/powerpoint/2010/main" val="3316653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83609D-AD34-374B-96F1-7853E4EA795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4" name="Picture 2">
            <a:extLst>
              <a:ext uri="{FF2B5EF4-FFF2-40B4-BE49-F238E27FC236}">
                <a16:creationId xmlns:a16="http://schemas.microsoft.com/office/drawing/2014/main" id="{6800A726-21EB-21A4-7AA2-10DB1CF7A5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D3C0E577-9C6B-41F8-E293-E79046DC299D}"/>
              </a:ext>
            </a:extLst>
          </p:cNvPr>
          <p:cNvGrpSpPr/>
          <p:nvPr/>
        </p:nvGrpSpPr>
        <p:grpSpPr>
          <a:xfrm>
            <a:off x="4389305" y="505801"/>
            <a:ext cx="5169400" cy="2354176"/>
            <a:chOff x="4389305" y="505801"/>
            <a:chExt cx="5169400" cy="2354176"/>
          </a:xfrm>
        </p:grpSpPr>
        <p:pic>
          <p:nvPicPr>
            <p:cNvPr id="10" name="Picture 9">
              <a:extLst>
                <a:ext uri="{FF2B5EF4-FFF2-40B4-BE49-F238E27FC236}">
                  <a16:creationId xmlns:a16="http://schemas.microsoft.com/office/drawing/2014/main" id="{93886FC7-33C6-3525-ABBD-827C9757B8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9305" y="505801"/>
              <a:ext cx="4491274" cy="235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3976F94-BB82-1F40-4BB1-53672352B0CD}"/>
                </a:ext>
              </a:extLst>
            </p:cNvPr>
            <p:cNvSpPr txBox="1"/>
            <p:nvPr/>
          </p:nvSpPr>
          <p:spPr>
            <a:xfrm>
              <a:off x="8406577" y="2617818"/>
              <a:ext cx="1152128" cy="230832"/>
            </a:xfrm>
            <a:prstGeom prst="rect">
              <a:avLst/>
            </a:prstGeom>
            <a:noFill/>
          </p:spPr>
          <p:txBody>
            <a:bodyPr wrap="square" rtlCol="0">
              <a:spAutoFit/>
            </a:bodyPr>
            <a:lstStyle/>
            <a:p>
              <a:r>
                <a:rPr lang="en-GB" sz="900" dirty="0">
                  <a:solidFill>
                    <a:schemeClr val="bg1"/>
                  </a:solidFill>
                </a:rPr>
                <a:t>Totti</a:t>
              </a:r>
            </a:p>
          </p:txBody>
        </p:sp>
      </p:grpSp>
      <p:grpSp>
        <p:nvGrpSpPr>
          <p:cNvPr id="19" name="Group 18">
            <a:extLst>
              <a:ext uri="{FF2B5EF4-FFF2-40B4-BE49-F238E27FC236}">
                <a16:creationId xmlns:a16="http://schemas.microsoft.com/office/drawing/2014/main" id="{76A8A389-D93D-25FF-0A8A-76BFDFFC0647}"/>
              </a:ext>
            </a:extLst>
          </p:cNvPr>
          <p:cNvGrpSpPr/>
          <p:nvPr/>
        </p:nvGrpSpPr>
        <p:grpSpPr>
          <a:xfrm>
            <a:off x="680697" y="3099961"/>
            <a:ext cx="4181510" cy="2991933"/>
            <a:chOff x="680697" y="3099961"/>
            <a:chExt cx="4181510" cy="2991933"/>
          </a:xfrm>
        </p:grpSpPr>
        <p:pic>
          <p:nvPicPr>
            <p:cNvPr id="12" name="Picture 11" descr="A bird with a long beak&#10;&#10;Description automatically generated with medium confidence">
              <a:extLst>
                <a:ext uri="{FF2B5EF4-FFF2-40B4-BE49-F238E27FC236}">
                  <a16:creationId xmlns:a16="http://schemas.microsoft.com/office/drawing/2014/main" id="{6B7BDCF9-AAB1-0EAD-ACF1-E130D7F573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0697" y="3099961"/>
              <a:ext cx="3531263" cy="2991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E930FA17-4738-04BF-A276-76D993B47273}"/>
                </a:ext>
              </a:extLst>
            </p:cNvPr>
            <p:cNvSpPr txBox="1"/>
            <p:nvPr/>
          </p:nvSpPr>
          <p:spPr>
            <a:xfrm>
              <a:off x="3347864" y="5850348"/>
              <a:ext cx="1514343" cy="230832"/>
            </a:xfrm>
            <a:prstGeom prst="rect">
              <a:avLst/>
            </a:prstGeom>
            <a:noFill/>
          </p:spPr>
          <p:txBody>
            <a:bodyPr wrap="square" rtlCol="0">
              <a:spAutoFit/>
            </a:bodyPr>
            <a:lstStyle/>
            <a:p>
              <a:r>
                <a:rPr lang="en-GB" sz="900" dirty="0">
                  <a:solidFill>
                    <a:schemeClr val="bg1"/>
                  </a:solidFill>
                </a:rPr>
                <a:t>Derek Ramsey </a:t>
              </a:r>
            </a:p>
          </p:txBody>
        </p:sp>
      </p:grpSp>
      <p:grpSp>
        <p:nvGrpSpPr>
          <p:cNvPr id="16" name="Group 15">
            <a:extLst>
              <a:ext uri="{FF2B5EF4-FFF2-40B4-BE49-F238E27FC236}">
                <a16:creationId xmlns:a16="http://schemas.microsoft.com/office/drawing/2014/main" id="{5146C92D-DA13-2AC5-DE11-19FB9D98CF46}"/>
              </a:ext>
            </a:extLst>
          </p:cNvPr>
          <p:cNvGrpSpPr/>
          <p:nvPr/>
        </p:nvGrpSpPr>
        <p:grpSpPr>
          <a:xfrm>
            <a:off x="680697" y="505801"/>
            <a:ext cx="3554143" cy="2354176"/>
            <a:chOff x="680697" y="505801"/>
            <a:chExt cx="3554143" cy="2354176"/>
          </a:xfrm>
        </p:grpSpPr>
        <p:pic>
          <p:nvPicPr>
            <p:cNvPr id="8" name="Picture 7" descr="A picture containing mammal, brown, bear, black&#10;&#10;Description automatically generated">
              <a:extLst>
                <a:ext uri="{FF2B5EF4-FFF2-40B4-BE49-F238E27FC236}">
                  <a16:creationId xmlns:a16="http://schemas.microsoft.com/office/drawing/2014/main" id="{79449A2B-CAF2-3B65-640E-834528CCD5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697" y="505801"/>
              <a:ext cx="3531263" cy="235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D7F1CFE-419C-D1CC-2A0D-22641206918A}"/>
                </a:ext>
              </a:extLst>
            </p:cNvPr>
            <p:cNvSpPr txBox="1"/>
            <p:nvPr/>
          </p:nvSpPr>
          <p:spPr>
            <a:xfrm>
              <a:off x="2938696" y="2620452"/>
              <a:ext cx="1296144" cy="230832"/>
            </a:xfrm>
            <a:prstGeom prst="rect">
              <a:avLst/>
            </a:prstGeom>
            <a:noFill/>
          </p:spPr>
          <p:txBody>
            <a:bodyPr wrap="square" rtlCol="0">
              <a:spAutoFit/>
            </a:bodyPr>
            <a:lstStyle/>
            <a:p>
              <a:r>
                <a:rPr lang="en-GB" sz="900" b="0" i="0" dirty="0" err="1">
                  <a:solidFill>
                    <a:schemeClr val="bg1">
                      <a:lumMod val="85000"/>
                    </a:schemeClr>
                  </a:solidFill>
                  <a:effectLst/>
                  <a:latin typeface="Arial" panose="020B0604020202020204" pitchFamily="34" charset="0"/>
                </a:rPr>
                <a:t>MiNe</a:t>
              </a:r>
              <a:r>
                <a:rPr lang="en-GB" sz="900" b="0" i="0" dirty="0">
                  <a:solidFill>
                    <a:schemeClr val="bg1">
                      <a:lumMod val="85000"/>
                    </a:schemeClr>
                  </a:solidFill>
                  <a:effectLst/>
                  <a:latin typeface="Arial" panose="020B0604020202020204" pitchFamily="34" charset="0"/>
                </a:rPr>
                <a:t> (sfmine79) </a:t>
              </a:r>
              <a:r>
                <a:rPr lang="ja-JP" altLang="en-US" sz="900" b="0" i="0" dirty="0">
                  <a:solidFill>
                    <a:schemeClr val="bg1">
                      <a:lumMod val="85000"/>
                    </a:schemeClr>
                  </a:solidFill>
                  <a:effectLst/>
                  <a:latin typeface="Arial" panose="020B0604020202020204" pitchFamily="34" charset="0"/>
                </a:rPr>
                <a:t>さん</a:t>
              </a:r>
              <a:endParaRPr lang="en-GB" sz="900" dirty="0">
                <a:solidFill>
                  <a:schemeClr val="bg1">
                    <a:lumMod val="85000"/>
                  </a:schemeClr>
                </a:solidFill>
              </a:endParaRPr>
            </a:p>
          </p:txBody>
        </p:sp>
      </p:grpSp>
      <p:grpSp>
        <p:nvGrpSpPr>
          <p:cNvPr id="18" name="Group 17">
            <a:extLst>
              <a:ext uri="{FF2B5EF4-FFF2-40B4-BE49-F238E27FC236}">
                <a16:creationId xmlns:a16="http://schemas.microsoft.com/office/drawing/2014/main" id="{CE8EB836-15C0-1B74-6803-AF6C52DD6458}"/>
              </a:ext>
            </a:extLst>
          </p:cNvPr>
          <p:cNvGrpSpPr/>
          <p:nvPr/>
        </p:nvGrpSpPr>
        <p:grpSpPr>
          <a:xfrm>
            <a:off x="4387893" y="3099961"/>
            <a:ext cx="5351919" cy="2992310"/>
            <a:chOff x="4387893" y="3099961"/>
            <a:chExt cx="5351919" cy="2992310"/>
          </a:xfrm>
        </p:grpSpPr>
        <p:pic>
          <p:nvPicPr>
            <p:cNvPr id="14" name="Picture 13" descr="A fish swimming in water&#10;&#10;Description automatically generated with medium confidence">
              <a:extLst>
                <a:ext uri="{FF2B5EF4-FFF2-40B4-BE49-F238E27FC236}">
                  <a16:creationId xmlns:a16="http://schemas.microsoft.com/office/drawing/2014/main" id="{2F4DCBF8-D550-D10F-D479-05381BFB54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7893" y="3099961"/>
              <a:ext cx="4491274" cy="2992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D0BF4D4D-4B51-FFAF-BF18-38FE5C7B787D}"/>
                </a:ext>
              </a:extLst>
            </p:cNvPr>
            <p:cNvSpPr txBox="1"/>
            <p:nvPr/>
          </p:nvSpPr>
          <p:spPr>
            <a:xfrm>
              <a:off x="8225469" y="5837173"/>
              <a:ext cx="1514343" cy="230832"/>
            </a:xfrm>
            <a:prstGeom prst="rect">
              <a:avLst/>
            </a:prstGeom>
            <a:noFill/>
          </p:spPr>
          <p:txBody>
            <a:bodyPr wrap="square" rtlCol="0">
              <a:spAutoFit/>
            </a:bodyPr>
            <a:lstStyle/>
            <a:p>
              <a:r>
                <a:rPr lang="en-GB" sz="900" dirty="0" err="1">
                  <a:solidFill>
                    <a:schemeClr val="bg1"/>
                  </a:solidFill>
                </a:rPr>
                <a:t>OpenCage</a:t>
              </a:r>
              <a:r>
                <a:rPr lang="en-GB" sz="900" dirty="0">
                  <a:solidFill>
                    <a:schemeClr val="bg1"/>
                  </a:solidFill>
                </a:rPr>
                <a:t> </a:t>
              </a:r>
            </a:p>
          </p:txBody>
        </p:sp>
      </p:grpSp>
      <p:sp>
        <p:nvSpPr>
          <p:cNvPr id="6" name="TextBox 5">
            <a:extLst>
              <a:ext uri="{FF2B5EF4-FFF2-40B4-BE49-F238E27FC236}">
                <a16:creationId xmlns:a16="http://schemas.microsoft.com/office/drawing/2014/main" id="{281C4C24-33A9-F2BE-CBE4-BE11D0413862}"/>
              </a:ext>
            </a:extLst>
          </p:cNvPr>
          <p:cNvSpPr txBox="1"/>
          <p:nvPr/>
        </p:nvSpPr>
        <p:spPr>
          <a:xfrm>
            <a:off x="104643" y="121080"/>
            <a:ext cx="403244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North</a:t>
            </a:r>
          </a:p>
        </p:txBody>
      </p:sp>
    </p:spTree>
    <p:extLst>
      <p:ext uri="{BB962C8B-B14F-4D97-AF65-F5344CB8AC3E}">
        <p14:creationId xmlns:p14="http://schemas.microsoft.com/office/powerpoint/2010/main" val="216498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6C0D2F-83B1-D76A-113A-E80B66A3DAD4}"/>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4" name="Picture 2">
            <a:extLst>
              <a:ext uri="{FF2B5EF4-FFF2-40B4-BE49-F238E27FC236}">
                <a16:creationId xmlns:a16="http://schemas.microsoft.com/office/drawing/2014/main" id="{AEF089E7-772F-AE9C-D922-6CB326A231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DF5FE98-BC07-B8E9-B801-ED8FA2EE75DC}"/>
              </a:ext>
            </a:extLst>
          </p:cNvPr>
          <p:cNvGrpSpPr/>
          <p:nvPr/>
        </p:nvGrpSpPr>
        <p:grpSpPr>
          <a:xfrm>
            <a:off x="1024372" y="283856"/>
            <a:ext cx="4066526" cy="2650868"/>
            <a:chOff x="1024372" y="283856"/>
            <a:chExt cx="4066526" cy="2650868"/>
          </a:xfrm>
        </p:grpSpPr>
        <p:pic>
          <p:nvPicPr>
            <p:cNvPr id="13" name="Picture 12" descr="A bird standing on a rock&#10;&#10;Description automatically generated">
              <a:extLst>
                <a:ext uri="{FF2B5EF4-FFF2-40B4-BE49-F238E27FC236}">
                  <a16:creationId xmlns:a16="http://schemas.microsoft.com/office/drawing/2014/main" id="{49BB7BF0-3A29-B9CE-A160-6EF11C217C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72" y="283856"/>
              <a:ext cx="3507833" cy="263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67A88F4-D650-1CCA-8868-F3095F60D3FE}"/>
                </a:ext>
              </a:extLst>
            </p:cNvPr>
            <p:cNvSpPr txBox="1"/>
            <p:nvPr/>
          </p:nvSpPr>
          <p:spPr>
            <a:xfrm>
              <a:off x="3696339" y="2703892"/>
              <a:ext cx="1394559" cy="230832"/>
            </a:xfrm>
            <a:prstGeom prst="rect">
              <a:avLst/>
            </a:prstGeom>
            <a:noFill/>
          </p:spPr>
          <p:txBody>
            <a:bodyPr wrap="square" rtlCol="0">
              <a:spAutoFit/>
            </a:bodyPr>
            <a:lstStyle/>
            <a:p>
              <a:r>
                <a:rPr lang="en-GB" sz="900" dirty="0">
                  <a:solidFill>
                    <a:schemeClr val="bg1"/>
                  </a:solidFill>
                </a:rPr>
                <a:t>Jarkko </a:t>
              </a:r>
              <a:r>
                <a:rPr lang="en-GB" sz="900" dirty="0" err="1">
                  <a:solidFill>
                    <a:schemeClr val="bg1"/>
                  </a:solidFill>
                </a:rPr>
                <a:t>Järvinen</a:t>
              </a:r>
              <a:endParaRPr lang="en-GB" sz="900" dirty="0">
                <a:solidFill>
                  <a:schemeClr val="bg1"/>
                </a:solidFill>
              </a:endParaRPr>
            </a:p>
          </p:txBody>
        </p:sp>
      </p:grpSp>
      <p:grpSp>
        <p:nvGrpSpPr>
          <p:cNvPr id="14" name="Group 13">
            <a:extLst>
              <a:ext uri="{FF2B5EF4-FFF2-40B4-BE49-F238E27FC236}">
                <a16:creationId xmlns:a16="http://schemas.microsoft.com/office/drawing/2014/main" id="{D13C0477-39FE-E185-13D8-4E12A74F7BE3}"/>
              </a:ext>
            </a:extLst>
          </p:cNvPr>
          <p:cNvGrpSpPr/>
          <p:nvPr/>
        </p:nvGrpSpPr>
        <p:grpSpPr>
          <a:xfrm>
            <a:off x="5057746" y="291152"/>
            <a:ext cx="4158770" cy="2623579"/>
            <a:chOff x="5057746" y="291152"/>
            <a:chExt cx="4158770" cy="2623579"/>
          </a:xfrm>
        </p:grpSpPr>
        <p:pic>
          <p:nvPicPr>
            <p:cNvPr id="15" name="Picture 14" descr="A picture containing outdoor, ground, grass, mammal&#10;&#10;Description automatically generated">
              <a:extLst>
                <a:ext uri="{FF2B5EF4-FFF2-40B4-BE49-F238E27FC236}">
                  <a16:creationId xmlns:a16="http://schemas.microsoft.com/office/drawing/2014/main" id="{F6F7BE6D-80F1-96D6-869F-B5FA3F07DD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7746" y="291152"/>
              <a:ext cx="3507833" cy="2623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F47A994-C9E4-F16A-A782-F4E2A84B3A17}"/>
                </a:ext>
              </a:extLst>
            </p:cNvPr>
            <p:cNvSpPr txBox="1"/>
            <p:nvPr/>
          </p:nvSpPr>
          <p:spPr>
            <a:xfrm>
              <a:off x="7848364" y="2674188"/>
              <a:ext cx="1368152" cy="230832"/>
            </a:xfrm>
            <a:prstGeom prst="rect">
              <a:avLst/>
            </a:prstGeom>
            <a:noFill/>
          </p:spPr>
          <p:txBody>
            <a:bodyPr wrap="square" rtlCol="0">
              <a:spAutoFit/>
            </a:bodyPr>
            <a:lstStyle/>
            <a:p>
              <a:r>
                <a:rPr lang="en-GB" sz="900" dirty="0">
                  <a:solidFill>
                    <a:schemeClr val="bg1"/>
                  </a:solidFill>
                </a:rPr>
                <a:t>Ken Ishigaki</a:t>
              </a:r>
            </a:p>
          </p:txBody>
        </p:sp>
      </p:grpSp>
      <p:grpSp>
        <p:nvGrpSpPr>
          <p:cNvPr id="16" name="Group 15">
            <a:extLst>
              <a:ext uri="{FF2B5EF4-FFF2-40B4-BE49-F238E27FC236}">
                <a16:creationId xmlns:a16="http://schemas.microsoft.com/office/drawing/2014/main" id="{1FD9AE36-F1D5-547A-C9BB-582AC6215048}"/>
              </a:ext>
            </a:extLst>
          </p:cNvPr>
          <p:cNvGrpSpPr/>
          <p:nvPr/>
        </p:nvGrpSpPr>
        <p:grpSpPr>
          <a:xfrm>
            <a:off x="1024372" y="3077035"/>
            <a:ext cx="2560847" cy="3024335"/>
            <a:chOff x="1024372" y="3077035"/>
            <a:chExt cx="2560847" cy="3024335"/>
          </a:xfrm>
        </p:grpSpPr>
        <p:pic>
          <p:nvPicPr>
            <p:cNvPr id="17" name="Picture 16" descr="A monkey sitting on a tree stump&#10;&#10;Description automatically generated with medium confidence">
              <a:extLst>
                <a:ext uri="{FF2B5EF4-FFF2-40B4-BE49-F238E27FC236}">
                  <a16:creationId xmlns:a16="http://schemas.microsoft.com/office/drawing/2014/main" id="{E96D896C-E276-56FD-5090-523BF4685C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372" y="3077035"/>
              <a:ext cx="2279587" cy="302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1A638E5-2E2A-5FB0-28B8-5FDCD02F6977}"/>
                </a:ext>
              </a:extLst>
            </p:cNvPr>
            <p:cNvSpPr txBox="1"/>
            <p:nvPr/>
          </p:nvSpPr>
          <p:spPr>
            <a:xfrm>
              <a:off x="2116957" y="5870538"/>
              <a:ext cx="1468262" cy="230832"/>
            </a:xfrm>
            <a:prstGeom prst="rect">
              <a:avLst/>
            </a:prstGeom>
            <a:noFill/>
          </p:spPr>
          <p:txBody>
            <a:bodyPr wrap="square" rtlCol="0">
              <a:spAutoFit/>
            </a:bodyPr>
            <a:lstStyle/>
            <a:p>
              <a:r>
                <a:rPr lang="en-GB" sz="900" dirty="0">
                  <a:solidFill>
                    <a:schemeClr val="bg1"/>
                  </a:solidFill>
                </a:rPr>
                <a:t>© Frank Schulenburg</a:t>
              </a:r>
            </a:p>
          </p:txBody>
        </p:sp>
      </p:grpSp>
      <p:grpSp>
        <p:nvGrpSpPr>
          <p:cNvPr id="18" name="Group 17">
            <a:extLst>
              <a:ext uri="{FF2B5EF4-FFF2-40B4-BE49-F238E27FC236}">
                <a16:creationId xmlns:a16="http://schemas.microsoft.com/office/drawing/2014/main" id="{B7D07921-A575-DBD8-42BB-24BA48F2F4F3}"/>
              </a:ext>
            </a:extLst>
          </p:cNvPr>
          <p:cNvGrpSpPr/>
          <p:nvPr/>
        </p:nvGrpSpPr>
        <p:grpSpPr>
          <a:xfrm>
            <a:off x="3537481" y="3068961"/>
            <a:ext cx="2784002" cy="3032409"/>
            <a:chOff x="3537481" y="3068961"/>
            <a:chExt cx="2784002" cy="3032409"/>
          </a:xfrm>
        </p:grpSpPr>
        <p:pic>
          <p:nvPicPr>
            <p:cNvPr id="19" name="Picture 18" descr="A picture containing mammal, rodent&#10;&#10;Description automatically generated">
              <a:extLst>
                <a:ext uri="{FF2B5EF4-FFF2-40B4-BE49-F238E27FC236}">
                  <a16:creationId xmlns:a16="http://schemas.microsoft.com/office/drawing/2014/main" id="{7C528505-3BA1-2453-C426-0254FFFAB97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37481" y="3068961"/>
              <a:ext cx="2547056" cy="3024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1CE35E06-F118-B682-0119-8034678793DE}"/>
                </a:ext>
              </a:extLst>
            </p:cNvPr>
            <p:cNvSpPr txBox="1"/>
            <p:nvPr/>
          </p:nvSpPr>
          <p:spPr>
            <a:xfrm>
              <a:off x="5583905" y="5870538"/>
              <a:ext cx="737578" cy="230832"/>
            </a:xfrm>
            <a:prstGeom prst="rect">
              <a:avLst/>
            </a:prstGeom>
            <a:noFill/>
          </p:spPr>
          <p:txBody>
            <a:bodyPr wrap="square" rtlCol="0">
              <a:spAutoFit/>
            </a:bodyPr>
            <a:lstStyle/>
            <a:p>
              <a:r>
                <a:rPr lang="en-GB" sz="900" dirty="0">
                  <a:solidFill>
                    <a:schemeClr val="bg1"/>
                  </a:solidFill>
                </a:rPr>
                <a:t>NOZO</a:t>
              </a:r>
            </a:p>
          </p:txBody>
        </p:sp>
      </p:grpSp>
      <p:grpSp>
        <p:nvGrpSpPr>
          <p:cNvPr id="20" name="Group 19">
            <a:extLst>
              <a:ext uri="{FF2B5EF4-FFF2-40B4-BE49-F238E27FC236}">
                <a16:creationId xmlns:a16="http://schemas.microsoft.com/office/drawing/2014/main" id="{AE19755A-74E2-7A8F-91A1-E25947769FDA}"/>
              </a:ext>
            </a:extLst>
          </p:cNvPr>
          <p:cNvGrpSpPr/>
          <p:nvPr/>
        </p:nvGrpSpPr>
        <p:grpSpPr>
          <a:xfrm>
            <a:off x="6318060" y="3068960"/>
            <a:ext cx="2445987" cy="3032410"/>
            <a:chOff x="6318060" y="3068960"/>
            <a:chExt cx="2445987" cy="3032410"/>
          </a:xfrm>
        </p:grpSpPr>
        <p:pic>
          <p:nvPicPr>
            <p:cNvPr id="21" name="Picture 20" descr="A bird on a tree&#10;&#10;Description automatically generated with medium confidence">
              <a:extLst>
                <a:ext uri="{FF2B5EF4-FFF2-40B4-BE49-F238E27FC236}">
                  <a16:creationId xmlns:a16="http://schemas.microsoft.com/office/drawing/2014/main" id="{A3EFF171-A8CD-1990-85A2-F7CD71424E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18060" y="3068960"/>
              <a:ext cx="2229656" cy="302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71E33BCD-C47B-F47F-6A65-259B3ED4C59D}"/>
                </a:ext>
              </a:extLst>
            </p:cNvPr>
            <p:cNvSpPr txBox="1"/>
            <p:nvPr/>
          </p:nvSpPr>
          <p:spPr>
            <a:xfrm>
              <a:off x="7827943" y="5870538"/>
              <a:ext cx="936104" cy="230832"/>
            </a:xfrm>
            <a:prstGeom prst="rect">
              <a:avLst/>
            </a:prstGeom>
            <a:noFill/>
          </p:spPr>
          <p:txBody>
            <a:bodyPr wrap="square" rtlCol="0">
              <a:spAutoFit/>
            </a:bodyPr>
            <a:lstStyle/>
            <a:p>
              <a:r>
                <a:rPr lang="en-GB" sz="900" dirty="0">
                  <a:solidFill>
                    <a:schemeClr val="bg1"/>
                  </a:solidFill>
                </a:rPr>
                <a:t>H </a:t>
              </a:r>
              <a:r>
                <a:rPr lang="en-GB" sz="900" dirty="0" err="1">
                  <a:solidFill>
                    <a:schemeClr val="bg1"/>
                  </a:solidFill>
                </a:rPr>
                <a:t>yamaguchi</a:t>
              </a:r>
              <a:endParaRPr lang="en-GB" sz="900" dirty="0">
                <a:solidFill>
                  <a:schemeClr val="bg1"/>
                </a:solidFill>
              </a:endParaRPr>
            </a:p>
          </p:txBody>
        </p:sp>
      </p:grpSp>
      <p:sp>
        <p:nvSpPr>
          <p:cNvPr id="11" name="TextBox 10">
            <a:extLst>
              <a:ext uri="{FF2B5EF4-FFF2-40B4-BE49-F238E27FC236}">
                <a16:creationId xmlns:a16="http://schemas.microsoft.com/office/drawing/2014/main" id="{19F20750-92E4-E0BC-F1E3-BE7C3E7F54EC}"/>
              </a:ext>
            </a:extLst>
          </p:cNvPr>
          <p:cNvSpPr txBox="1"/>
          <p:nvPr/>
        </p:nvSpPr>
        <p:spPr>
          <a:xfrm>
            <a:off x="179512" y="121552"/>
            <a:ext cx="403244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Mountains</a:t>
            </a:r>
          </a:p>
        </p:txBody>
      </p:sp>
    </p:spTree>
    <p:extLst>
      <p:ext uri="{BB962C8B-B14F-4D97-AF65-F5344CB8AC3E}">
        <p14:creationId xmlns:p14="http://schemas.microsoft.com/office/powerpoint/2010/main" val="3926951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812A831-09E0-6604-DD8E-4D56AD121910}"/>
              </a:ext>
            </a:extLst>
          </p:cNvPr>
          <p:cNvGrpSpPr/>
          <p:nvPr/>
        </p:nvGrpSpPr>
        <p:grpSpPr>
          <a:xfrm>
            <a:off x="1169968" y="894825"/>
            <a:ext cx="7291498" cy="5040560"/>
            <a:chOff x="1181293" y="836712"/>
            <a:chExt cx="7291498" cy="5040560"/>
          </a:xfrm>
        </p:grpSpPr>
        <p:pic>
          <p:nvPicPr>
            <p:cNvPr id="7" name="Picture 6" descr="A picture containing grass, sky, outdoor, nature&#10;&#10;Description automatically generated">
              <a:extLst>
                <a:ext uri="{FF2B5EF4-FFF2-40B4-BE49-F238E27FC236}">
                  <a16:creationId xmlns:a16="http://schemas.microsoft.com/office/drawing/2014/main" id="{D9CE1F40-1098-ECA4-6444-002BADADF7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1293" y="836712"/>
              <a:ext cx="6720747" cy="5040560"/>
            </a:xfrm>
            <a:prstGeom prst="rect">
              <a:avLst/>
            </a:prstGeom>
          </p:spPr>
        </p:pic>
        <p:sp>
          <p:nvSpPr>
            <p:cNvPr id="6" name="TextBox 5">
              <a:extLst>
                <a:ext uri="{FF2B5EF4-FFF2-40B4-BE49-F238E27FC236}">
                  <a16:creationId xmlns:a16="http://schemas.microsoft.com/office/drawing/2014/main" id="{D4B6E5E0-9984-D531-A276-E370E93F13CA}"/>
                </a:ext>
              </a:extLst>
            </p:cNvPr>
            <p:cNvSpPr txBox="1"/>
            <p:nvPr/>
          </p:nvSpPr>
          <p:spPr>
            <a:xfrm>
              <a:off x="7331287" y="5601704"/>
              <a:ext cx="1141504" cy="230832"/>
            </a:xfrm>
            <a:prstGeom prst="rect">
              <a:avLst/>
            </a:prstGeom>
            <a:noFill/>
          </p:spPr>
          <p:txBody>
            <a:bodyPr wrap="square" rtlCol="0">
              <a:spAutoFit/>
            </a:bodyPr>
            <a:lstStyle/>
            <a:p>
              <a:r>
                <a:rPr lang="en-GB" sz="900" dirty="0" err="1">
                  <a:solidFill>
                    <a:schemeClr val="bg1">
                      <a:lumMod val="65000"/>
                    </a:schemeClr>
                  </a:solidFill>
                </a:rPr>
                <a:t>Izu</a:t>
              </a:r>
              <a:r>
                <a:rPr lang="en-GB" sz="900" dirty="0">
                  <a:solidFill>
                    <a:schemeClr val="bg1">
                      <a:lumMod val="65000"/>
                    </a:schemeClr>
                  </a:solidFill>
                </a:rPr>
                <a:t> </a:t>
              </a:r>
              <a:r>
                <a:rPr lang="en-GB" sz="900" dirty="0" err="1">
                  <a:solidFill>
                    <a:schemeClr val="bg1">
                      <a:lumMod val="65000"/>
                    </a:schemeClr>
                  </a:solidFill>
                </a:rPr>
                <a:t>navi</a:t>
              </a:r>
              <a:r>
                <a:rPr lang="en-GB" sz="900" dirty="0">
                  <a:solidFill>
                    <a:schemeClr val="bg1">
                      <a:lumMod val="65000"/>
                    </a:schemeClr>
                  </a:solidFill>
                </a:rPr>
                <a:t> </a:t>
              </a:r>
            </a:p>
          </p:txBody>
        </p:sp>
      </p:grpSp>
      <p:sp>
        <p:nvSpPr>
          <p:cNvPr id="2" name="Rectangle 1">
            <a:extLst>
              <a:ext uri="{FF2B5EF4-FFF2-40B4-BE49-F238E27FC236}">
                <a16:creationId xmlns:a16="http://schemas.microsoft.com/office/drawing/2014/main" id="{203BF1DB-5CBC-AD5E-83B4-61DF4CF940A6}"/>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5" name="Picture 2">
            <a:extLst>
              <a:ext uri="{FF2B5EF4-FFF2-40B4-BE49-F238E27FC236}">
                <a16:creationId xmlns:a16="http://schemas.microsoft.com/office/drawing/2014/main" id="{A5E6CEC8-B7DF-110D-2C1C-98A7BF53FF9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6115487-6A2F-57B8-DA28-D1B61840D794}"/>
              </a:ext>
            </a:extLst>
          </p:cNvPr>
          <p:cNvGrpSpPr/>
          <p:nvPr/>
        </p:nvGrpSpPr>
        <p:grpSpPr>
          <a:xfrm>
            <a:off x="4795977" y="3469785"/>
            <a:ext cx="3779157" cy="2536117"/>
            <a:chOff x="6134914" y="2000635"/>
            <a:chExt cx="3779157" cy="2536117"/>
          </a:xfrm>
        </p:grpSpPr>
        <p:pic>
          <p:nvPicPr>
            <p:cNvPr id="18" name="Picture 17" descr="A fish swimming in water&#10;&#10;Description automatically generated with medium confidence">
              <a:extLst>
                <a:ext uri="{FF2B5EF4-FFF2-40B4-BE49-F238E27FC236}">
                  <a16:creationId xmlns:a16="http://schemas.microsoft.com/office/drawing/2014/main" id="{E1AB140F-9685-9B35-298D-2ECDE86A6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4914" y="2000635"/>
              <a:ext cx="3534251" cy="2536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6CBDC116-0F36-0F4F-EC7E-5F0394317634}"/>
                </a:ext>
              </a:extLst>
            </p:cNvPr>
            <p:cNvSpPr txBox="1"/>
            <p:nvPr/>
          </p:nvSpPr>
          <p:spPr>
            <a:xfrm>
              <a:off x="9180960" y="4305920"/>
              <a:ext cx="733111" cy="230832"/>
            </a:xfrm>
            <a:prstGeom prst="rect">
              <a:avLst/>
            </a:prstGeom>
            <a:noFill/>
          </p:spPr>
          <p:txBody>
            <a:bodyPr wrap="square" rtlCol="0">
              <a:spAutoFit/>
            </a:bodyPr>
            <a:lstStyle/>
            <a:p>
              <a:r>
                <a:rPr lang="en-GB" sz="900" dirty="0">
                  <a:solidFill>
                    <a:schemeClr val="bg1"/>
                  </a:solidFill>
                </a:rPr>
                <a:t>NOZO</a:t>
              </a:r>
            </a:p>
          </p:txBody>
        </p:sp>
      </p:grpSp>
      <p:grpSp>
        <p:nvGrpSpPr>
          <p:cNvPr id="14" name="Group 13">
            <a:extLst>
              <a:ext uri="{FF2B5EF4-FFF2-40B4-BE49-F238E27FC236}">
                <a16:creationId xmlns:a16="http://schemas.microsoft.com/office/drawing/2014/main" id="{11626869-990A-23EB-B3C0-051E08F0F843}"/>
              </a:ext>
            </a:extLst>
          </p:cNvPr>
          <p:cNvGrpSpPr/>
          <p:nvPr/>
        </p:nvGrpSpPr>
        <p:grpSpPr>
          <a:xfrm>
            <a:off x="877299" y="659871"/>
            <a:ext cx="3938418" cy="2536118"/>
            <a:chOff x="877299" y="659871"/>
            <a:chExt cx="3938418" cy="2536118"/>
          </a:xfrm>
        </p:grpSpPr>
        <p:pic>
          <p:nvPicPr>
            <p:cNvPr id="11" name="Picture 10" descr="A green frog on a leaf&#10;&#10;Description automatically generated">
              <a:extLst>
                <a:ext uri="{FF2B5EF4-FFF2-40B4-BE49-F238E27FC236}">
                  <a16:creationId xmlns:a16="http://schemas.microsoft.com/office/drawing/2014/main" id="{CA7E472C-4CAC-BE36-C92A-BF9D696D05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299" y="659871"/>
              <a:ext cx="3606071" cy="253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945C6F97-556C-5FD9-50E7-E4C3EC18C62D}"/>
                </a:ext>
              </a:extLst>
            </p:cNvPr>
            <p:cNvSpPr txBox="1"/>
            <p:nvPr/>
          </p:nvSpPr>
          <p:spPr>
            <a:xfrm>
              <a:off x="3879613" y="2943437"/>
              <a:ext cx="936104" cy="230832"/>
            </a:xfrm>
            <a:prstGeom prst="rect">
              <a:avLst/>
            </a:prstGeom>
            <a:noFill/>
          </p:spPr>
          <p:txBody>
            <a:bodyPr wrap="square" rtlCol="0">
              <a:spAutoFit/>
            </a:bodyPr>
            <a:lstStyle/>
            <a:p>
              <a:r>
                <a:rPr lang="en-GB" sz="900" dirty="0" err="1">
                  <a:solidFill>
                    <a:schemeClr val="bg1"/>
                  </a:solidFill>
                </a:rPr>
                <a:t>Kropsoq</a:t>
              </a:r>
              <a:endParaRPr lang="en-GB" sz="900" dirty="0">
                <a:solidFill>
                  <a:schemeClr val="bg1"/>
                </a:solidFill>
              </a:endParaRPr>
            </a:p>
          </p:txBody>
        </p:sp>
      </p:grpSp>
      <p:grpSp>
        <p:nvGrpSpPr>
          <p:cNvPr id="19" name="Group 18">
            <a:extLst>
              <a:ext uri="{FF2B5EF4-FFF2-40B4-BE49-F238E27FC236}">
                <a16:creationId xmlns:a16="http://schemas.microsoft.com/office/drawing/2014/main" id="{BE0AFF14-2509-A425-52AD-E7F76E5278BA}"/>
              </a:ext>
            </a:extLst>
          </p:cNvPr>
          <p:cNvGrpSpPr/>
          <p:nvPr/>
        </p:nvGrpSpPr>
        <p:grpSpPr>
          <a:xfrm>
            <a:off x="879621" y="3469786"/>
            <a:ext cx="3626547" cy="2536117"/>
            <a:chOff x="879621" y="3469786"/>
            <a:chExt cx="3626547" cy="2536117"/>
          </a:xfrm>
        </p:grpSpPr>
        <p:pic>
          <p:nvPicPr>
            <p:cNvPr id="20" name="Picture 19" descr="A close up of a bug&#10;&#10;Description automatically generated with medium confidence">
              <a:extLst>
                <a:ext uri="{FF2B5EF4-FFF2-40B4-BE49-F238E27FC236}">
                  <a16:creationId xmlns:a16="http://schemas.microsoft.com/office/drawing/2014/main" id="{8F8782F5-7A74-EAB4-8CFC-F9BF2A4C4FC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00097" y="3469786"/>
              <a:ext cx="3606071" cy="2536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2187DC12-794F-842B-6D80-3FE4C376E06C}"/>
                </a:ext>
              </a:extLst>
            </p:cNvPr>
            <p:cNvSpPr txBox="1"/>
            <p:nvPr/>
          </p:nvSpPr>
          <p:spPr>
            <a:xfrm>
              <a:off x="879621" y="5761856"/>
              <a:ext cx="1872208" cy="230832"/>
            </a:xfrm>
            <a:prstGeom prst="rect">
              <a:avLst/>
            </a:prstGeom>
            <a:noFill/>
          </p:spPr>
          <p:txBody>
            <a:bodyPr wrap="square" rtlCol="0">
              <a:spAutoFit/>
            </a:bodyPr>
            <a:lstStyle/>
            <a:p>
              <a:r>
                <a:rPr lang="en-GB" sz="900" dirty="0" err="1">
                  <a:solidFill>
                    <a:schemeClr val="bg1">
                      <a:lumMod val="65000"/>
                    </a:schemeClr>
                  </a:solidFill>
                </a:rPr>
                <a:t>yellow_bird_woodstock</a:t>
              </a:r>
              <a:r>
                <a:rPr lang="en-GB" sz="900" dirty="0">
                  <a:solidFill>
                    <a:schemeClr val="bg1">
                      <a:lumMod val="65000"/>
                    </a:schemeClr>
                  </a:solidFill>
                </a:rPr>
                <a:t> </a:t>
              </a:r>
              <a:r>
                <a:rPr lang="ja-JP" altLang="en-US" sz="900" dirty="0">
                  <a:solidFill>
                    <a:schemeClr val="bg1">
                      <a:lumMod val="65000"/>
                    </a:schemeClr>
                  </a:solidFill>
                </a:rPr>
                <a:t>さん</a:t>
              </a:r>
              <a:endParaRPr lang="en-GB" sz="900" dirty="0">
                <a:solidFill>
                  <a:schemeClr val="bg1">
                    <a:lumMod val="65000"/>
                  </a:schemeClr>
                </a:solidFill>
              </a:endParaRPr>
            </a:p>
          </p:txBody>
        </p:sp>
      </p:grpSp>
      <p:grpSp>
        <p:nvGrpSpPr>
          <p:cNvPr id="22" name="Group 21">
            <a:extLst>
              <a:ext uri="{FF2B5EF4-FFF2-40B4-BE49-F238E27FC236}">
                <a16:creationId xmlns:a16="http://schemas.microsoft.com/office/drawing/2014/main" id="{A35B5119-8C0C-6919-3CBF-1EFA552AE29B}"/>
              </a:ext>
            </a:extLst>
          </p:cNvPr>
          <p:cNvGrpSpPr/>
          <p:nvPr/>
        </p:nvGrpSpPr>
        <p:grpSpPr>
          <a:xfrm>
            <a:off x="4768513" y="659871"/>
            <a:ext cx="3861811" cy="2812402"/>
            <a:chOff x="4768513" y="659871"/>
            <a:chExt cx="3861811" cy="2812402"/>
          </a:xfrm>
        </p:grpSpPr>
        <p:pic>
          <p:nvPicPr>
            <p:cNvPr id="16" name="Picture 15" descr="A raccoon lying in the grass&#10;&#10;Description automatically generated with low confidence">
              <a:extLst>
                <a:ext uri="{FF2B5EF4-FFF2-40B4-BE49-F238E27FC236}">
                  <a16:creationId xmlns:a16="http://schemas.microsoft.com/office/drawing/2014/main" id="{00F1CF18-00E1-AF36-BD4B-65D4EEBA06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68513" y="659871"/>
              <a:ext cx="3516655" cy="253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0C79937E-8C6D-9363-6690-6728359C3FF9}"/>
                </a:ext>
              </a:extLst>
            </p:cNvPr>
            <p:cNvSpPr txBox="1"/>
            <p:nvPr/>
          </p:nvSpPr>
          <p:spPr>
            <a:xfrm>
              <a:off x="7546189" y="2964442"/>
              <a:ext cx="1084135" cy="507831"/>
            </a:xfrm>
            <a:prstGeom prst="rect">
              <a:avLst/>
            </a:prstGeom>
            <a:noFill/>
          </p:spPr>
          <p:txBody>
            <a:bodyPr wrap="square" rtlCol="0">
              <a:spAutoFit/>
            </a:bodyPr>
            <a:lstStyle/>
            <a:p>
              <a:r>
                <a:rPr lang="en-GB" sz="900" dirty="0">
                  <a:solidFill>
                    <a:schemeClr val="bg1"/>
                  </a:solidFill>
                </a:rPr>
                <a:t>Ken Ishigaki</a:t>
              </a:r>
            </a:p>
            <a:p>
              <a:endParaRPr lang="en-GB" dirty="0"/>
            </a:p>
          </p:txBody>
        </p:sp>
      </p:grpSp>
      <p:sp>
        <p:nvSpPr>
          <p:cNvPr id="3" name="TextBox 2">
            <a:extLst>
              <a:ext uri="{FF2B5EF4-FFF2-40B4-BE49-F238E27FC236}">
                <a16:creationId xmlns:a16="http://schemas.microsoft.com/office/drawing/2014/main" id="{D0A6A64D-EFF0-21A3-6568-43A8F6776182}"/>
              </a:ext>
            </a:extLst>
          </p:cNvPr>
          <p:cNvSpPr txBox="1"/>
          <p:nvPr/>
        </p:nvSpPr>
        <p:spPr>
          <a:xfrm>
            <a:off x="278304" y="204632"/>
            <a:ext cx="403244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Rural Japan</a:t>
            </a:r>
          </a:p>
        </p:txBody>
      </p:sp>
    </p:spTree>
    <p:extLst>
      <p:ext uri="{BB962C8B-B14F-4D97-AF65-F5344CB8AC3E}">
        <p14:creationId xmlns:p14="http://schemas.microsoft.com/office/powerpoint/2010/main" val="249072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rown lizard on a rock&#10;&#10;Description automatically generated with medium confidence">
            <a:extLst>
              <a:ext uri="{FF2B5EF4-FFF2-40B4-BE49-F238E27FC236}">
                <a16:creationId xmlns:a16="http://schemas.microsoft.com/office/drawing/2014/main" id="{365AC5EA-24F8-C5CC-4A0B-241CB209E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969" y="1268760"/>
            <a:ext cx="5280589"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colorful bird on a branch&#10;&#10;Description automatically generated">
            <a:extLst>
              <a:ext uri="{FF2B5EF4-FFF2-40B4-BE49-F238E27FC236}">
                <a16:creationId xmlns:a16="http://schemas.microsoft.com/office/drawing/2014/main" id="{36550CCA-0426-F5A0-AD43-D3FC35912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575" y="1268760"/>
            <a:ext cx="2489304" cy="2482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A fish on a rock&#10;&#10;Description automatically generated with medium confidence">
            <a:extLst>
              <a:ext uri="{FF2B5EF4-FFF2-40B4-BE49-F238E27FC236}">
                <a16:creationId xmlns:a16="http://schemas.microsoft.com/office/drawing/2014/main" id="{DDB204B3-54FD-A8B3-7327-F5EECBB154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575" y="3787504"/>
            <a:ext cx="2489304" cy="1441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bird on a stick&#10;&#10;Description automatically generated with medium confidence">
            <a:extLst>
              <a:ext uri="{FF2B5EF4-FFF2-40B4-BE49-F238E27FC236}">
                <a16:creationId xmlns:a16="http://schemas.microsoft.com/office/drawing/2014/main" id="{090829C7-3542-2A1F-35E7-647ADA83EBD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53492" y="516103"/>
            <a:ext cx="2503808" cy="2376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A bird standing on a branch&#10;&#10;Description automatically generated with low confidence">
            <a:extLst>
              <a:ext uri="{FF2B5EF4-FFF2-40B4-BE49-F238E27FC236}">
                <a16:creationId xmlns:a16="http://schemas.microsoft.com/office/drawing/2014/main" id="{C30CD2B4-378F-3C0E-57AF-1B78AD698E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9316" y="508571"/>
            <a:ext cx="2602857" cy="2384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Two ducks swimming in water&#10;&#10;Description automatically generated with medium confidence">
            <a:extLst>
              <a:ext uri="{FF2B5EF4-FFF2-40B4-BE49-F238E27FC236}">
                <a16:creationId xmlns:a16="http://schemas.microsoft.com/office/drawing/2014/main" id="{1BB13004-ACEA-0301-C2CC-C74B5386AB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7027" y="3022597"/>
            <a:ext cx="5237016" cy="306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A picture containing arthropod, crab&#10;&#10;Description automatically generated">
            <a:extLst>
              <a:ext uri="{FF2B5EF4-FFF2-40B4-BE49-F238E27FC236}">
                <a16:creationId xmlns:a16="http://schemas.microsoft.com/office/drawing/2014/main" id="{5F1488F9-E28C-49F7-4F16-B5CE8ACE11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90214" y="3258149"/>
            <a:ext cx="3445024" cy="2583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A picture containing ground, insect&#10;&#10;Description automatically generated">
            <a:extLst>
              <a:ext uri="{FF2B5EF4-FFF2-40B4-BE49-F238E27FC236}">
                <a16:creationId xmlns:a16="http://schemas.microsoft.com/office/drawing/2014/main" id="{E8D7D16E-73FB-1693-C9BA-481F743D96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97135" y="583450"/>
            <a:ext cx="3324885" cy="2493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A picture containing ground, outdoor, insect&#10;&#10;Description automatically generated">
            <a:extLst>
              <a:ext uri="{FF2B5EF4-FFF2-40B4-BE49-F238E27FC236}">
                <a16:creationId xmlns:a16="http://schemas.microsoft.com/office/drawing/2014/main" id="{9CD334A4-F867-5A35-6658-63893A5B4A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74036" y="583450"/>
            <a:ext cx="2492896" cy="2492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A group of dolphins swimming&#10;&#10;Description automatically generated with low confidence">
            <a:extLst>
              <a:ext uri="{FF2B5EF4-FFF2-40B4-BE49-F238E27FC236}">
                <a16:creationId xmlns:a16="http://schemas.microsoft.com/office/drawing/2014/main" id="{A6883645-68EA-B10C-29CF-550ED6A6F30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8270" y="1170242"/>
            <a:ext cx="3057698" cy="2327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A close-up of a bug&#10;&#10;Description automatically generated with medium confidence">
            <a:extLst>
              <a:ext uri="{FF2B5EF4-FFF2-40B4-BE49-F238E27FC236}">
                <a16:creationId xmlns:a16="http://schemas.microsoft.com/office/drawing/2014/main" id="{7F160947-E68F-E9B2-0008-054E2DCE4F6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5400000">
            <a:off x="3503190" y="1680269"/>
            <a:ext cx="2327123" cy="1307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A close-up of a sea creature&#10;&#10;Description automatically generated with low confidence">
            <a:extLst>
              <a:ext uri="{FF2B5EF4-FFF2-40B4-BE49-F238E27FC236}">
                <a16:creationId xmlns:a16="http://schemas.microsoft.com/office/drawing/2014/main" id="{3711867C-1AC3-D54F-F1BE-AF836EF437D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472302" y="1170241"/>
            <a:ext cx="3102832" cy="2327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A dolphin jumping out of the water&#10;&#10;Description automatically generated with medium confidence">
            <a:extLst>
              <a:ext uri="{FF2B5EF4-FFF2-40B4-BE49-F238E27FC236}">
                <a16:creationId xmlns:a16="http://schemas.microsoft.com/office/drawing/2014/main" id="{DCD7DE4A-F807-A780-AE2B-8A52B2C6770C}"/>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98270" y="3634034"/>
            <a:ext cx="7776864" cy="1616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DD429CA-4AE6-EADB-7311-EF7E63399693}"/>
              </a:ext>
            </a:extLst>
          </p:cNvPr>
          <p:cNvSpPr txBox="1"/>
          <p:nvPr/>
        </p:nvSpPr>
        <p:spPr>
          <a:xfrm>
            <a:off x="323528" y="176565"/>
            <a:ext cx="5367410"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Sea and Wetlands</a:t>
            </a:r>
          </a:p>
        </p:txBody>
      </p:sp>
      <p:sp>
        <p:nvSpPr>
          <p:cNvPr id="2" name="Rectangle 1">
            <a:extLst>
              <a:ext uri="{FF2B5EF4-FFF2-40B4-BE49-F238E27FC236}">
                <a16:creationId xmlns:a16="http://schemas.microsoft.com/office/drawing/2014/main" id="{2B82ABFC-F4EF-0BCD-0BCF-29E44698DFD7}"/>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4" name="Picture 2">
            <a:extLst>
              <a:ext uri="{FF2B5EF4-FFF2-40B4-BE49-F238E27FC236}">
                <a16:creationId xmlns:a16="http://schemas.microsoft.com/office/drawing/2014/main" id="{ADFE8F6B-EB0B-0680-D874-A95A891F539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40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nake with its mouth open&#10;&#10;Description automatically generated with low confidence">
            <a:extLst>
              <a:ext uri="{FF2B5EF4-FFF2-40B4-BE49-F238E27FC236}">
                <a16:creationId xmlns:a16="http://schemas.microsoft.com/office/drawing/2014/main" id="{ACB7B53D-79DC-8BB5-A6DC-9460DBED8C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3731" y="847923"/>
            <a:ext cx="2702668" cy="216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AD14DC32-4DE7-DEFC-7181-49CCC149B317}"/>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7" name="Picture 2">
            <a:extLst>
              <a:ext uri="{FF2B5EF4-FFF2-40B4-BE49-F238E27FC236}">
                <a16:creationId xmlns:a16="http://schemas.microsoft.com/office/drawing/2014/main" id="{240E490A-EB60-684C-4194-5A087D0FB5E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4D9AF4FD-2190-F792-4B10-F8A0C65E4D15}"/>
              </a:ext>
            </a:extLst>
          </p:cNvPr>
          <p:cNvGrpSpPr/>
          <p:nvPr/>
        </p:nvGrpSpPr>
        <p:grpSpPr>
          <a:xfrm>
            <a:off x="514989" y="841169"/>
            <a:ext cx="2604310" cy="2169911"/>
            <a:chOff x="514989" y="841169"/>
            <a:chExt cx="2604310" cy="2169911"/>
          </a:xfrm>
        </p:grpSpPr>
        <p:pic>
          <p:nvPicPr>
            <p:cNvPr id="6" name="Picture 5" descr="A picture containing grass, outdoor, plant&#10;&#10;Description automatically generated">
              <a:extLst>
                <a:ext uri="{FF2B5EF4-FFF2-40B4-BE49-F238E27FC236}">
                  <a16:creationId xmlns:a16="http://schemas.microsoft.com/office/drawing/2014/main" id="{E0E0A3C4-1CF7-A1F4-6810-EFE27FAA13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4989" y="841169"/>
              <a:ext cx="2468863" cy="216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F11F37F-AA9D-3724-01DA-6B0AC870ACD8}"/>
                </a:ext>
              </a:extLst>
            </p:cNvPr>
            <p:cNvSpPr txBox="1"/>
            <p:nvPr/>
          </p:nvSpPr>
          <p:spPr>
            <a:xfrm>
              <a:off x="2327211" y="2776517"/>
              <a:ext cx="792088" cy="230832"/>
            </a:xfrm>
            <a:prstGeom prst="rect">
              <a:avLst/>
            </a:prstGeom>
            <a:noFill/>
          </p:spPr>
          <p:txBody>
            <a:bodyPr wrap="square" rtlCol="0">
              <a:spAutoFit/>
            </a:bodyPr>
            <a:lstStyle/>
            <a:p>
              <a:r>
                <a:rPr lang="en-GB" sz="900" dirty="0" err="1">
                  <a:solidFill>
                    <a:schemeClr val="bg1">
                      <a:lumMod val="85000"/>
                    </a:schemeClr>
                  </a:solidFill>
                </a:rPr>
                <a:t>Aleš</a:t>
              </a:r>
              <a:r>
                <a:rPr lang="en-GB" sz="900" dirty="0">
                  <a:solidFill>
                    <a:schemeClr val="bg1">
                      <a:lumMod val="85000"/>
                    </a:schemeClr>
                  </a:solidFill>
                </a:rPr>
                <a:t> </a:t>
              </a:r>
              <a:r>
                <a:rPr lang="en-GB" sz="900" dirty="0" err="1">
                  <a:solidFill>
                    <a:schemeClr val="bg1">
                      <a:lumMod val="85000"/>
                    </a:schemeClr>
                  </a:solidFill>
                </a:rPr>
                <a:t>Buček</a:t>
              </a:r>
              <a:endParaRPr lang="en-GB" sz="900" dirty="0">
                <a:solidFill>
                  <a:schemeClr val="bg1">
                    <a:lumMod val="85000"/>
                  </a:schemeClr>
                </a:solidFill>
              </a:endParaRPr>
            </a:p>
          </p:txBody>
        </p:sp>
      </p:grpSp>
      <p:grpSp>
        <p:nvGrpSpPr>
          <p:cNvPr id="16" name="Group 15">
            <a:extLst>
              <a:ext uri="{FF2B5EF4-FFF2-40B4-BE49-F238E27FC236}">
                <a16:creationId xmlns:a16="http://schemas.microsoft.com/office/drawing/2014/main" id="{F385FC84-65A0-6052-6D8E-0F7AC36D8451}"/>
              </a:ext>
            </a:extLst>
          </p:cNvPr>
          <p:cNvGrpSpPr/>
          <p:nvPr/>
        </p:nvGrpSpPr>
        <p:grpSpPr>
          <a:xfrm>
            <a:off x="3119299" y="847922"/>
            <a:ext cx="3083459" cy="2171608"/>
            <a:chOff x="3119299" y="847922"/>
            <a:chExt cx="3083459" cy="2171608"/>
          </a:xfrm>
        </p:grpSpPr>
        <p:pic>
          <p:nvPicPr>
            <p:cNvPr id="8" name="Picture 7" descr="A picture containing frog, outdoor&#10;&#10;Description automatically generated">
              <a:extLst>
                <a:ext uri="{FF2B5EF4-FFF2-40B4-BE49-F238E27FC236}">
                  <a16:creationId xmlns:a16="http://schemas.microsoft.com/office/drawing/2014/main" id="{AFE1C0AA-1C89-EA06-9864-5F4E07BED1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19299" y="847922"/>
              <a:ext cx="2738985" cy="216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D92914CD-8F27-66A5-6FAA-6DB6D2D17135}"/>
                </a:ext>
              </a:extLst>
            </p:cNvPr>
            <p:cNvSpPr txBox="1"/>
            <p:nvPr/>
          </p:nvSpPr>
          <p:spPr>
            <a:xfrm>
              <a:off x="5513810" y="2788698"/>
              <a:ext cx="688948" cy="230832"/>
            </a:xfrm>
            <a:prstGeom prst="rect">
              <a:avLst/>
            </a:prstGeom>
            <a:noFill/>
          </p:spPr>
          <p:txBody>
            <a:bodyPr wrap="square" rtlCol="0">
              <a:spAutoFit/>
            </a:bodyPr>
            <a:lstStyle/>
            <a:p>
              <a:r>
                <a:rPr lang="en-GB" sz="900" dirty="0">
                  <a:solidFill>
                    <a:schemeClr val="bg1">
                      <a:lumMod val="95000"/>
                    </a:schemeClr>
                  </a:solidFill>
                </a:rPr>
                <a:t>self</a:t>
              </a:r>
            </a:p>
          </p:txBody>
        </p:sp>
      </p:grpSp>
      <p:grpSp>
        <p:nvGrpSpPr>
          <p:cNvPr id="17" name="Group 16">
            <a:extLst>
              <a:ext uri="{FF2B5EF4-FFF2-40B4-BE49-F238E27FC236}">
                <a16:creationId xmlns:a16="http://schemas.microsoft.com/office/drawing/2014/main" id="{86070B78-4674-729E-347C-C0876047DA57}"/>
              </a:ext>
            </a:extLst>
          </p:cNvPr>
          <p:cNvGrpSpPr/>
          <p:nvPr/>
        </p:nvGrpSpPr>
        <p:grpSpPr>
          <a:xfrm>
            <a:off x="477316" y="3198901"/>
            <a:ext cx="4199111" cy="2783660"/>
            <a:chOff x="477316" y="3198901"/>
            <a:chExt cx="4199111" cy="2783660"/>
          </a:xfrm>
        </p:grpSpPr>
        <p:pic>
          <p:nvPicPr>
            <p:cNvPr id="12" name="Picture 11" descr="A picture containing water, mammal, aquatic mammal, blue&#10;&#10;Description automatically generated">
              <a:extLst>
                <a:ext uri="{FF2B5EF4-FFF2-40B4-BE49-F238E27FC236}">
                  <a16:creationId xmlns:a16="http://schemas.microsoft.com/office/drawing/2014/main" id="{5DE578B8-5A90-DE60-2BE3-0CDD10675D0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00"/>
            <a:stretch/>
          </p:blipFill>
          <p:spPr>
            <a:xfrm>
              <a:off x="477316" y="3198901"/>
              <a:ext cx="4156920" cy="2783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ED0223D0-2E49-EC6B-E157-78E230635376}"/>
                </a:ext>
              </a:extLst>
            </p:cNvPr>
            <p:cNvSpPr txBox="1"/>
            <p:nvPr/>
          </p:nvSpPr>
          <p:spPr>
            <a:xfrm>
              <a:off x="3529323" y="5747897"/>
              <a:ext cx="1147104" cy="230832"/>
            </a:xfrm>
            <a:prstGeom prst="rect">
              <a:avLst/>
            </a:prstGeom>
            <a:noFill/>
          </p:spPr>
          <p:txBody>
            <a:bodyPr wrap="square" rtlCol="0">
              <a:spAutoFit/>
            </a:bodyPr>
            <a:lstStyle/>
            <a:p>
              <a:r>
                <a:rPr lang="en-GB" sz="900" dirty="0" err="1">
                  <a:solidFill>
                    <a:schemeClr val="bg1">
                      <a:lumMod val="50000"/>
                    </a:schemeClr>
                  </a:solidFill>
                </a:rPr>
                <a:t>Dr.</a:t>
              </a:r>
              <a:r>
                <a:rPr lang="en-GB" sz="900" dirty="0">
                  <a:solidFill>
                    <a:schemeClr val="bg1">
                      <a:lumMod val="50000"/>
                    </a:schemeClr>
                  </a:solidFill>
                </a:rPr>
                <a:t> Louis M. Herman</a:t>
              </a:r>
            </a:p>
          </p:txBody>
        </p:sp>
      </p:grpSp>
      <p:grpSp>
        <p:nvGrpSpPr>
          <p:cNvPr id="19" name="Group 18">
            <a:extLst>
              <a:ext uri="{FF2B5EF4-FFF2-40B4-BE49-F238E27FC236}">
                <a16:creationId xmlns:a16="http://schemas.microsoft.com/office/drawing/2014/main" id="{26669FDC-1FEB-78D9-962F-19EA9A7ED5F4}"/>
              </a:ext>
            </a:extLst>
          </p:cNvPr>
          <p:cNvGrpSpPr/>
          <p:nvPr/>
        </p:nvGrpSpPr>
        <p:grpSpPr>
          <a:xfrm>
            <a:off x="4878781" y="3185321"/>
            <a:ext cx="4098080" cy="2783660"/>
            <a:chOff x="4878781" y="3185321"/>
            <a:chExt cx="4098080" cy="2783660"/>
          </a:xfrm>
        </p:grpSpPr>
        <p:pic>
          <p:nvPicPr>
            <p:cNvPr id="18" name="Picture 17" descr="A picture containing swimming, ocean floor&#10;&#10;Description automatically generated">
              <a:extLst>
                <a:ext uri="{FF2B5EF4-FFF2-40B4-BE49-F238E27FC236}">
                  <a16:creationId xmlns:a16="http://schemas.microsoft.com/office/drawing/2014/main" id="{E54D9E69-3DAD-6E9E-4E95-C6B8BEB7BD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78781" y="3185321"/>
              <a:ext cx="3813232" cy="2783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841C97B1-7C6C-FD6F-18AB-17602DEE364F}"/>
                </a:ext>
              </a:extLst>
            </p:cNvPr>
            <p:cNvSpPr txBox="1"/>
            <p:nvPr/>
          </p:nvSpPr>
          <p:spPr>
            <a:xfrm>
              <a:off x="7968749" y="5706176"/>
              <a:ext cx="1008112" cy="230832"/>
            </a:xfrm>
            <a:prstGeom prst="rect">
              <a:avLst/>
            </a:prstGeom>
            <a:noFill/>
          </p:spPr>
          <p:txBody>
            <a:bodyPr wrap="square" rtlCol="0">
              <a:spAutoFit/>
            </a:bodyPr>
            <a:lstStyle/>
            <a:p>
              <a:r>
                <a:rPr lang="en-GB" sz="900" i="0" u="none" strike="noStrike" dirty="0" err="1">
                  <a:solidFill>
                    <a:schemeClr val="bg1"/>
                  </a:solidFill>
                  <a:effectLst/>
                </a:rPr>
                <a:t>Niklas</a:t>
              </a:r>
              <a:r>
                <a:rPr lang="en-GB" sz="900" i="0" u="none" strike="noStrike" dirty="0">
                  <a:solidFill>
                    <a:schemeClr val="bg1"/>
                  </a:solidFill>
                  <a:effectLst/>
                </a:rPr>
                <a:t> </a:t>
              </a:r>
              <a:r>
                <a:rPr lang="en-GB" sz="900" i="0" u="none" strike="noStrike" dirty="0" err="1">
                  <a:solidFill>
                    <a:schemeClr val="bg1"/>
                  </a:solidFill>
                  <a:effectLst/>
                </a:rPr>
                <a:t>Flindt</a:t>
              </a:r>
              <a:endParaRPr lang="en-GB" sz="900" dirty="0">
                <a:solidFill>
                  <a:schemeClr val="bg1"/>
                </a:solidFill>
              </a:endParaRPr>
            </a:p>
          </p:txBody>
        </p:sp>
      </p:grpSp>
      <p:sp>
        <p:nvSpPr>
          <p:cNvPr id="3" name="TextBox 2">
            <a:extLst>
              <a:ext uri="{FF2B5EF4-FFF2-40B4-BE49-F238E27FC236}">
                <a16:creationId xmlns:a16="http://schemas.microsoft.com/office/drawing/2014/main" id="{2DD429CA-4AE6-EADB-7311-EF7E63399693}"/>
              </a:ext>
            </a:extLst>
          </p:cNvPr>
          <p:cNvSpPr txBox="1"/>
          <p:nvPr/>
        </p:nvSpPr>
        <p:spPr>
          <a:xfrm>
            <a:off x="179512" y="121552"/>
            <a:ext cx="475252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Subtropics</a:t>
            </a:r>
          </a:p>
        </p:txBody>
      </p:sp>
      <p:pic>
        <p:nvPicPr>
          <p:cNvPr id="1026" name="Picture 2">
            <a:extLst>
              <a:ext uri="{FF2B5EF4-FFF2-40B4-BE49-F238E27FC236}">
                <a16:creationId xmlns:a16="http://schemas.microsoft.com/office/drawing/2014/main" id="{3B87ADB9-2F1C-35B4-7BD2-385F9D6789E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619673" y="805165"/>
            <a:ext cx="7200800" cy="532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48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1af72d-e4fe-42d9-9c7b-2f9276d561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E6E757CA7208468BF90242D102844B" ma:contentTypeVersion="15" ma:contentTypeDescription="Create a new document." ma:contentTypeScope="" ma:versionID="7ffc5130ba569da615e5253ed1f95a3f">
  <xsd:schema xmlns:xsd="http://www.w3.org/2001/XMLSchema" xmlns:xs="http://www.w3.org/2001/XMLSchema" xmlns:p="http://schemas.microsoft.com/office/2006/metadata/properties" xmlns:ns3="a91af72d-e4fe-42d9-9c7b-2f9276d561eb" xmlns:ns4="b087a33d-eed1-482a-b5a1-b5b86c186183" targetNamespace="http://schemas.microsoft.com/office/2006/metadata/properties" ma:root="true" ma:fieldsID="c05f6d98637784b6ada88fde54bbb0bc" ns3:_="" ns4:_="">
    <xsd:import namespace="a91af72d-e4fe-42d9-9c7b-2f9276d561eb"/>
    <xsd:import namespace="b087a33d-eed1-482a-b5a1-b5b86c1861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af72d-e4fe-42d9-9c7b-2f9276d56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7a33d-eed1-482a-b5a1-b5b86c18618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81541-1F9C-46A4-8EF3-DA5B13BEF1B1}">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a91af72d-e4fe-42d9-9c7b-2f9276d561eb"/>
    <ds:schemaRef ds:uri="http://www.w3.org/XML/1998/namespace"/>
    <ds:schemaRef ds:uri="http://purl.org/dc/terms/"/>
    <ds:schemaRef ds:uri="http://purl.org/dc/elements/1.1/"/>
    <ds:schemaRef ds:uri="http://schemas.microsoft.com/office/infopath/2007/PartnerControls"/>
    <ds:schemaRef ds:uri="b087a33d-eed1-482a-b5a1-b5b86c186183"/>
  </ds:schemaRefs>
</ds:datastoreItem>
</file>

<file path=customXml/itemProps2.xml><?xml version="1.0" encoding="utf-8"?>
<ds:datastoreItem xmlns:ds="http://schemas.openxmlformats.org/officeDocument/2006/customXml" ds:itemID="{BF3F039C-C6B2-488C-9310-7BC43004B486}">
  <ds:schemaRefs>
    <ds:schemaRef ds:uri="http://schemas.microsoft.com/sharepoint/v3/contenttype/forms"/>
  </ds:schemaRefs>
</ds:datastoreItem>
</file>

<file path=customXml/itemProps3.xml><?xml version="1.0" encoding="utf-8"?>
<ds:datastoreItem xmlns:ds="http://schemas.openxmlformats.org/officeDocument/2006/customXml" ds:itemID="{0862829D-C607-4EB4-A9CA-3349B9D87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af72d-e4fe-42d9-9c7b-2f9276d561eb"/>
    <ds:schemaRef ds:uri="b087a33d-eed1-482a-b5a1-b5b86c186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6562</TotalTime>
  <Words>2041</Words>
  <Application>Microsoft Office PowerPoint</Application>
  <PresentationFormat>On-screen Show (4:3)</PresentationFormat>
  <Paragraphs>179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Kozuka Gothic Pro B</vt:lpstr>
      <vt:lpstr>Kozuka Gothic Pro EL</vt:lpstr>
      <vt:lpstr>Kozuka Gothic Pro R</vt:lpstr>
      <vt:lpstr>Linux Libertine</vt:lpstr>
      <vt:lpstr>Arial</vt:lpstr>
      <vt:lpstr>Calibri</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274</cp:revision>
  <dcterms:created xsi:type="dcterms:W3CDTF">2017-05-31T10:45:44Z</dcterms:created>
  <dcterms:modified xsi:type="dcterms:W3CDTF">2025-05-19T13:43:05Z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0x010100FEE6E757CA7208468BF90242D102844B</vt:lpwstr>
  </property>
</Properties>
</file>