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3" r:id="rId2"/>
    <p:sldId id="359" r:id="rId3"/>
    <p:sldId id="330" r:id="rId4"/>
    <p:sldId id="297" r:id="rId5"/>
    <p:sldId id="331" r:id="rId6"/>
    <p:sldId id="298" r:id="rId7"/>
    <p:sldId id="332" r:id="rId8"/>
    <p:sldId id="299" r:id="rId9"/>
    <p:sldId id="270" r:id="rId10"/>
    <p:sldId id="354" r:id="rId11"/>
    <p:sldId id="355" r:id="rId12"/>
    <p:sldId id="356" r:id="rId13"/>
    <p:sldId id="333" r:id="rId14"/>
    <p:sldId id="357" r:id="rId15"/>
    <p:sldId id="302" r:id="rId16"/>
    <p:sldId id="317" r:id="rId17"/>
    <p:sldId id="280" r:id="rId18"/>
    <p:sldId id="271" r:id="rId19"/>
    <p:sldId id="312" r:id="rId20"/>
    <p:sldId id="334" r:id="rId21"/>
    <p:sldId id="314" r:id="rId22"/>
    <p:sldId id="315" r:id="rId23"/>
    <p:sldId id="313" r:id="rId24"/>
    <p:sldId id="329" r:id="rId25"/>
    <p:sldId id="335" r:id="rId26"/>
    <p:sldId id="336" r:id="rId27"/>
    <p:sldId id="328" r:id="rId28"/>
    <p:sldId id="345" r:id="rId29"/>
    <p:sldId id="346" r:id="rId30"/>
    <p:sldId id="347" r:id="rId31"/>
    <p:sldId id="348" r:id="rId32"/>
    <p:sldId id="276" r:id="rId33"/>
    <p:sldId id="350" r:id="rId34"/>
    <p:sldId id="351" r:id="rId35"/>
    <p:sldId id="352" r:id="rId36"/>
    <p:sldId id="353" r:id="rId37"/>
    <p:sldId id="309" r:id="rId38"/>
    <p:sldId id="306" r:id="rId39"/>
    <p:sldId id="358" r:id="rId40"/>
    <p:sldId id="307" r:id="rId41"/>
    <p:sldId id="25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SSfmoYz6vQR2fkjkQ6J8Q==" hashData="ETzGK1OBSqK667bnOTvnGu6ig1IDfQdsMZ4HaQGnHNHXGe40JmOg3E+w6ltjqGHpkkp4sieGjU1Xb0uLfSuWOw=="/>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E3092"/>
    <a:srgbClr val="808080"/>
    <a:srgbClr val="993399"/>
    <a:srgbClr val="0099FF"/>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FB5102-B9E1-417C-B189-D97CA38B50E7}" v="295" dt="2026-02-11T13:50:17.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7046" autoAdjust="0"/>
  </p:normalViewPr>
  <p:slideViewPr>
    <p:cSldViewPr snapToGrid="0">
      <p:cViewPr varScale="1">
        <p:scale>
          <a:sx n="96" d="100"/>
          <a:sy n="96" d="100"/>
        </p:scale>
        <p:origin x="2034" y="90"/>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11/02/2026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can format this starter activity however you like.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a:t>Pupils could “vote with their feet”. One side of the classroom is Japan, and the other side is the UK. Pupils stand on the side of the classroom they think the answer is.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baseline="0" dirty="0"/>
              <a:t>Pupils could work in teams/pairs and write down their answers on mini whiteboards and hold up their answers.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Allow pupils time to discuss each question before revealing the answers.</a:t>
            </a:r>
            <a:endParaRPr lang="en-GB" dirty="0"/>
          </a:p>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Introduce today’s Learning Objectives.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https://commons.wikimedia.org/wiki/File:Sapporo_electrical_tramway;_2009.jpg</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https://commons.wikimedia.org/wiki/File:Rural_scenery_(Ishioka_City,_Ibaraki_Prefecture,_JAPAN).jpg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143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Introduce this lesson’s key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Ask pupils if they know what these words mean/how they would define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Illustration from </a:t>
            </a:r>
            <a:r>
              <a:rPr lang="en-GB" b="0" baseline="0" dirty="0" err="1"/>
              <a:t>Irasutoya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604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Before diving into the main learning of today’s lesson, ask pupils to discuss either in partners or in groups what words they would use to describe Japan, based on what they have learned so far. Pupils can also do this task individually at first, noting down words independently before sharing with a partner/group.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Use the words on the slide to help prompt discussion. You could share some photos of Japan to give pupils ideas.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Illustration from </a:t>
            </a:r>
            <a:r>
              <a:rPr lang="en-GB" b="0" baseline="0" dirty="0" err="1"/>
              <a:t>Irasutoya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11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Copy and paste address into your browser if the hyperlink doesn’t work: https://youtu.be/_01Eat0Zo_Q </a:t>
            </a:r>
          </a:p>
        </p:txBody>
      </p:sp>
      <p:sp>
        <p:nvSpPr>
          <p:cNvPr id="4" name="Slide Number Placeholder 3"/>
          <p:cNvSpPr>
            <a:spLocks noGrp="1"/>
          </p:cNvSpPr>
          <p:nvPr>
            <p:ph type="sldNum" sz="quarter" idx="10"/>
          </p:nvPr>
        </p:nvSpPr>
        <p:spPr/>
        <p:txBody>
          <a:bodyPr/>
          <a:lstStyle/>
          <a:p>
            <a:fld id="{9D1BBD79-A804-45E9-B8E3-9A16A3218D6A}" type="slidenum">
              <a:rPr lang="en-GB" smtClean="0"/>
              <a:t>13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Hand out the worksheet. Pupils should fill in the blanks based on what they hear in the video.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If pupils are struggling, you could provide a word box with the answers, so that all pupils need to do is match the word from the box to the correct sentence.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Bullet trains (shinkansen), small towns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Forests and mountains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Rice, rice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Vending machines, hot drinks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Shrines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Illustration from </a:t>
            </a:r>
            <a:r>
              <a:rPr lang="en-GB" b="0" baseline="0" dirty="0" err="1"/>
              <a:t>Irasutoya</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035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a:t>
            </a:r>
          </a:p>
          <a:p>
            <a:r>
              <a:rPr lang="en-GB" b="0" baseline="0" dirty="0"/>
              <a:t>After watching the video, ask pupils to look at the screen and think of at least one similarity and one difference between these images.</a:t>
            </a:r>
          </a:p>
        </p:txBody>
      </p:sp>
      <p:sp>
        <p:nvSpPr>
          <p:cNvPr id="4" name="Slide Number Placeholder 3"/>
          <p:cNvSpPr>
            <a:spLocks noGrp="1"/>
          </p:cNvSpPr>
          <p:nvPr>
            <p:ph type="sldNum" sz="quarter" idx="10"/>
          </p:nvPr>
        </p:nvSpPr>
        <p:spPr/>
        <p:txBody>
          <a:bodyPr/>
          <a:lstStyle/>
          <a:p>
            <a:fld id="{9D1BBD79-A804-45E9-B8E3-9A16A3218D6A}" type="slidenum">
              <a:rPr lang="en-GB" smtClean="0"/>
              <a:t>15</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Slides 19-28 offer a closer look at life in rural and urban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Illustration from </a:t>
            </a:r>
            <a:r>
              <a:rPr lang="en-US" b="0" baseline="0" dirty="0" err="1"/>
              <a:t>Irasutoya</a:t>
            </a:r>
            <a:r>
              <a:rPr lang="en-US" b="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490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GB" b="0" dirty="0"/>
              <a:t>This</a:t>
            </a:r>
            <a:r>
              <a:rPr lang="en-GB" b="0" baseline="0" dirty="0"/>
              <a:t> slide is intended as a quick look at some features seen in rural Japan  – pupils may have more ideas. </a:t>
            </a:r>
          </a:p>
          <a:p>
            <a:r>
              <a:rPr lang="en-GB" b="0" baseline="0" dirty="0"/>
              <a:t>More details are given in the following slides. </a:t>
            </a:r>
          </a:p>
        </p:txBody>
      </p:sp>
      <p:sp>
        <p:nvSpPr>
          <p:cNvPr id="4" name="Slide Number Placeholder 3"/>
          <p:cNvSpPr>
            <a:spLocks noGrp="1"/>
          </p:cNvSpPr>
          <p:nvPr>
            <p:ph type="sldNum" sz="quarter" idx="10"/>
          </p:nvPr>
        </p:nvSpPr>
        <p:spPr/>
        <p:txBody>
          <a:bodyPr/>
          <a:lstStyle/>
          <a:p>
            <a:fld id="{9D1BBD79-A804-45E9-B8E3-9A16A3218D6A}" type="slidenum">
              <a:rPr lang="en-GB" smtClean="0"/>
              <a:t>17</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r>
              <a:rPr lang="en-GB" baseline="0"/>
              <a:t>Recap the video explanation that rice is eaten everyday in Japan so land is needed to grow the rice. </a:t>
            </a:r>
          </a:p>
          <a:p>
            <a:r>
              <a:rPr lang="en-GB" baseline="0"/>
              <a:t>Explain that the paddies need to fill with water (see second image) to grow rice so the land has to be flat. </a:t>
            </a:r>
          </a:p>
          <a:p>
            <a:br>
              <a:rPr lang="en-GB"/>
            </a:b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Tell pupils that a lot of Japan is covered in mountains and forests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Approximately </a:t>
            </a:r>
            <a:r>
              <a:rPr lang="en-GB" dirty="0"/>
              <a:t>70% of Japan’s land is mountainous.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68.5% of the land is forested areas (according to CIA world factbook, 2018). </a:t>
            </a:r>
          </a:p>
          <a:p>
            <a:r>
              <a:rPr lang="en-US" baseline="0" dirty="0"/>
              <a:t>Draw their attention to the roads and buildings – where are they? (Elicit the answer: flat land – because Japan is so mountainous, cities, towns, and villages are built in the more limited areas of flat land)</a:t>
            </a:r>
            <a:endParaRPr lang="en-US" dirty="0"/>
          </a:p>
          <a:p>
            <a:endParaRPr lang="en-GB"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19</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Ask pupils to discuss the questions on the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Click the slide to reveal each question.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Explain what the word “populous” means if necessary.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150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a:t>Here there are terrace rice paddies in the mountains and some buildings in the distance. </a:t>
            </a:r>
          </a:p>
          <a:p>
            <a:r>
              <a:rPr lang="en-US" b="0" baseline="0"/>
              <a:t>However, the mountains and forests mean that a lot of the </a:t>
            </a:r>
            <a:r>
              <a:rPr lang="en-US" baseline="0"/>
              <a:t>land in Japan isn’t suitable for farming or for building places like homes, shops and schools. </a:t>
            </a:r>
          </a:p>
          <a:p>
            <a:r>
              <a:rPr lang="en-US" baseline="0"/>
              <a:t>There is a limited amount of suitable space for building on which is one reason why Japanese cities are so populous. </a:t>
            </a:r>
            <a:endParaRPr lang="en-US"/>
          </a:p>
        </p:txBody>
      </p:sp>
      <p:sp>
        <p:nvSpPr>
          <p:cNvPr id="4" name="Slide Number Placeholder 3"/>
          <p:cNvSpPr>
            <a:spLocks noGrp="1"/>
          </p:cNvSpPr>
          <p:nvPr>
            <p:ph type="sldNum" sz="quarter" idx="10"/>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US" baseline="0" dirty="0"/>
              <a:t>Bamboo</a:t>
            </a:r>
            <a:r>
              <a:rPr lang="en-GB" baseline="0" dirty="0"/>
              <a:t> is well suited to the Japanese climate (warm and humid) so bamboo</a:t>
            </a:r>
            <a:r>
              <a:rPr lang="en-US" baseline="0" dirty="0"/>
              <a:t> groves are a common sight in rural Japan.</a:t>
            </a:r>
            <a:endParaRPr lang="en-GB" baseline="0" dirty="0"/>
          </a:p>
          <a:p>
            <a:r>
              <a:rPr lang="en-GB" baseline="0" dirty="0"/>
              <a:t>It grows quickly and is a strong and flexible material. </a:t>
            </a:r>
          </a:p>
          <a:p>
            <a:r>
              <a:rPr lang="en-GB" baseline="0" dirty="0"/>
              <a:t>Objects such as toys, musical instruments, chopsticks and furniture can all be made from bamboo.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21</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GB" b="0" dirty="0"/>
              <a:t>This</a:t>
            </a:r>
            <a:r>
              <a:rPr lang="en-GB" b="0" baseline="0" dirty="0"/>
              <a:t> slide is intended as a quick look at some features in urban areas  – pupils may have more ideas.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More details are given in the following slides.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22</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r>
              <a:rPr lang="en-GB" b="0" baseline="0"/>
              <a:t>This is Tokyo. Can they see any mountains? (They might be able to make out the mountains in the far distance).</a:t>
            </a:r>
          </a:p>
          <a:p>
            <a:r>
              <a:rPr lang="en-GB" b="0" baseline="0"/>
              <a:t>Why might this area have developed into a city? (As appropriate for your class – flat land, proximity to a river, etc.) </a:t>
            </a:r>
          </a:p>
        </p:txBody>
      </p:sp>
      <p:sp>
        <p:nvSpPr>
          <p:cNvPr id="4" name="Slide Number Placeholder 3"/>
          <p:cNvSpPr>
            <a:spLocks noGrp="1"/>
          </p:cNvSpPr>
          <p:nvPr>
            <p:ph type="sldNum" sz="quarter" idx="10"/>
          </p:nvPr>
        </p:nvSpPr>
        <p:spPr/>
        <p:txBody>
          <a:bodyPr/>
          <a:lstStyle/>
          <a:p>
            <a:fld id="{9D1BBD79-A804-45E9-B8E3-9A16A3218D6A}" type="slidenum">
              <a:rPr lang="en-GB" smtClean="0"/>
              <a:t>23</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The majority of the population in Japan lives in cities (92% according to the CIA World </a:t>
            </a:r>
            <a:r>
              <a:rPr lang="en-GB" b="0" baseline="0" dirty="0" err="1"/>
              <a:t>Factbook</a:t>
            </a:r>
            <a:r>
              <a:rPr lang="en-GB" b="0" baseline="0" dirty="0"/>
              <a:t>, 2022), making them very busy.</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There are lots of people, places to work, and leisure and entertainment options. </a:t>
            </a:r>
          </a:p>
        </p:txBody>
      </p:sp>
      <p:sp>
        <p:nvSpPr>
          <p:cNvPr id="4" name="Slide Number Placeholder 3"/>
          <p:cNvSpPr>
            <a:spLocks noGrp="1"/>
          </p:cNvSpPr>
          <p:nvPr>
            <p:ph type="sldNum" sz="quarter" idx="10"/>
          </p:nvPr>
        </p:nvSpPr>
        <p:spPr/>
        <p:txBody>
          <a:bodyPr/>
          <a:lstStyle/>
          <a:p>
            <a:fld id="{9D1BBD79-A804-45E9-B8E3-9A16A3218D6A}" type="slidenum">
              <a:rPr lang="en-GB" smtClean="0"/>
              <a:t>24</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r>
              <a:rPr lang="en-GB" b="0" baseline="0" dirty="0"/>
              <a:t>Japanese cities are well-connected. People travelling in cities in Japan will have a lot of options to get to their destination using public transport, possibly including: planes, high-speed trains called </a:t>
            </a:r>
            <a:r>
              <a:rPr lang="en-GB" b="0" baseline="0" dirty="0" err="1"/>
              <a:t>shinkansen</a:t>
            </a:r>
            <a:r>
              <a:rPr lang="en-GB" b="0" baseline="0" dirty="0"/>
              <a:t> (bullet train), local trains, the metro system, buses, taxi, tram, and monorail. </a:t>
            </a:r>
          </a:p>
          <a:p>
            <a:r>
              <a:rPr lang="en-GB" b="0" baseline="0" dirty="0"/>
              <a:t>Point out that the station in this image has over 20 platforms!</a:t>
            </a:r>
          </a:p>
        </p:txBody>
      </p:sp>
      <p:sp>
        <p:nvSpPr>
          <p:cNvPr id="4" name="Slide Number Placeholder 3"/>
          <p:cNvSpPr>
            <a:spLocks noGrp="1"/>
          </p:cNvSpPr>
          <p:nvPr>
            <p:ph type="sldNum" sz="quarter" idx="10"/>
          </p:nvPr>
        </p:nvSpPr>
        <p:spPr/>
        <p:txBody>
          <a:bodyPr/>
          <a:lstStyle/>
          <a:p>
            <a:fld id="{9D1BBD79-A804-45E9-B8E3-9A16A3218D6A}" type="slidenum">
              <a:rPr lang="en-GB" smtClean="0"/>
              <a:t>25</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a:t>
            </a:r>
          </a:p>
          <a:p>
            <a:r>
              <a:rPr lang="en-GB" b="0" baseline="0" dirty="0"/>
              <a:t>These tall buildings are offices in central Tokyo.</a:t>
            </a:r>
          </a:p>
        </p:txBody>
      </p:sp>
      <p:sp>
        <p:nvSpPr>
          <p:cNvPr id="4" name="Slide Number Placeholder 3"/>
          <p:cNvSpPr>
            <a:spLocks noGrp="1"/>
          </p:cNvSpPr>
          <p:nvPr>
            <p:ph type="sldNum" sz="quarter" idx="10"/>
          </p:nvPr>
        </p:nvSpPr>
        <p:spPr/>
        <p:txBody>
          <a:bodyPr/>
          <a:lstStyle/>
          <a:p>
            <a:fld id="{9D1BBD79-A804-45E9-B8E3-9A16A3218D6A}" type="slidenum">
              <a:rPr lang="en-GB" smtClean="0"/>
              <a:t>26</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Remind pupils that, even though rural and urban areas may look very different, they still share many similarities!</a:t>
            </a:r>
          </a:p>
          <a:p>
            <a:r>
              <a:rPr lang="en-GB" b="0" baseline="0" dirty="0"/>
              <a:t>Slides 30-37 offer a closer look at common amenities and facilities that you can find in both rural and urban areas.</a:t>
            </a:r>
          </a:p>
        </p:txBody>
      </p:sp>
      <p:sp>
        <p:nvSpPr>
          <p:cNvPr id="4" name="Slide Number Placeholder 3"/>
          <p:cNvSpPr>
            <a:spLocks noGrp="1"/>
          </p:cNvSpPr>
          <p:nvPr>
            <p:ph type="sldNum" sz="quarter" idx="10"/>
          </p:nvPr>
        </p:nvSpPr>
        <p:spPr/>
        <p:txBody>
          <a:bodyPr/>
          <a:lstStyle/>
          <a:p>
            <a:fld id="{9D1BBD79-A804-45E9-B8E3-9A16A3218D6A}" type="slidenum">
              <a:rPr lang="en-GB" smtClean="0"/>
              <a:t>27</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r>
              <a:rPr lang="en-GB" b="0" baseline="0"/>
              <a:t>Left: a typical school in rural or suburban Japan (2 or 3 stories high with a large open playground for sports)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a:t>Right: a city school on a road and attached to neighbouring buildings. </a:t>
            </a:r>
          </a:p>
          <a:p>
            <a:r>
              <a:rPr lang="en-GB" b="0" baseline="0"/>
              <a:t>Additional image: Classrooms in both rural and city areas look similar – each student has </a:t>
            </a:r>
            <a:r>
              <a:rPr lang="en-GB"/>
              <a:t>a </a:t>
            </a:r>
            <a:r>
              <a:rPr lang="en-GB" b="0" baseline="0"/>
              <a:t>desk which can be easily moved for group work or lunch times (lunch is eaten in the classroom).</a:t>
            </a:r>
            <a:r>
              <a:rPr lang="en-GB"/>
              <a:t> </a:t>
            </a:r>
            <a:endParaRPr lang="en-GB" b="0" baseline="0">
              <a:cs typeface="Calibri"/>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28</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r>
              <a:rPr lang="en-GB" baseline="0" dirty="0"/>
              <a:t>Left: Students see this building in the video – do they remember what it is? It’s a shrine, which is a Shinto place of worship. This is a small local one. </a:t>
            </a:r>
            <a:r>
              <a:rPr lang="en-GB" dirty="0"/>
              <a:t> </a:t>
            </a:r>
            <a:endParaRPr lang="en-GB" baseline="0" dirty="0">
              <a:cs typeface="Calibri"/>
            </a:endParaRPr>
          </a:p>
          <a:p>
            <a:pPr>
              <a:defRPr/>
            </a:pPr>
            <a:r>
              <a:rPr lang="en-GB" baseline="0" dirty="0"/>
              <a:t>Right: This</a:t>
            </a:r>
            <a:r>
              <a:rPr lang="en-GB" dirty="0"/>
              <a:t> shrine (Izumo Taisha in the city of Izumo)</a:t>
            </a:r>
            <a:r>
              <a:rPr lang="en-GB" baseline="0" dirty="0"/>
              <a:t> is </a:t>
            </a:r>
            <a:r>
              <a:rPr lang="en-GB" dirty="0"/>
              <a:t>one of the oldest and most important shrines in Japan. It is a</a:t>
            </a:r>
            <a:r>
              <a:rPr lang="en-GB" baseline="0" dirty="0"/>
              <a:t> popular tourist sightseeing </a:t>
            </a:r>
            <a:r>
              <a:rPr lang="en-GB" dirty="0"/>
              <a:t>spot</a:t>
            </a:r>
            <a:r>
              <a:rPr lang="en-GB" baseline="0" dirty="0"/>
              <a:t>.</a:t>
            </a:r>
            <a:endParaRPr lang="en-GB" baseline="0" dirty="0">
              <a:cs typeface="Calibri"/>
            </a:endParaRPr>
          </a:p>
          <a:p>
            <a:endParaRPr lang="en-GB" baseline="0" dirty="0"/>
          </a:p>
          <a:p>
            <a:pPr>
              <a:defRPr/>
            </a:pPr>
            <a:r>
              <a:rPr lang="en-GB" baseline="0" dirty="0"/>
              <a:t>The two main religions in Japan are called Shinto and Buddhism</a:t>
            </a:r>
            <a:r>
              <a:rPr lang="en-GB" dirty="0"/>
              <a:t>. Shinto is Japan's own religion, Buddhism came to Japan from other countries. </a:t>
            </a:r>
            <a:endParaRPr lang="en-GB" baseline="0" dirty="0">
              <a:cs typeface="Calibri"/>
            </a:endParaRPr>
          </a:p>
          <a:p>
            <a:r>
              <a:rPr lang="en-GB" baseline="0" dirty="0"/>
              <a:t>There are both</a:t>
            </a:r>
            <a:r>
              <a:rPr lang="en-GB" dirty="0"/>
              <a:t> Shinto</a:t>
            </a:r>
            <a:r>
              <a:rPr lang="en-GB" baseline="0" dirty="0"/>
              <a:t> shrines </a:t>
            </a:r>
            <a:r>
              <a:rPr lang="en-GB" dirty="0"/>
              <a:t>(</a:t>
            </a:r>
            <a:r>
              <a:rPr lang="en-GB" baseline="0" dirty="0"/>
              <a:t>and </a:t>
            </a:r>
            <a:r>
              <a:rPr lang="en-GB" dirty="0"/>
              <a:t>Buddhist temples),</a:t>
            </a:r>
            <a:r>
              <a:rPr lang="en-GB" baseline="0" dirty="0"/>
              <a:t> large and small, all across Japan in </a:t>
            </a:r>
            <a:r>
              <a:rPr lang="en-GB" dirty="0"/>
              <a:t>rural</a:t>
            </a:r>
            <a:r>
              <a:rPr lang="en-GB" baseline="0" dirty="0"/>
              <a:t> areas and city centres.</a:t>
            </a:r>
            <a:r>
              <a:rPr lang="en-GB" dirty="0"/>
              <a:t> </a:t>
            </a:r>
            <a:endParaRPr lang="en-GB" baseline="0" dirty="0">
              <a:cs typeface="Calibri"/>
            </a:endParaRPr>
          </a:p>
          <a:p>
            <a:pPr>
              <a:defRPr/>
            </a:pPr>
            <a:r>
              <a:rPr lang="en-GB" baseline="0" dirty="0"/>
              <a:t>There are some churches, mosques, and other religious places of worship, but they are not as common.</a:t>
            </a:r>
            <a:r>
              <a:rPr lang="en-GB" dirty="0"/>
              <a:t> </a:t>
            </a:r>
            <a:endParaRPr lang="en-GB" baseline="0" dirty="0">
              <a:cs typeface="Calibri"/>
            </a:endParaRPr>
          </a:p>
          <a:p>
            <a:endParaRPr lang="en-GB" dirty="0"/>
          </a:p>
          <a:p>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29</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Reveal the answer by clicking on the slide again for the animation.</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Teacher’s Note</a:t>
            </a:r>
          </a:p>
          <a:p>
            <a:r>
              <a:rPr lang="en-GB"/>
              <a:t>Left:</a:t>
            </a:r>
            <a:r>
              <a:rPr lang="en-GB" baseline="0"/>
              <a:t> A local train with </a:t>
            </a:r>
            <a:r>
              <a:rPr lang="en-GB"/>
              <a:t>only 1 carriage</a:t>
            </a:r>
            <a:r>
              <a:rPr lang="en-GB" baseline="0"/>
              <a:t> – it will make lots of stops in towns and rural areas. </a:t>
            </a:r>
          </a:p>
          <a:p>
            <a:r>
              <a:rPr lang="en-GB" baseline="0"/>
              <a:t>Right: The </a:t>
            </a:r>
            <a:r>
              <a:rPr lang="en-GB" baseline="0" err="1"/>
              <a:t>shinkansen</a:t>
            </a:r>
            <a:r>
              <a:rPr lang="en-GB" baseline="0"/>
              <a:t> or ‘bullet train’ travels a long distance and is very fast. It only stops at major cities.  </a:t>
            </a:r>
            <a:endParaRPr lang="en-GB"/>
          </a:p>
          <a:p>
            <a:br>
              <a:rPr lang="en-GB"/>
            </a:br>
            <a:r>
              <a:rPr lang="en-GB"/>
              <a:t>Ask</a:t>
            </a:r>
            <a:r>
              <a:rPr lang="en-GB" baseline="0"/>
              <a:t> students: D</a:t>
            </a:r>
            <a:r>
              <a:rPr lang="en-GB"/>
              <a:t>oes</a:t>
            </a:r>
            <a:r>
              <a:rPr lang="en-GB" baseline="0"/>
              <a:t> this look similar or different to trains you have travelled on? How so?</a:t>
            </a:r>
          </a:p>
          <a:p>
            <a:r>
              <a:rPr lang="en-GB" baseline="0"/>
              <a:t>What other modes of transport did you hear about or see in the video? </a:t>
            </a:r>
            <a:endParaRPr lang="en-GB"/>
          </a:p>
          <a:p>
            <a:endParaRPr lang="en-GB" b="0" baseline="0"/>
          </a:p>
        </p:txBody>
      </p:sp>
      <p:sp>
        <p:nvSpPr>
          <p:cNvPr id="4" name="Slide Number Placeholder 3"/>
          <p:cNvSpPr>
            <a:spLocks noGrp="1"/>
          </p:cNvSpPr>
          <p:nvPr>
            <p:ph type="sldNum" sz="quarter" idx="10"/>
          </p:nvPr>
        </p:nvSpPr>
        <p:spPr/>
        <p:txBody>
          <a:bodyPr/>
          <a:lstStyle/>
          <a:p>
            <a:fld id="{9D1BBD79-A804-45E9-B8E3-9A16A3218D6A}" type="slidenum">
              <a:rPr lang="en-GB" smtClean="0"/>
              <a:t>30</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Left:</a:t>
            </a:r>
            <a:r>
              <a:rPr lang="en-US" baseline="0" dirty="0"/>
              <a:t> Rural areas may only have a few shops and people may have to drive there. This is a convenience store, called </a:t>
            </a:r>
            <a:r>
              <a:rPr lang="en-US" baseline="0" dirty="0" err="1"/>
              <a:t>conbini</a:t>
            </a:r>
            <a:r>
              <a:rPr lang="en-US" baseline="0" dirty="0"/>
              <a:t>, open 7 days a week, 24 hours a day.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Right: S</a:t>
            </a:r>
            <a:r>
              <a:rPr lang="en-US" dirty="0"/>
              <a:t>hows a covered</a:t>
            </a:r>
            <a:r>
              <a:rPr lang="en-US" baseline="0" dirty="0"/>
              <a:t> shopping street/arcade – these are common in Japanese cities. </a:t>
            </a:r>
          </a:p>
          <a:p>
            <a:pPr>
              <a:defRPr/>
            </a:pPr>
            <a:endParaRPr lang="en-US" dirty="0"/>
          </a:p>
          <a:p>
            <a:pPr>
              <a:defRPr/>
            </a:pPr>
            <a:r>
              <a:rPr lang="en-US" dirty="0"/>
              <a:t>Nowadays many rural areas have a </a:t>
            </a:r>
            <a:r>
              <a:rPr lang="en-US" dirty="0" err="1"/>
              <a:t>conbini</a:t>
            </a:r>
            <a:r>
              <a:rPr lang="en-US" dirty="0"/>
              <a:t>, but in cities they are on practically every street corner. </a:t>
            </a:r>
            <a:r>
              <a:rPr lang="en-US" baseline="0" dirty="0"/>
              <a:t>Like a small supermarket, they are well-stocked with things that people might need on the go (see additional image).</a:t>
            </a:r>
            <a:r>
              <a:rPr lang="en-US" dirty="0"/>
              <a:t> </a:t>
            </a:r>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31</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a:t>Left: A large detached home in a rural area. </a:t>
            </a:r>
            <a:r>
              <a:rPr lang="en-US"/>
              <a:t>Traditional-style</a:t>
            </a:r>
            <a:r>
              <a:rPr lang="en-US" baseline="0"/>
              <a:t> homes featuring paper sliding doors (shoji) and tatami mats are more common there.(See additional image) </a:t>
            </a:r>
          </a:p>
          <a:p>
            <a:r>
              <a:rPr lang="en-GB" b="0" baseline="0"/>
              <a:t>Right: Apartment buildings in cities. Many people in cities live in apartments. Some are very small (see additional image)</a:t>
            </a:r>
          </a:p>
          <a:p>
            <a:endParaRPr lang="en-US" baseline="0"/>
          </a:p>
          <a:p>
            <a:r>
              <a:rPr lang="en-US" baseline="0"/>
              <a:t>Additional images: Traditional tatami flooring and paper sliding doors; a “micro” apartment which has a washing machine and kitchen in the corridor by the front door. There is a small bathroom to the left and a bed at the back. </a:t>
            </a: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Left: a hot spring, </a:t>
            </a:r>
            <a:r>
              <a:rPr lang="en-GB" baseline="0" dirty="0"/>
              <a:t>called </a:t>
            </a:r>
            <a:r>
              <a:rPr lang="en-GB" baseline="0" dirty="0" err="1"/>
              <a:t>onsen</a:t>
            </a:r>
            <a:r>
              <a:rPr lang="en-GB" baseline="0" dirty="0"/>
              <a:t> in Japanese. Explain that it’s naturally hot water from the ground which people can bathe in.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Right: a games arcade which are a common and popular source of entertainment in Japanese cities.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There are </a:t>
            </a:r>
            <a:r>
              <a:rPr lang="en-GB" baseline="0" dirty="0" err="1"/>
              <a:t>onsen</a:t>
            </a:r>
            <a:r>
              <a:rPr lang="en-GB" baseline="0" dirty="0"/>
              <a:t> in cities and even ‘</a:t>
            </a:r>
            <a:r>
              <a:rPr lang="en-GB" baseline="0" dirty="0" err="1"/>
              <a:t>onsen</a:t>
            </a:r>
            <a:r>
              <a:rPr lang="en-GB" baseline="0" dirty="0"/>
              <a:t> towns’ (where there are many hot springs) but many Japanese people also travel to rural areas for relaxing </a:t>
            </a:r>
            <a:r>
              <a:rPr lang="en-GB" baseline="0" dirty="0" err="1"/>
              <a:t>onsen</a:t>
            </a:r>
            <a:r>
              <a:rPr lang="en-GB" baseline="0" dirty="0"/>
              <a:t> or ‘foot </a:t>
            </a:r>
            <a:r>
              <a:rPr lang="en-GB" baseline="0" dirty="0" err="1"/>
              <a:t>onsen</a:t>
            </a:r>
            <a:r>
              <a:rPr lang="en-GB" baseline="0" dirty="0"/>
              <a:t>’ in natural settings (see additional image).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Ask students what other forms of leisure or entertainment they would expect to find in cities/rural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33</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Left: A</a:t>
            </a:r>
            <a:r>
              <a:rPr lang="en-GB" b="0" baseline="0" dirty="0"/>
              <a:t> restaurant in a rural area which serves noodles.</a:t>
            </a:r>
            <a:endParaRPr lang="en-GB" b="0" baseline="0" dirty="0">
              <a:cs typeface="Calibri"/>
            </a:endParaRPr>
          </a:p>
          <a:p>
            <a:r>
              <a:rPr lang="en-GB" b="0" dirty="0" err="1"/>
              <a:t>Right:A</a:t>
            </a:r>
            <a:r>
              <a:rPr lang="en-GB" b="0" dirty="0"/>
              <a:t> fast-food burger chain in Japan. </a:t>
            </a:r>
            <a:r>
              <a:rPr lang="en-GB" b="0" baseline="0" dirty="0"/>
              <a:t>As well as usual options it has Japanese-style items such as a “Teriyaki Burger”.</a:t>
            </a:r>
            <a:r>
              <a:rPr lang="en-GB" dirty="0"/>
              <a:t>  </a:t>
            </a:r>
            <a:endParaRPr lang="en-GB" b="0" dirty="0"/>
          </a:p>
          <a:p>
            <a:endParaRPr lang="en-GB" b="0" dirty="0"/>
          </a:p>
          <a:p>
            <a:r>
              <a:rPr lang="en-GB" dirty="0"/>
              <a:t>Restaurants in cities tend to be</a:t>
            </a:r>
            <a:r>
              <a:rPr lang="en-GB" baseline="0" dirty="0"/>
              <a:t> brightly lit and in main shopping areas. There are many choices and some streets have lots of very small restaurants clustered together. (See additional image).</a:t>
            </a:r>
            <a:r>
              <a:rPr lang="en-GB" dirty="0"/>
              <a:t> </a:t>
            </a:r>
            <a:r>
              <a:rPr lang="en-GB" baseline="0" dirty="0"/>
              <a:t>Rural areas may only have 1 or 2 restaurants.</a:t>
            </a:r>
            <a:r>
              <a:rPr lang="en-GB" dirty="0"/>
              <a:t> </a:t>
            </a:r>
            <a:endParaRPr lang="en-GB" dirty="0">
              <a:cs typeface="Calibri"/>
            </a:endParaRPr>
          </a:p>
          <a:p>
            <a:endParaRPr lang="en-GB" dirty="0">
              <a:cs typeface="Calibri"/>
            </a:endParaRPr>
          </a:p>
          <a:p>
            <a:r>
              <a:rPr lang="en-GB" dirty="0"/>
              <a:t>Some restaurants (in both rural areas and cities) have </a:t>
            </a:r>
            <a:r>
              <a:rPr lang="en-GB" baseline="0" dirty="0"/>
              <a:t>traditional seating - tatami mats (made from woven straw), with low tables and cushions for the customers to sit on. (See additional image).</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34</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Left: A local town hall office in a rural area</a:t>
            </a:r>
            <a:r>
              <a:rPr lang="en-GB" dirty="0"/>
              <a:t>. </a:t>
            </a:r>
            <a:endParaRPr lang="en-GB" b="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Right: Offices</a:t>
            </a:r>
            <a:r>
              <a:rPr lang="en-GB" b="0" baseline="0" dirty="0"/>
              <a:t> and high-rise buildings in central Tokyo. </a:t>
            </a:r>
            <a:endParaRPr lang="en-GB" b="0" dirty="0"/>
          </a:p>
          <a:p>
            <a:endParaRPr lang="en-GB" dirty="0"/>
          </a:p>
          <a:p>
            <a:r>
              <a:rPr lang="en-GB" dirty="0"/>
              <a:t>Ask</a:t>
            </a:r>
            <a:r>
              <a:rPr lang="en-GB" baseline="0" dirty="0"/>
              <a:t> students for their ideas about other workplaces or jobs people might do in cities or rural areas.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35</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US" b="0" baseline="0" dirty="0"/>
              <a:t>There are different versions of this activity (see next slide for a more challenging version). You can do both activities or just this one.</a:t>
            </a:r>
          </a:p>
          <a:p>
            <a:r>
              <a:rPr lang="en-US" b="0" baseline="0" dirty="0"/>
              <a:t>In this activity, pupils will be given a set of photos, sorting them two groups “rural” and “urban”. Using the </a:t>
            </a:r>
            <a:r>
              <a:rPr lang="en-US" b="0" baseline="0" dirty="0" err="1"/>
              <a:t>venn</a:t>
            </a:r>
            <a:r>
              <a:rPr lang="en-US" b="0" baseline="0" dirty="0"/>
              <a:t> diagram worksheet, pupils should note down the similarities and differences between the images.</a:t>
            </a:r>
          </a:p>
          <a:p>
            <a:r>
              <a:rPr lang="en-US" b="0" baseline="0" dirty="0"/>
              <a:t>Draw a </a:t>
            </a:r>
            <a:r>
              <a:rPr lang="en-US" b="0" baseline="0" dirty="0" err="1"/>
              <a:t>venn</a:t>
            </a:r>
            <a:r>
              <a:rPr lang="en-US" b="0" baseline="0" dirty="0"/>
              <a:t> diagram on the board and do a few examples together as a class. </a:t>
            </a:r>
          </a:p>
          <a:p>
            <a:r>
              <a:rPr lang="en-US" b="0" baseline="0" dirty="0"/>
              <a:t>See additional resources for a </a:t>
            </a:r>
            <a:r>
              <a:rPr lang="en-US" b="0" baseline="0" dirty="0" err="1"/>
              <a:t>venn</a:t>
            </a:r>
            <a:r>
              <a:rPr lang="en-US" b="0" baseline="0" dirty="0"/>
              <a:t> diagram worksheet or ask students to draw their own. </a:t>
            </a:r>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36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This activity is a more challenging version of the previous task. This will encourage pupils to consider and evaluate the similarities and differences between Japan and their local area.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You could also choose photos from somewhere else, like a country you may have studied about previously.</a:t>
            </a:r>
          </a:p>
        </p:txBody>
      </p:sp>
      <p:sp>
        <p:nvSpPr>
          <p:cNvPr id="4" name="Slide Number Placeholder 3"/>
          <p:cNvSpPr>
            <a:spLocks noGrp="1"/>
          </p:cNvSpPr>
          <p:nvPr>
            <p:ph type="sldNum" sz="quarter" idx="10"/>
          </p:nvPr>
        </p:nvSpPr>
        <p:spPr/>
        <p:txBody>
          <a:bodyPr/>
          <a:lstStyle/>
          <a:p>
            <a:fld id="{9D1BBD79-A804-45E9-B8E3-9A16A3218D6A}" type="slidenum">
              <a:rPr lang="en-GB" smtClean="0"/>
              <a:t>37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Assign each group either “countryside/rural” or “city/urban”, and get them to discuss the advantages and disadvantages of their chosen area. They could note down their ideas on a mini whiteboard or in their notebooks. Then, ask each group to feedback their ideas with the rest of the class.</a:t>
            </a:r>
          </a:p>
          <a:p>
            <a:endParaRPr lang="en-GB" dirty="0"/>
          </a:p>
          <a:p>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38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dirty="0"/>
              <a:t>To extend your learning on this topic, get pupils to design and create their own poster (or leaflet) that promotes either rural or urban Japan to tourists who may be interested in visiting! This will encourage pupils to further think about what are the advantages of rural/urban areas in Japan, and how these could be used to attract tourists to come and visit.</a:t>
            </a:r>
          </a:p>
          <a:p>
            <a:r>
              <a:rPr lang="en-GB" b="0" baseline="0" dirty="0">
                <a:cs typeface="Calibri"/>
              </a:rPr>
              <a:t>Pupils should include some examples of things they could see and/or do in this area. </a:t>
            </a:r>
          </a:p>
          <a:p>
            <a:r>
              <a:rPr lang="en-GB" b="0" baseline="0" dirty="0">
                <a:cs typeface="Calibri"/>
              </a:rPr>
              <a:t>To extend this learning, pupils could research a specific city or rural town in Japan and design their poster/leaflet to promote it.</a:t>
            </a:r>
          </a:p>
          <a:p>
            <a:endParaRPr lang="en-GB" dirty="0"/>
          </a:p>
          <a:p>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27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Ask pupils if they know the names of either mountain. </a:t>
            </a:r>
          </a:p>
          <a:p>
            <a:r>
              <a:rPr lang="en-GB" dirty="0"/>
              <a:t>Mount Fuji</a:t>
            </a:r>
            <a:r>
              <a:rPr lang="en-GB" baseline="0" dirty="0"/>
              <a:t> (L) is </a:t>
            </a:r>
            <a:r>
              <a:rPr lang="en-GB" sz="1200" b="0" i="0" kern="1200" dirty="0">
                <a:solidFill>
                  <a:schemeClr val="tx1"/>
                </a:solidFill>
                <a:effectLst/>
                <a:latin typeface="+mn-lt"/>
                <a:ea typeface="+mn-ea"/>
                <a:cs typeface="+mn-cs"/>
              </a:rPr>
              <a:t>3,776 m and it is also an active volcano. The last time it erupted was 1707!</a:t>
            </a:r>
            <a:r>
              <a:rPr lang="en-GB" sz="1200" b="0" i="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Ben Nevis (R) is 1,345 m. Ask pupils if they know where it is: England, Scotland, Wales or N. Ireland?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rgbClr val="FF0000"/>
                </a:solidFill>
                <a:effectLst/>
                <a:latin typeface="+mn-lt"/>
                <a:ea typeface="+mn-ea"/>
                <a:cs typeface="+mn-cs"/>
              </a:rPr>
              <a:t>You could tell pupils that a long time ago it used to be an active volcano.</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b="0" dirty="0"/>
              <a:t>To end the lesson, ask pupils to consider whether they would prefer to live in rural or urban Japan?</a:t>
            </a:r>
            <a:r>
              <a:rPr lang="ja-JP" altLang="en-US" b="0" dirty="0"/>
              <a:t> </a:t>
            </a:r>
            <a:r>
              <a:rPr lang="en-GB" altLang="ja-JP" b="0" dirty="0"/>
              <a:t>Ask</a:t>
            </a:r>
            <a:r>
              <a:rPr lang="ja-JP" altLang="en-US" b="0" dirty="0"/>
              <a:t> </a:t>
            </a:r>
            <a:r>
              <a:rPr lang="en-GB" altLang="ja-JP" b="0" dirty="0"/>
              <a:t>pupils</a:t>
            </a:r>
            <a:r>
              <a:rPr lang="ja-JP" altLang="en-US" b="0" dirty="0"/>
              <a:t> </a:t>
            </a:r>
            <a:r>
              <a:rPr lang="en-GB" altLang="ja-JP" b="0" dirty="0"/>
              <a:t>to</a:t>
            </a:r>
            <a:r>
              <a:rPr lang="ja-JP" altLang="en-US" b="0" dirty="0"/>
              <a:t> </a:t>
            </a:r>
            <a:r>
              <a:rPr lang="en-GB" altLang="ja-JP" b="0" dirty="0"/>
              <a:t>share</a:t>
            </a:r>
            <a:r>
              <a:rPr lang="ja-JP" altLang="en-US" b="0" dirty="0"/>
              <a:t> </a:t>
            </a:r>
            <a:r>
              <a:rPr lang="en-GB" altLang="ja-JP" b="0" dirty="0"/>
              <a:t>their</a:t>
            </a:r>
            <a:r>
              <a:rPr lang="ja-JP" altLang="en-US" b="0" dirty="0"/>
              <a:t> </a:t>
            </a:r>
            <a:r>
              <a:rPr lang="en-GB" altLang="ja-JP" b="0" dirty="0"/>
              <a:t>ideas</a:t>
            </a:r>
            <a:r>
              <a:rPr lang="ja-JP" altLang="en-US" b="0" dirty="0"/>
              <a:t> </a:t>
            </a:r>
            <a:r>
              <a:rPr lang="en-GB" altLang="ja-JP" b="0" dirty="0"/>
              <a:t>as well as their reasons why!</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40</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41</a:t>
            </a:fld>
            <a:endParaRPr lang="en-GB"/>
          </a:p>
        </p:txBody>
      </p:sp>
    </p:spTree>
    <p:extLst>
      <p:ext uri="{BB962C8B-B14F-4D97-AF65-F5344CB8AC3E}">
        <p14:creationId xmlns:p14="http://schemas.microsoft.com/office/powerpoint/2010/main" val="38799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Reveal the answer by clicking on the slide again for the animation.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a:t>
            </a:r>
          </a:p>
          <a:p>
            <a:r>
              <a:rPr lang="en-GB" dirty="0"/>
              <a:t>Tell</a:t>
            </a:r>
            <a:r>
              <a:rPr lang="en-GB" baseline="0" dirty="0"/>
              <a:t> pupils </a:t>
            </a:r>
            <a:r>
              <a:rPr lang="en-GB" dirty="0"/>
              <a:t>they</a:t>
            </a:r>
            <a:r>
              <a:rPr lang="en-GB" baseline="0" dirty="0"/>
              <a:t> might think the UK is bigger because of the size of the images on the previous slides and/or maps which are not to scale. </a:t>
            </a:r>
          </a:p>
          <a:p>
            <a:r>
              <a:rPr lang="en-GB" baseline="0" dirty="0"/>
              <a:t>Explain that Japan is actually bigger – the image above shows how big Japan is in comparison to the UK!</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Reveal the answer by clicking on the slide again for the animation.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a:t>
            </a:r>
          </a:p>
          <a:p>
            <a:r>
              <a:rPr lang="en-GB" dirty="0"/>
              <a:t>Check</a:t>
            </a:r>
            <a:r>
              <a:rPr lang="en-GB" baseline="0" dirty="0"/>
              <a:t> pupils know the capital cities of Japan and the UK. </a:t>
            </a:r>
          </a:p>
          <a:p>
            <a:r>
              <a:rPr lang="en-GB" baseline="0" dirty="0"/>
              <a:t>Here Tokyo (approx. 14 million people) is compared to London (approx. 9 million people). </a:t>
            </a:r>
          </a:p>
          <a:p>
            <a:r>
              <a:rPr lang="en-GB" baseline="0" dirty="0"/>
              <a:t>You could compare Tokyo to Cardiff, Edinburgh, or Belfast (all under 1 million) as well.</a:t>
            </a:r>
          </a:p>
          <a:p>
            <a:r>
              <a:rPr lang="en-GB" baseline="0" dirty="0"/>
              <a:t>Greater Tokyo is considered the world’s largest city.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r>
              <a:rPr lang="en-US" baseline="0" dirty="0"/>
              <a:t>Introduce the topic of today’s lesson.</a:t>
            </a:r>
          </a:p>
        </p:txBody>
      </p:sp>
      <p:sp>
        <p:nvSpPr>
          <p:cNvPr id="4" name="Slide Number Placeholder 3"/>
          <p:cNvSpPr>
            <a:spLocks noGrp="1"/>
          </p:cNvSpPr>
          <p:nvPr>
            <p:ph type="sldNum" sz="quarter" idx="10"/>
          </p:nvPr>
        </p:nvSpPr>
        <p:spPr/>
        <p:txBody>
          <a:bodyPr/>
          <a:lstStyle/>
          <a:p>
            <a:fld id="{9D1BBD79-A804-45E9-B8E3-9A16A3218D6A}" type="slidenum">
              <a:rPr lang="en-GB" smtClean="0"/>
              <a:t>9</a:t>
            </a:fld>
            <a:endParaRPr lang="en-GB"/>
          </a:p>
        </p:txBody>
      </p:sp>
    </p:spTree>
    <p:extLst>
      <p:ext uri="{BB962C8B-B14F-4D97-AF65-F5344CB8AC3E}">
        <p14:creationId xmlns:p14="http://schemas.microsoft.com/office/powerpoint/2010/main" val="355025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44820C-79D5-4E04-95E4-0C5C2674FEA8}" type="datetime1">
              <a:rPr lang="en-GB" smtClean="0"/>
              <a:t>11/02/2026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DDD8B7-C1D7-4743-9470-4BD7F91F588B}" type="datetime1">
              <a:rPr lang="en-GB" smtClean="0"/>
              <a:t>11/02/2026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C479E-654D-4746-B582-36E39430CA9D}" type="datetime1">
              <a:rPr lang="en-GB" smtClean="0"/>
              <a:t>11/02/2026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127622-BD42-47F9-9CA6-FD693E360096}" type="datetime1">
              <a:rPr lang="en-GB" smtClean="0"/>
              <a:t>11/02/2026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4E555-65CA-4646-9EFA-61B0A07002AF}" type="datetime1">
              <a:rPr lang="en-GB" smtClean="0"/>
              <a:t>11/02/2026</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A76EB5-D9DC-43EC-B43F-F99BFB57390C}" type="datetime1">
              <a:rPr lang="en-GB" smtClean="0"/>
              <a:t>11/02/2026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043A44-13BB-4959-BC55-580CB0D98D73}" type="datetime1">
              <a:rPr lang="en-GB" smtClean="0"/>
              <a:t>11/02/2026</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07953A-87A9-4662-A26A-87700B819D78}" type="datetime1">
              <a:rPr lang="en-GB" smtClean="0"/>
              <a:t>11/02/2026</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0B6E6-2075-4206-9DB9-C66C1CEE853F}" type="datetime1">
              <a:rPr lang="en-GB" smtClean="0"/>
              <a:t>11/02/2026</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1F4AD8-CFF9-46C3-903E-9E7C140D6E90}" type="datetime1">
              <a:rPr lang="en-GB" smtClean="0"/>
              <a:t>11/02/2026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0BFC-D795-464A-B662-F2841F9B2316}" type="datetime1">
              <a:rPr lang="en-GB" smtClean="0"/>
              <a:t>11/02/2026</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C668-4A9E-489F-A366-D484D38103FB}" type="datetime1">
              <a:rPr lang="en-GB" smtClean="0"/>
              <a:t>11/02/2026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_01Eat0Zo_Q"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hyperlink" Target="https://commons.wikimedia.org/wiki/File:211029_Risshaku-ji_Yamagata_Yamagata_pref_Japan80s3.jpg" TargetMode="External"/><Relationship Id="rId3" Type="http://schemas.openxmlformats.org/officeDocument/2006/relationships/image" Target="../media/image27.jpeg"/><Relationship Id="rId7" Type="http://schemas.openxmlformats.org/officeDocument/2006/relationships/hyperlink" Target="https://creativecommons.org/licenses/by-sa/2.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commons.wikimedia.org/wiki/File:%E7%94%B0%E3%82%93%E3%81%BC_(2641562359).jpg" TargetMode="External"/><Relationship Id="rId5" Type="http://schemas.openxmlformats.org/officeDocument/2006/relationships/image" Target="../media/image29.jpeg"/><Relationship Id="rId10" Type="http://schemas.openxmlformats.org/officeDocument/2006/relationships/image" Target="../media/image6.png"/><Relationship Id="rId4" Type="http://schemas.openxmlformats.org/officeDocument/2006/relationships/image" Target="../media/image28.jpeg"/><Relationship Id="rId9" Type="http://schemas.openxmlformats.org/officeDocument/2006/relationships/hyperlink" Target="https://creativecommons.org/licenses/by-sa/4.0"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nd-nc/2.0/jp/?ref=openverse" TargetMode="External"/><Relationship Id="rId3" Type="http://schemas.openxmlformats.org/officeDocument/2006/relationships/image" Target="../media/image30.jpeg"/><Relationship Id="rId7" Type="http://schemas.openxmlformats.org/officeDocument/2006/relationships/hyperlink" Target="https://www.flickr.com/photos/56119072@N00"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flickr.com/photos/56119072@N00/478347745" TargetMode="External"/><Relationship Id="rId5" Type="http://schemas.openxmlformats.org/officeDocument/2006/relationships/hyperlink" Target="https://creativecommons.org/licenses/by-sa/2.0" TargetMode="External"/><Relationship Id="rId10" Type="http://schemas.openxmlformats.org/officeDocument/2006/relationships/image" Target="../media/image6.png"/><Relationship Id="rId4" Type="http://schemas.openxmlformats.org/officeDocument/2006/relationships/hyperlink" Target="https://commons.wikimedia.org/wiki/File:%E7%94%B0%E3%82%93%E3%81%BC_(2641562359).jpg" TargetMode="External"/><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211029_Risshaku-ji_Yamagata_Yamagata_pref_Japan80s3.jpg"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2.jpeg"/><Relationship Id="rId4" Type="http://schemas.openxmlformats.org/officeDocument/2006/relationships/hyperlink" Target="https://creativecommons.org/licenses/by-sa/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Fukuoka-Tsuzura_Rice_Terrace_in_an_Early_Summer-xl.jp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hyperlink" Target="https://creativecommons.org/licenses/by/4.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martijnbaudoin?utm_source=unsplash&amp;utm_medium=referral&amp;utm_content=creditCopyText"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9.jpeg"/><Relationship Id="rId4" Type="http://schemas.openxmlformats.org/officeDocument/2006/relationships/hyperlink" Target="https://unsplash.com/?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hyperlink" Target="https://openmoji.org/" TargetMode="External"/><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creativecommons.org/licenses/by-sa/4.0/"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s://commons.wikimedia.org/w/index.php?curid=93622863" TargetMode="External"/><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hyperlink" Target="https://creativecommons.org/licenses/by-sa/4.0/?ref=openverse" TargetMode="External"/><Relationship Id="rId4" Type="http://schemas.openxmlformats.org/officeDocument/2006/relationships/hyperlink" Target="https://commons.wikimedia.org/wiki/User:%E5%B0%8F%E7%9F%B3%E5%B7%9D%E4%BA%BA%E6%99%8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hyperlink" Target="https://www.flickr.com/photos/49462908@N00/2768028218" TargetMode="External"/><Relationship Id="rId13" Type="http://schemas.openxmlformats.org/officeDocument/2006/relationships/image" Target="../media/image6.png"/><Relationship Id="rId3" Type="http://schemas.openxmlformats.org/officeDocument/2006/relationships/hyperlink" Target="https://www.flickr.com/photos/85936780@N00/74414575" TargetMode="External"/><Relationship Id="rId7" Type="http://schemas.openxmlformats.org/officeDocument/2006/relationships/hyperlink" Target="https://creativecommons.org/licenses/by-sa/3.0" TargetMode="External"/><Relationship Id="rId12"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commons.wikimedia.org/wiki/File:Convenience_store_7-11_Yashiro-cho_Yashiro.jpg" TargetMode="External"/><Relationship Id="rId11" Type="http://schemas.openxmlformats.org/officeDocument/2006/relationships/image" Target="../media/image52.jpeg"/><Relationship Id="rId5" Type="http://schemas.openxmlformats.org/officeDocument/2006/relationships/hyperlink" Target="https://creativecommons.org/licenses/by-sa/2.0/?ref=openverse" TargetMode="External"/><Relationship Id="rId10" Type="http://schemas.openxmlformats.org/officeDocument/2006/relationships/image" Target="../media/image51.jpeg"/><Relationship Id="rId4" Type="http://schemas.openxmlformats.org/officeDocument/2006/relationships/hyperlink" Target="https://www.flickr.com/photos/85936780@N00" TargetMode="External"/><Relationship Id="rId9" Type="http://schemas.openxmlformats.org/officeDocument/2006/relationships/hyperlink" Target="https://www.flickr.com/photos/49462908@N00"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unsplash.com/ja/@s_tsuchiya?utm_source=unsplash&amp;utm_medium=referral&amp;utm_content=creditCopyText" TargetMode="External"/><Relationship Id="rId13"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hyperlink" Target="https://creativecommons.org/licenses/by/2.0" TargetMode="External"/><Relationship Id="rId12"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creativecommons.org/licenses/by-nc/2.0/?ref=openverse" TargetMode="External"/><Relationship Id="rId11" Type="http://schemas.openxmlformats.org/officeDocument/2006/relationships/image" Target="../media/image56.jpeg"/><Relationship Id="rId5" Type="http://schemas.openxmlformats.org/officeDocument/2006/relationships/hyperlink" Target="https://www.flickr.com/photos/92154034@N00" TargetMode="External"/><Relationship Id="rId10" Type="http://schemas.openxmlformats.org/officeDocument/2006/relationships/image" Target="../media/image55.jpeg"/><Relationship Id="rId4" Type="http://schemas.openxmlformats.org/officeDocument/2006/relationships/hyperlink" Target="https://www.flickr.com/photos/92154034@N00/158633335" TargetMode="External"/><Relationship Id="rId9" Type="http://schemas.openxmlformats.org/officeDocument/2006/relationships/hyperlink" Target="https://unsplash.com/s/photos/japanese-tatami?utm_source=unsplash&amp;utm_medium=referral&amp;utm_content=creditCopyText" TargetMode="External"/><Relationship Id="rId1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hyperlink" Target="https://commons.wikimedia.org/w/index.php?curid=35835535" TargetMode="External"/><Relationship Id="rId7"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s://creativecommons.org/licenses/by-sa/4.0/?ref=openvers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creativecommons.org/licenses/by-sa/4.0/"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openmoji.org/" TargetMode="External"/><Relationship Id="rId5" Type="http://schemas.openxmlformats.org/officeDocument/2006/relationships/image" Target="../media/image69.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hyperlink" Target="https://openmoji.org/" TargetMode="External"/><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8.png"/><Relationship Id="rId4" Type="http://schemas.openxmlformats.org/officeDocument/2006/relationships/hyperlink" Target="https://creativecommons.org/licenses/by-sa/4.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Mount_Fuji_from_Jurigi.jpg"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openmoji.org/" TargetMode="External"/><Relationship Id="rId7"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6.png"/><Relationship Id="rId4" Type="http://schemas.openxmlformats.org/officeDocument/2006/relationships/hyperlink" Target="https://creativecommons.org/licenses/by-sa/4.0/"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unsplash.com/@thedlkr?utm_source=unsplash&amp;utm_medium=referral&amp;utm_content=creditCopyText" TargetMode="External"/><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creativecommons.org/licenses/by/2.0" TargetMode="External"/><Relationship Id="rId5" Type="http://schemas.openxmlformats.org/officeDocument/2006/relationships/hyperlink" Target="https://commons.wikimedia.org/wiki/File:Aerial_view_of_London_city.jpg" TargetMode="External"/><Relationship Id="rId4" Type="http://schemas.openxmlformats.org/officeDocument/2006/relationships/hyperlink" Target="https://unsplash.com/?utm_source=unsplash&amp;utm_medium=referral&amp;utm_content=creditCopyText" TargetMode="Externa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File:211029_Risshaku-ji_Yamagata_Yamagata_pref_Japan80s3.jpg" TargetMode="External"/><Relationship Id="rId10" Type="http://schemas.openxmlformats.org/officeDocument/2006/relationships/image" Target="../media/image6.png"/><Relationship Id="rId4" Type="http://schemas.openxmlformats.org/officeDocument/2006/relationships/image" Target="../media/image13.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453" y="2528878"/>
            <a:ext cx="2353684" cy="3138246"/>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6490" y="2528878"/>
            <a:ext cx="2850383" cy="3399766"/>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1</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11560" y="546990"/>
            <a:ext cx="6624735"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Starter</a:t>
            </a:r>
          </a:p>
        </p:txBody>
      </p:sp>
      <p:sp>
        <p:nvSpPr>
          <p:cNvPr id="10" name="Footer Placeholder 5"/>
          <p:cNvSpPr>
            <a:spLocks noGrp="1"/>
          </p:cNvSpPr>
          <p:nvPr>
            <p:ph type="ftr" sz="quarter" idx="11"/>
          </p:nvPr>
        </p:nvSpPr>
        <p:spPr>
          <a:xfrm>
            <a:off x="3175" y="6356350"/>
            <a:ext cx="9032875" cy="501650"/>
          </a:xfrm>
        </p:spPr>
        <p:txBody>
          <a:bodyPr/>
          <a:lstStyle/>
          <a:p>
            <a:r>
              <a:rPr lang="en-GB" dirty="0">
                <a:solidFill>
                  <a:schemeClr val="bg1"/>
                </a:solidFill>
              </a:rPr>
              <a:t>The Japan Society</a:t>
            </a:r>
          </a:p>
        </p:txBody>
      </p:sp>
      <p:pic>
        <p:nvPicPr>
          <p:cNvPr id="11" name="Picture 10">
            <a:extLst>
              <a:ext uri="{FF2B5EF4-FFF2-40B4-BE49-F238E27FC236}">
                <a16:creationId xmlns:a16="http://schemas.microsoft.com/office/drawing/2014/main" id="{204D3CAE-5CD6-4889-A663-F5F0B72B9D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950" y="6459798"/>
            <a:ext cx="319731" cy="319731"/>
          </a:xfrm>
          <a:prstGeom prst="rect">
            <a:avLst/>
          </a:prstGeom>
        </p:spPr>
      </p:pic>
      <p:sp>
        <p:nvSpPr>
          <p:cNvPr id="14" name="Rectangle 13">
            <a:extLst>
              <a:ext uri="{FF2B5EF4-FFF2-40B4-BE49-F238E27FC236}">
                <a16:creationId xmlns:a16="http://schemas.microsoft.com/office/drawing/2014/main" id="{6C37FA5C-3D7E-49B4-8D4B-8E95946E74B8}"/>
              </a:ext>
            </a:extLst>
          </p:cNvPr>
          <p:cNvSpPr/>
          <p:nvPr/>
        </p:nvSpPr>
        <p:spPr>
          <a:xfrm>
            <a:off x="611560" y="1459068"/>
            <a:ext cx="796657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Discuss the following questions and decide whether you think the answer is...</a:t>
            </a:r>
          </a:p>
        </p:txBody>
      </p:sp>
      <p:sp>
        <p:nvSpPr>
          <p:cNvPr id="16" name="Rectangle 15">
            <a:extLst>
              <a:ext uri="{FF2B5EF4-FFF2-40B4-BE49-F238E27FC236}">
                <a16:creationId xmlns:a16="http://schemas.microsoft.com/office/drawing/2014/main" id="{04B2896D-8E73-4379-87CD-B5B0FBC93E59}"/>
              </a:ext>
            </a:extLst>
          </p:cNvPr>
          <p:cNvSpPr/>
          <p:nvPr/>
        </p:nvSpPr>
        <p:spPr>
          <a:xfrm>
            <a:off x="1" y="3636336"/>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or</a:t>
            </a:r>
          </a:p>
        </p:txBody>
      </p:sp>
      <p:sp>
        <p:nvSpPr>
          <p:cNvPr id="19" name="Rectangle 18">
            <a:extLst>
              <a:ext uri="{FF2B5EF4-FFF2-40B4-BE49-F238E27FC236}">
                <a16:creationId xmlns:a16="http://schemas.microsoft.com/office/drawing/2014/main" id="{21C83159-ADC4-4E1D-B1B4-3385654E20AD}"/>
              </a:ext>
            </a:extLst>
          </p:cNvPr>
          <p:cNvSpPr/>
          <p:nvPr/>
        </p:nvSpPr>
        <p:spPr>
          <a:xfrm>
            <a:off x="1611218" y="5513235"/>
            <a:ext cx="201565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Kozuka Gothic Pro B" pitchFamily="34" charset="-128"/>
                <a:ea typeface="Kozuka Gothic Pro B" pitchFamily="34" charset="-128"/>
              </a:rPr>
              <a:t>Japan</a:t>
            </a:r>
            <a:endParaRPr kumimoji="0" lang="en-GB" sz="28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20" name="Rectangle 19">
            <a:extLst>
              <a:ext uri="{FF2B5EF4-FFF2-40B4-BE49-F238E27FC236}">
                <a16:creationId xmlns:a16="http://schemas.microsoft.com/office/drawing/2014/main" id="{DD5CF544-F285-4600-A39D-DC5929B857BF}"/>
              </a:ext>
            </a:extLst>
          </p:cNvPr>
          <p:cNvSpPr/>
          <p:nvPr/>
        </p:nvSpPr>
        <p:spPr>
          <a:xfrm>
            <a:off x="6228467" y="5512967"/>
            <a:ext cx="201565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Kozuka Gothic Pro B" pitchFamily="34" charset="-128"/>
                <a:ea typeface="Kozuka Gothic Pro B" pitchFamily="34" charset="-128"/>
              </a:rPr>
              <a:t>the UK</a:t>
            </a:r>
            <a:endParaRPr kumimoji="0" lang="en-GB" sz="28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2016474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a:xfrm>
            <a:off x="2768" y="6356350"/>
            <a:ext cx="9033728" cy="5016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
        <p:nvSpPr>
          <p:cNvPr id="11" name="TextBox 10"/>
          <p:cNvSpPr txBox="1"/>
          <p:nvPr/>
        </p:nvSpPr>
        <p:spPr>
          <a:xfrm>
            <a:off x="676332" y="373965"/>
            <a:ext cx="684799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black"/>
              </a:solidFill>
              <a:effectLst/>
              <a:uLnTx/>
              <a:uFillTx/>
              <a:latin typeface="Kristen ITC" panose="03050502040202030202" pitchFamily="66" charset="0"/>
              <a:ea typeface="Kozuka Gothic Pro B" pitchFamily="34" charset="-128"/>
              <a:cs typeface="+mn-cs"/>
            </a:endParaRPr>
          </a:p>
        </p:txBody>
      </p:sp>
      <p:sp>
        <p:nvSpPr>
          <p:cNvPr id="12" name="TextBox 11">
            <a:extLst>
              <a:ext uri="{FF2B5EF4-FFF2-40B4-BE49-F238E27FC236}">
                <a16:creationId xmlns:a16="http://schemas.microsoft.com/office/drawing/2014/main" id="{6B2AF46D-3E67-4E98-A50B-38BE454F83B6}"/>
              </a:ext>
            </a:extLst>
          </p:cNvPr>
          <p:cNvSpPr txBox="1"/>
          <p:nvPr/>
        </p:nvSpPr>
        <p:spPr>
          <a:xfrm>
            <a:off x="427922" y="378955"/>
            <a:ext cx="7344816" cy="830997"/>
          </a:xfrm>
          <a:prstGeom prst="rect">
            <a:avLst/>
          </a:prstGeom>
          <a:solidFill>
            <a:schemeClr val="bg1"/>
          </a:solidFill>
        </p:spPr>
        <p:txBody>
          <a:bodyPr wrap="square" rtlCol="0">
            <a:spAutoFit/>
          </a:bodyPr>
          <a:lstStyle/>
          <a:p>
            <a:r>
              <a:rPr lang="en-US" altLang="ja-JP" sz="4800" b="1" dirty="0">
                <a:solidFill>
                  <a:srgbClr val="FF0000"/>
                </a:solidFill>
                <a:latin typeface="Kristen ITC" panose="03050502040202030202" pitchFamily="66" charset="0"/>
                <a:ea typeface="Kozuka Gothic Pro B" pitchFamily="34" charset="-128"/>
              </a:rPr>
              <a:t>Learning Objectives </a:t>
            </a:r>
            <a:endParaRPr lang="en-GB" sz="4800" b="1" dirty="0">
              <a:solidFill>
                <a:srgbClr val="FF0000"/>
              </a:solidFill>
              <a:latin typeface="Kristen ITC" panose="03050502040202030202" pitchFamily="66" charset="0"/>
              <a:ea typeface="Kozuka Gothic Pro B" pitchFamily="34" charset="-128"/>
            </a:endParaRPr>
          </a:p>
        </p:txBody>
      </p:sp>
      <p:sp>
        <p:nvSpPr>
          <p:cNvPr id="13" name="TextBox 12">
            <a:extLst>
              <a:ext uri="{FF2B5EF4-FFF2-40B4-BE49-F238E27FC236}">
                <a16:creationId xmlns:a16="http://schemas.microsoft.com/office/drawing/2014/main" id="{357B8E19-2A4C-4A9E-B520-D1D0AD116047}"/>
              </a:ext>
            </a:extLst>
          </p:cNvPr>
          <p:cNvSpPr txBox="1"/>
          <p:nvPr/>
        </p:nvSpPr>
        <p:spPr>
          <a:xfrm>
            <a:off x="442561" y="1345913"/>
            <a:ext cx="8258878" cy="1938992"/>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Kozuka Gothic Pro R" pitchFamily="34" charset="-128"/>
                <a:ea typeface="Kozuka Gothic Pro R" pitchFamily="34" charset="-128"/>
              </a:rPr>
              <a:t>To recognise the similarities and differences between rural and urban areas in Japan.</a:t>
            </a:r>
            <a:br>
              <a:rPr lang="en-US" sz="2400" dirty="0">
                <a:latin typeface="Kozuka Gothic Pro R" pitchFamily="34" charset="-128"/>
                <a:ea typeface="Kozuka Gothic Pro R" pitchFamily="34" charset="-128"/>
              </a:rPr>
            </a:br>
            <a:endParaRPr lang="en-US" sz="2400" dirty="0">
              <a:latin typeface="Kozuka Gothic Pro R" pitchFamily="34" charset="-128"/>
              <a:ea typeface="Kozuka Gothic Pro R" pitchFamily="34" charset="-128"/>
            </a:endParaRPr>
          </a:p>
          <a:p>
            <a:pPr marL="285750" indent="-285750">
              <a:buFont typeface="Arial" panose="020B0604020202020204" pitchFamily="34" charset="0"/>
              <a:buChar char="•"/>
            </a:pPr>
            <a:r>
              <a:rPr lang="en-US" sz="2400" dirty="0">
                <a:latin typeface="Kozuka Gothic Pro R" pitchFamily="34" charset="-128"/>
                <a:ea typeface="Kozuka Gothic Pro R" pitchFamily="34" charset="-128"/>
              </a:rPr>
              <a:t>To consider and evaluate the advantages and disadvantages of these areas.</a:t>
            </a:r>
          </a:p>
        </p:txBody>
      </p:sp>
      <p:pic>
        <p:nvPicPr>
          <p:cNvPr id="8" name="Picture 7">
            <a:extLst>
              <a:ext uri="{FF2B5EF4-FFF2-40B4-BE49-F238E27FC236}">
                <a16:creationId xmlns:a16="http://schemas.microsoft.com/office/drawing/2014/main" id="{CB2D08F4-DBFD-4F08-B064-2AFC604C5A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pic>
        <p:nvPicPr>
          <p:cNvPr id="2" name="Picture 1">
            <a:extLst>
              <a:ext uri="{FF2B5EF4-FFF2-40B4-BE49-F238E27FC236}">
                <a16:creationId xmlns:a16="http://schemas.microsoft.com/office/drawing/2014/main" id="{E57D57D7-23D2-421E-A743-2B48DAD0A38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363942" y="3474561"/>
            <a:ext cx="3981012" cy="2654008"/>
          </a:xfrm>
          <a:prstGeom prst="rect">
            <a:avLst/>
          </a:prstGeom>
        </p:spPr>
      </p:pic>
      <p:pic>
        <p:nvPicPr>
          <p:cNvPr id="4" name="Picture 3">
            <a:extLst>
              <a:ext uri="{FF2B5EF4-FFF2-40B4-BE49-F238E27FC236}">
                <a16:creationId xmlns:a16="http://schemas.microsoft.com/office/drawing/2014/main" id="{0BE2C9F3-7322-48F4-885C-C3A5BB9C9E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91132" y="3474561"/>
            <a:ext cx="3988926" cy="2654008"/>
          </a:xfrm>
          <a:prstGeom prst="rect">
            <a:avLst/>
          </a:prstGeom>
        </p:spPr>
      </p:pic>
    </p:spTree>
    <p:extLst>
      <p:ext uri="{BB962C8B-B14F-4D97-AF65-F5344CB8AC3E}">
        <p14:creationId xmlns:p14="http://schemas.microsoft.com/office/powerpoint/2010/main" val="79833630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a:xfrm>
            <a:off x="2768" y="6356350"/>
            <a:ext cx="9033728" cy="5016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
        <p:nvSpPr>
          <p:cNvPr id="11" name="TextBox 10"/>
          <p:cNvSpPr txBox="1"/>
          <p:nvPr/>
        </p:nvSpPr>
        <p:spPr>
          <a:xfrm>
            <a:off x="676332" y="373965"/>
            <a:ext cx="684799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black"/>
              </a:solidFill>
              <a:effectLst/>
              <a:uLnTx/>
              <a:uFillTx/>
              <a:latin typeface="Kristen ITC" panose="03050502040202030202" pitchFamily="66" charset="0"/>
              <a:ea typeface="Kozuka Gothic Pro B" pitchFamily="34" charset="-128"/>
              <a:cs typeface="+mn-cs"/>
            </a:endParaRPr>
          </a:p>
        </p:txBody>
      </p:sp>
      <p:sp>
        <p:nvSpPr>
          <p:cNvPr id="12" name="TextBox 11">
            <a:extLst>
              <a:ext uri="{FF2B5EF4-FFF2-40B4-BE49-F238E27FC236}">
                <a16:creationId xmlns:a16="http://schemas.microsoft.com/office/drawing/2014/main" id="{6B2AF46D-3E67-4E98-A50B-38BE454F83B6}"/>
              </a:ext>
            </a:extLst>
          </p:cNvPr>
          <p:cNvSpPr txBox="1"/>
          <p:nvPr/>
        </p:nvSpPr>
        <p:spPr>
          <a:xfrm>
            <a:off x="427922" y="378955"/>
            <a:ext cx="7344816"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Key Words</a:t>
            </a:r>
            <a:endParaRPr kumimoji="0" lang="en-GB"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sp>
        <p:nvSpPr>
          <p:cNvPr id="13" name="TextBox 12">
            <a:extLst>
              <a:ext uri="{FF2B5EF4-FFF2-40B4-BE49-F238E27FC236}">
                <a16:creationId xmlns:a16="http://schemas.microsoft.com/office/drawing/2014/main" id="{357B8E19-2A4C-4A9E-B520-D1D0AD116047}"/>
              </a:ext>
            </a:extLst>
          </p:cNvPr>
          <p:cNvSpPr txBox="1"/>
          <p:nvPr/>
        </p:nvSpPr>
        <p:spPr>
          <a:xfrm>
            <a:off x="457200" y="1174692"/>
            <a:ext cx="8258878" cy="483760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600" dirty="0">
                <a:solidFill>
                  <a:prstClr val="black"/>
                </a:solidFill>
                <a:latin typeface="Kozuka Gothic Pro R" pitchFamily="34" charset="-128"/>
                <a:ea typeface="Kozuka Gothic Pro R" pitchFamily="34" charset="-128"/>
              </a:rPr>
              <a:t>Rural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Urban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600" dirty="0">
                <a:solidFill>
                  <a:prstClr val="black"/>
                </a:solidFill>
                <a:latin typeface="Kozuka Gothic Pro R" pitchFamily="34" charset="-128"/>
                <a:ea typeface="Kozuka Gothic Pro R" pitchFamily="34" charset="-128"/>
              </a:rPr>
              <a:t>Population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City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Countryside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Similarities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600" dirty="0">
                <a:solidFill>
                  <a:prstClr val="black"/>
                </a:solidFill>
                <a:latin typeface="Kozuka Gothic Pro R" pitchFamily="34" charset="-128"/>
                <a:ea typeface="Kozuka Gothic Pro R" pitchFamily="34" charset="-128"/>
              </a:rPr>
              <a:t>Differences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Facilities</a:t>
            </a:r>
          </a:p>
        </p:txBody>
      </p:sp>
      <p:pic>
        <p:nvPicPr>
          <p:cNvPr id="2" name="Picture 1">
            <a:extLst>
              <a:ext uri="{FF2B5EF4-FFF2-40B4-BE49-F238E27FC236}">
                <a16:creationId xmlns:a16="http://schemas.microsoft.com/office/drawing/2014/main" id="{4997CEDC-84A9-4DC0-8730-50A9BAAC7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1275" y="4451470"/>
            <a:ext cx="2297450" cy="1929858"/>
          </a:xfrm>
          <a:prstGeom prst="rect">
            <a:avLst/>
          </a:prstGeom>
        </p:spPr>
      </p:pic>
      <p:pic>
        <p:nvPicPr>
          <p:cNvPr id="9" name="Picture 8">
            <a:extLst>
              <a:ext uri="{FF2B5EF4-FFF2-40B4-BE49-F238E27FC236}">
                <a16:creationId xmlns:a16="http://schemas.microsoft.com/office/drawing/2014/main" id="{F8E53BD9-CE4C-4ABA-AAF6-93784312DF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163233837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a:xfrm>
            <a:off x="2768" y="6356350"/>
            <a:ext cx="9033728" cy="5016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
        <p:nvSpPr>
          <p:cNvPr id="11" name="TextBox 10"/>
          <p:cNvSpPr txBox="1"/>
          <p:nvPr/>
        </p:nvSpPr>
        <p:spPr>
          <a:xfrm>
            <a:off x="676332" y="373965"/>
            <a:ext cx="684799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black"/>
              </a:solidFill>
              <a:effectLst/>
              <a:uLnTx/>
              <a:uFillTx/>
              <a:latin typeface="Kristen ITC" panose="03050502040202030202" pitchFamily="66" charset="0"/>
              <a:ea typeface="Kozuka Gothic Pro B" pitchFamily="34" charset="-128"/>
              <a:cs typeface="+mn-cs"/>
            </a:endParaRPr>
          </a:p>
        </p:txBody>
      </p:sp>
      <p:sp>
        <p:nvSpPr>
          <p:cNvPr id="12" name="TextBox 11">
            <a:extLst>
              <a:ext uri="{FF2B5EF4-FFF2-40B4-BE49-F238E27FC236}">
                <a16:creationId xmlns:a16="http://schemas.microsoft.com/office/drawing/2014/main" id="{6B2AF46D-3E67-4E98-A50B-38BE454F83B6}"/>
              </a:ext>
            </a:extLst>
          </p:cNvPr>
          <p:cNvSpPr txBox="1"/>
          <p:nvPr/>
        </p:nvSpPr>
        <p:spPr>
          <a:xfrm>
            <a:off x="427922" y="378955"/>
            <a:ext cx="7344816"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Discussion</a:t>
            </a:r>
            <a:endParaRPr kumimoji="0" lang="en-GB"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sp>
        <p:nvSpPr>
          <p:cNvPr id="13" name="TextBox 12">
            <a:extLst>
              <a:ext uri="{FF2B5EF4-FFF2-40B4-BE49-F238E27FC236}">
                <a16:creationId xmlns:a16="http://schemas.microsoft.com/office/drawing/2014/main" id="{357B8E19-2A4C-4A9E-B520-D1D0AD116047}"/>
              </a:ext>
            </a:extLst>
          </p:cNvPr>
          <p:cNvSpPr txBox="1"/>
          <p:nvPr/>
        </p:nvSpPr>
        <p:spPr>
          <a:xfrm>
            <a:off x="1023797" y="1284298"/>
            <a:ext cx="7096406" cy="1077218"/>
          </a:xfrm>
          <a:prstGeom prst="rect">
            <a:avLst/>
          </a:prstGeom>
          <a:noFill/>
          <a:ln w="38100">
            <a:solidFill>
              <a:srgbClr val="FF0000"/>
            </a:solidFill>
            <a:prstDash val="dash"/>
          </a:ln>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What words would you use to describe Japan?</a:t>
            </a:r>
          </a:p>
        </p:txBody>
      </p:sp>
      <p:pic>
        <p:nvPicPr>
          <p:cNvPr id="9" name="Picture 8">
            <a:extLst>
              <a:ext uri="{FF2B5EF4-FFF2-40B4-BE49-F238E27FC236}">
                <a16:creationId xmlns:a16="http://schemas.microsoft.com/office/drawing/2014/main" id="{CB0DD573-C5A9-4417-AF34-D8294DC610AB}"/>
              </a:ext>
            </a:extLst>
          </p:cNvPr>
          <p:cNvPicPr>
            <a:picLocks noChangeAspect="1"/>
          </p:cNvPicPr>
          <p:nvPr/>
        </p:nvPicPr>
        <p:blipFill>
          <a:blip r:embed="rId3"/>
          <a:stretch>
            <a:fillRect/>
          </a:stretch>
        </p:blipFill>
        <p:spPr>
          <a:xfrm>
            <a:off x="2026786" y="2358505"/>
            <a:ext cx="5090427" cy="4275959"/>
          </a:xfrm>
          <a:prstGeom prst="rect">
            <a:avLst/>
          </a:prstGeom>
        </p:spPr>
      </p:pic>
      <p:sp>
        <p:nvSpPr>
          <p:cNvPr id="14" name="TextBox 13">
            <a:extLst>
              <a:ext uri="{FF2B5EF4-FFF2-40B4-BE49-F238E27FC236}">
                <a16:creationId xmlns:a16="http://schemas.microsoft.com/office/drawing/2014/main" id="{06E343D1-D8EA-428F-BA99-D0319D1977D7}"/>
              </a:ext>
            </a:extLst>
          </p:cNvPr>
          <p:cNvSpPr txBox="1"/>
          <p:nvPr/>
        </p:nvSpPr>
        <p:spPr>
          <a:xfrm rot="21276005">
            <a:off x="3900405" y="2757439"/>
            <a:ext cx="1077642" cy="400110"/>
          </a:xfrm>
          <a:prstGeom prst="rect">
            <a:avLst/>
          </a:prstGeom>
          <a:noFill/>
        </p:spPr>
        <p:txBody>
          <a:bodyPr wrap="square">
            <a:spAutoFit/>
          </a:bodyPr>
          <a:lstStyle/>
          <a:p>
            <a:r>
              <a:rPr lang="en-US" sz="2000" dirty="0">
                <a:solidFill>
                  <a:prstClr val="black"/>
                </a:solidFill>
                <a:latin typeface="Kozuka Gothic Pro R" pitchFamily="34" charset="-128"/>
                <a:ea typeface="Kozuka Gothic Pro R" pitchFamily="34" charset="-128"/>
              </a:rPr>
              <a:t>noisy</a:t>
            </a:r>
            <a:r>
              <a:rPr lang="en-US" sz="2000" b="1" dirty="0">
                <a:solidFill>
                  <a:prstClr val="black"/>
                </a:solidFill>
                <a:latin typeface="Kozuka Gothic Pro R" pitchFamily="34" charset="-128"/>
                <a:ea typeface="Kozuka Gothic Pro R" pitchFamily="34" charset="-128"/>
              </a:rPr>
              <a:t> </a:t>
            </a:r>
            <a:endParaRPr lang="en-GB" sz="2000" dirty="0"/>
          </a:p>
        </p:txBody>
      </p:sp>
      <p:sp>
        <p:nvSpPr>
          <p:cNvPr id="15" name="TextBox 14">
            <a:extLst>
              <a:ext uri="{FF2B5EF4-FFF2-40B4-BE49-F238E27FC236}">
                <a16:creationId xmlns:a16="http://schemas.microsoft.com/office/drawing/2014/main" id="{CB16E3CF-6105-4567-9042-E2E9B6A0F519}"/>
              </a:ext>
            </a:extLst>
          </p:cNvPr>
          <p:cNvSpPr txBox="1"/>
          <p:nvPr/>
        </p:nvSpPr>
        <p:spPr>
          <a:xfrm rot="21090286">
            <a:off x="2405955" y="3678371"/>
            <a:ext cx="1105819" cy="400110"/>
          </a:xfrm>
          <a:prstGeom prst="rect">
            <a:avLst/>
          </a:prstGeom>
          <a:noFill/>
        </p:spPr>
        <p:txBody>
          <a:bodyPr wrap="square">
            <a:spAutoFit/>
          </a:bodyPr>
          <a:lstStyle/>
          <a:p>
            <a:r>
              <a:rPr lang="en-US" sz="2000" dirty="0">
                <a:solidFill>
                  <a:prstClr val="black"/>
                </a:solidFill>
                <a:latin typeface="Kozuka Gothic Pro R" pitchFamily="34" charset="-128"/>
                <a:ea typeface="Kozuka Gothic Pro R" pitchFamily="34" charset="-128"/>
              </a:rPr>
              <a:t>busy</a:t>
            </a:r>
            <a:endParaRPr lang="en-GB" sz="2000" dirty="0"/>
          </a:p>
        </p:txBody>
      </p:sp>
      <p:sp>
        <p:nvSpPr>
          <p:cNvPr id="16" name="TextBox 15">
            <a:extLst>
              <a:ext uri="{FF2B5EF4-FFF2-40B4-BE49-F238E27FC236}">
                <a16:creationId xmlns:a16="http://schemas.microsoft.com/office/drawing/2014/main" id="{2A4F2D95-D914-4054-A79B-6FF6BBDBC2BA}"/>
              </a:ext>
            </a:extLst>
          </p:cNvPr>
          <p:cNvSpPr txBox="1"/>
          <p:nvPr/>
        </p:nvSpPr>
        <p:spPr>
          <a:xfrm rot="470346">
            <a:off x="2559275" y="3125232"/>
            <a:ext cx="1661754" cy="400110"/>
          </a:xfrm>
          <a:prstGeom prst="rect">
            <a:avLst/>
          </a:prstGeom>
          <a:noFill/>
        </p:spPr>
        <p:txBody>
          <a:bodyPr wrap="square">
            <a:spAutoFit/>
          </a:bodyPr>
          <a:lstStyle/>
          <a:p>
            <a:r>
              <a:rPr lang="en-US" sz="2000" dirty="0">
                <a:solidFill>
                  <a:prstClr val="black"/>
                </a:solidFill>
                <a:latin typeface="Kozuka Gothic Pro R" pitchFamily="34" charset="-128"/>
                <a:ea typeface="Kozuka Gothic Pro R" pitchFamily="34" charset="-128"/>
              </a:rPr>
              <a:t>peaceful</a:t>
            </a:r>
            <a:endParaRPr lang="en-GB" sz="2000" dirty="0"/>
          </a:p>
        </p:txBody>
      </p:sp>
      <p:sp>
        <p:nvSpPr>
          <p:cNvPr id="17" name="TextBox 16">
            <a:extLst>
              <a:ext uri="{FF2B5EF4-FFF2-40B4-BE49-F238E27FC236}">
                <a16:creationId xmlns:a16="http://schemas.microsoft.com/office/drawing/2014/main" id="{B56B2C0A-0D8B-430C-A1C1-D5EBBB50AE89}"/>
              </a:ext>
            </a:extLst>
          </p:cNvPr>
          <p:cNvSpPr txBox="1"/>
          <p:nvPr/>
        </p:nvSpPr>
        <p:spPr>
          <a:xfrm rot="549156">
            <a:off x="4138496" y="3472782"/>
            <a:ext cx="1230043" cy="400110"/>
          </a:xfrm>
          <a:prstGeom prst="rect">
            <a:avLst/>
          </a:prstGeom>
          <a:noFill/>
        </p:spPr>
        <p:txBody>
          <a:bodyPr wrap="square">
            <a:spAutoFit/>
          </a:bodyPr>
          <a:lstStyle/>
          <a:p>
            <a:r>
              <a:rPr lang="en-US" sz="2000" dirty="0">
                <a:solidFill>
                  <a:prstClr val="black"/>
                </a:solidFill>
                <a:latin typeface="Kozuka Gothic Pro R" pitchFamily="34" charset="-128"/>
                <a:ea typeface="Kozuka Gothic Pro R" pitchFamily="34" charset="-128"/>
              </a:rPr>
              <a:t>green</a:t>
            </a:r>
            <a:endParaRPr lang="en-GB" sz="2000" dirty="0"/>
          </a:p>
        </p:txBody>
      </p:sp>
      <p:sp>
        <p:nvSpPr>
          <p:cNvPr id="18" name="TextBox 17">
            <a:extLst>
              <a:ext uri="{FF2B5EF4-FFF2-40B4-BE49-F238E27FC236}">
                <a16:creationId xmlns:a16="http://schemas.microsoft.com/office/drawing/2014/main" id="{DA32C684-FB3A-4510-BEE0-DD654F9DEB85}"/>
              </a:ext>
            </a:extLst>
          </p:cNvPr>
          <p:cNvSpPr txBox="1"/>
          <p:nvPr/>
        </p:nvSpPr>
        <p:spPr>
          <a:xfrm rot="21392753">
            <a:off x="2881711" y="3878426"/>
            <a:ext cx="1661753" cy="707886"/>
          </a:xfrm>
          <a:prstGeom prst="rect">
            <a:avLst/>
          </a:prstGeom>
          <a:noFill/>
        </p:spPr>
        <p:txBody>
          <a:bodyPr wrap="square">
            <a:spAutoFit/>
          </a:bodyPr>
          <a:lstStyle/>
          <a:p>
            <a:pPr algn="ctr"/>
            <a:r>
              <a:rPr lang="en-US" sz="2000" dirty="0">
                <a:solidFill>
                  <a:prstClr val="black"/>
                </a:solidFill>
                <a:latin typeface="Kozuka Gothic Pro R" pitchFamily="34" charset="-128"/>
                <a:ea typeface="Kozuka Gothic Pro R" pitchFamily="34" charset="-128"/>
              </a:rPr>
              <a:t>tall </a:t>
            </a:r>
            <a:br>
              <a:rPr lang="en-US" sz="2000" dirty="0">
                <a:solidFill>
                  <a:prstClr val="black"/>
                </a:solidFill>
                <a:latin typeface="Kozuka Gothic Pro R" pitchFamily="34" charset="-128"/>
                <a:ea typeface="Kozuka Gothic Pro R" pitchFamily="34" charset="-128"/>
              </a:rPr>
            </a:br>
            <a:r>
              <a:rPr lang="en-US" sz="2000" dirty="0">
                <a:solidFill>
                  <a:prstClr val="black"/>
                </a:solidFill>
                <a:latin typeface="Kozuka Gothic Pro R" pitchFamily="34" charset="-128"/>
                <a:ea typeface="Kozuka Gothic Pro R" pitchFamily="34" charset="-128"/>
              </a:rPr>
              <a:t>buildings</a:t>
            </a:r>
            <a:endParaRPr lang="en-GB" sz="2000" dirty="0"/>
          </a:p>
        </p:txBody>
      </p:sp>
      <p:sp>
        <p:nvSpPr>
          <p:cNvPr id="19" name="TextBox 18">
            <a:extLst>
              <a:ext uri="{FF2B5EF4-FFF2-40B4-BE49-F238E27FC236}">
                <a16:creationId xmlns:a16="http://schemas.microsoft.com/office/drawing/2014/main" id="{F5AF29E7-BDB6-479F-B2C4-5546B331C0A5}"/>
              </a:ext>
            </a:extLst>
          </p:cNvPr>
          <p:cNvSpPr txBox="1"/>
          <p:nvPr/>
        </p:nvSpPr>
        <p:spPr>
          <a:xfrm rot="533984">
            <a:off x="4783367" y="4293934"/>
            <a:ext cx="1230043" cy="400110"/>
          </a:xfrm>
          <a:prstGeom prst="rect">
            <a:avLst/>
          </a:prstGeom>
          <a:noFill/>
        </p:spPr>
        <p:txBody>
          <a:bodyPr wrap="square">
            <a:spAutoFit/>
          </a:bodyPr>
          <a:lstStyle/>
          <a:p>
            <a:r>
              <a:rPr lang="en-US" sz="2000" dirty="0">
                <a:solidFill>
                  <a:prstClr val="black"/>
                </a:solidFill>
                <a:latin typeface="Kozuka Gothic Pro R" pitchFamily="34" charset="-128"/>
                <a:ea typeface="Kozuka Gothic Pro R" pitchFamily="34" charset="-128"/>
              </a:rPr>
              <a:t>farmland</a:t>
            </a:r>
            <a:endParaRPr lang="en-GB" sz="2000" dirty="0"/>
          </a:p>
        </p:txBody>
      </p:sp>
      <p:sp>
        <p:nvSpPr>
          <p:cNvPr id="20" name="TextBox 19">
            <a:extLst>
              <a:ext uri="{FF2B5EF4-FFF2-40B4-BE49-F238E27FC236}">
                <a16:creationId xmlns:a16="http://schemas.microsoft.com/office/drawing/2014/main" id="{268AA776-C4C9-498E-B93F-6626AA5B5154}"/>
              </a:ext>
            </a:extLst>
          </p:cNvPr>
          <p:cNvSpPr txBox="1"/>
          <p:nvPr/>
        </p:nvSpPr>
        <p:spPr>
          <a:xfrm rot="21307613">
            <a:off x="5307565" y="3701335"/>
            <a:ext cx="1516996" cy="400110"/>
          </a:xfrm>
          <a:prstGeom prst="rect">
            <a:avLst/>
          </a:prstGeom>
          <a:noFill/>
        </p:spPr>
        <p:txBody>
          <a:bodyPr wrap="square">
            <a:spAutoFit/>
          </a:bodyPr>
          <a:lstStyle/>
          <a:p>
            <a:r>
              <a:rPr lang="en-US" sz="2000" dirty="0">
                <a:solidFill>
                  <a:prstClr val="black"/>
                </a:solidFill>
                <a:latin typeface="Kozuka Gothic Pro R" pitchFamily="34" charset="-128"/>
                <a:ea typeface="Kozuka Gothic Pro R" pitchFamily="34" charset="-128"/>
              </a:rPr>
              <a:t>mountains</a:t>
            </a:r>
            <a:endParaRPr lang="en-GB" sz="2000" dirty="0"/>
          </a:p>
        </p:txBody>
      </p:sp>
      <p:sp>
        <p:nvSpPr>
          <p:cNvPr id="21" name="TextBox 20">
            <a:extLst>
              <a:ext uri="{FF2B5EF4-FFF2-40B4-BE49-F238E27FC236}">
                <a16:creationId xmlns:a16="http://schemas.microsoft.com/office/drawing/2014/main" id="{2D64CFC0-BB97-4FF3-A9DD-3DC2813D69F7}"/>
              </a:ext>
            </a:extLst>
          </p:cNvPr>
          <p:cNvSpPr txBox="1"/>
          <p:nvPr/>
        </p:nvSpPr>
        <p:spPr>
          <a:xfrm rot="598611">
            <a:off x="5224019" y="2887623"/>
            <a:ext cx="1230043" cy="707886"/>
          </a:xfrm>
          <a:prstGeom prst="rect">
            <a:avLst/>
          </a:prstGeom>
          <a:noFill/>
        </p:spPr>
        <p:txBody>
          <a:bodyPr wrap="square">
            <a:spAutoFit/>
          </a:bodyPr>
          <a:lstStyle/>
          <a:p>
            <a:pPr algn="ctr"/>
            <a:r>
              <a:rPr lang="en-US" sz="2000" dirty="0">
                <a:solidFill>
                  <a:prstClr val="black"/>
                </a:solidFill>
                <a:latin typeface="Kozuka Gothic Pro R" pitchFamily="34" charset="-128"/>
                <a:ea typeface="Kozuka Gothic Pro R" pitchFamily="34" charset="-128"/>
              </a:rPr>
              <a:t>fast trains</a:t>
            </a:r>
            <a:endParaRPr lang="en-GB" sz="2000" dirty="0"/>
          </a:p>
        </p:txBody>
      </p:sp>
      <p:pic>
        <p:nvPicPr>
          <p:cNvPr id="22" name="Picture 21">
            <a:extLst>
              <a:ext uri="{FF2B5EF4-FFF2-40B4-BE49-F238E27FC236}">
                <a16:creationId xmlns:a16="http://schemas.microsoft.com/office/drawing/2014/main" id="{6A3DCBC5-0859-4C33-9F00-AD6B91DF0A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221515530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r>
              <a:rPr lang="en-GB" dirty="0">
                <a:solidFill>
                  <a:schemeClr val="bg1"/>
                </a:solidFill>
              </a:rPr>
              <a:t> The Japan Society</a:t>
            </a:r>
          </a:p>
        </p:txBody>
      </p:sp>
      <p:sp>
        <p:nvSpPr>
          <p:cNvPr id="11" name="TextBox 10"/>
          <p:cNvSpPr txBox="1"/>
          <p:nvPr/>
        </p:nvSpPr>
        <p:spPr>
          <a:xfrm>
            <a:off x="676332" y="373965"/>
            <a:ext cx="6847996" cy="646331"/>
          </a:xfrm>
          <a:prstGeom prst="rect">
            <a:avLst/>
          </a:prstGeom>
          <a:solidFill>
            <a:schemeClr val="bg1"/>
          </a:solidFill>
        </p:spPr>
        <p:txBody>
          <a:bodyPr wrap="square" rtlCol="0">
            <a:spAutoFit/>
          </a:bodyPr>
          <a:lstStyle/>
          <a:p>
            <a:endParaRPr lang="en-GB" sz="3600" b="1">
              <a:latin typeface="Kristen ITC" panose="03050502040202030202" pitchFamily="66" charset="0"/>
              <a:ea typeface="Kozuka Gothic Pro B" pitchFamily="34" charset="-128"/>
            </a:endParaRPr>
          </a:p>
        </p:txBody>
      </p:sp>
      <p:sp>
        <p:nvSpPr>
          <p:cNvPr id="2" name="TextBox 1"/>
          <p:cNvSpPr txBox="1"/>
          <p:nvPr/>
        </p:nvSpPr>
        <p:spPr>
          <a:xfrm>
            <a:off x="1770427" y="4797151"/>
            <a:ext cx="5544616" cy="1200329"/>
          </a:xfrm>
          <a:prstGeom prst="rect">
            <a:avLst/>
          </a:prstGeom>
          <a:noFill/>
        </p:spPr>
        <p:txBody>
          <a:bodyPr wrap="square" rtlCol="0">
            <a:spAutoFit/>
          </a:bodyPr>
          <a:lstStyle/>
          <a:p>
            <a:pPr algn="ctr"/>
            <a:r>
              <a:rPr lang="en-GB" sz="3600" dirty="0">
                <a:latin typeface="Kristen ITC" panose="03050502040202030202" pitchFamily="66" charset="0"/>
              </a:rPr>
              <a:t>Watch the </a:t>
            </a:r>
            <a:r>
              <a:rPr lang="en-GB" sz="3600" dirty="0">
                <a:latin typeface="Kristen ITC" panose="03050502040202030202" pitchFamily="66" charset="0"/>
                <a:hlinkClick r:id="rId3"/>
              </a:rPr>
              <a:t>video</a:t>
            </a:r>
            <a:r>
              <a:rPr lang="en-GB" sz="3600" dirty="0">
                <a:latin typeface="Kristen ITC" panose="03050502040202030202" pitchFamily="66" charset="0"/>
              </a:rPr>
              <a:t> to find out more! </a:t>
            </a:r>
          </a:p>
        </p:txBody>
      </p:sp>
      <p:grpSp>
        <p:nvGrpSpPr>
          <p:cNvPr id="10" name="Group 9"/>
          <p:cNvGrpSpPr/>
          <p:nvPr/>
        </p:nvGrpSpPr>
        <p:grpSpPr>
          <a:xfrm>
            <a:off x="1914058" y="1020296"/>
            <a:ext cx="5498683" cy="3416816"/>
            <a:chOff x="2363155" y="1124744"/>
            <a:chExt cx="4777730" cy="2910378"/>
          </a:xfrm>
        </p:grpSpPr>
        <p:pic>
          <p:nvPicPr>
            <p:cNvPr id="1027" name="Picture 3">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3155" y="1124744"/>
              <a:ext cx="4777730" cy="2910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p:cNvSpPr/>
            <p:nvPr/>
          </p:nvSpPr>
          <p:spPr>
            <a:xfrm>
              <a:off x="4306270" y="2204862"/>
              <a:ext cx="891499" cy="843121"/>
            </a:xfrm>
            <a:prstGeom prst="triangle">
              <a:avLst/>
            </a:prstGeom>
            <a:solidFill>
              <a:schemeClr val="bg1">
                <a:lumMod val="85000"/>
                <a:alpha val="50000"/>
              </a:schemeClr>
            </a:solidFill>
            <a:ln>
              <a:solidFill>
                <a:schemeClr val="bg1">
                  <a:lumMod val="85000"/>
                </a:schemeClr>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99B27CBE-CC46-4263-BAB6-9FAC15F770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413397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a:xfrm>
            <a:off x="2768" y="6356350"/>
            <a:ext cx="9033728" cy="5016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
        <p:nvSpPr>
          <p:cNvPr id="11" name="TextBox 10"/>
          <p:cNvSpPr txBox="1"/>
          <p:nvPr/>
        </p:nvSpPr>
        <p:spPr>
          <a:xfrm>
            <a:off x="676332" y="373965"/>
            <a:ext cx="684799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black"/>
              </a:solidFill>
              <a:effectLst/>
              <a:uLnTx/>
              <a:uFillTx/>
              <a:latin typeface="Kristen ITC" panose="03050502040202030202" pitchFamily="66" charset="0"/>
              <a:ea typeface="Kozuka Gothic Pro B" pitchFamily="34" charset="-128"/>
              <a:cs typeface="+mn-cs"/>
            </a:endParaRPr>
          </a:p>
        </p:txBody>
      </p:sp>
      <p:sp>
        <p:nvSpPr>
          <p:cNvPr id="12" name="TextBox 11">
            <a:extLst>
              <a:ext uri="{FF2B5EF4-FFF2-40B4-BE49-F238E27FC236}">
                <a16:creationId xmlns:a16="http://schemas.microsoft.com/office/drawing/2014/main" id="{6B2AF46D-3E67-4E98-A50B-38BE454F83B6}"/>
              </a:ext>
            </a:extLst>
          </p:cNvPr>
          <p:cNvSpPr txBox="1"/>
          <p:nvPr/>
        </p:nvSpPr>
        <p:spPr>
          <a:xfrm>
            <a:off x="427922" y="378955"/>
            <a:ext cx="7344816"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Task 1:</a:t>
            </a:r>
            <a:endParaRPr kumimoji="0" lang="en-GB"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8" name="Picture 7">
            <a:extLst>
              <a:ext uri="{FF2B5EF4-FFF2-40B4-BE49-F238E27FC236}">
                <a16:creationId xmlns:a16="http://schemas.microsoft.com/office/drawing/2014/main" id="{87D37C87-DD70-4F85-8297-6ADF1229E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
        <p:nvSpPr>
          <p:cNvPr id="14" name="TextBox 13">
            <a:extLst>
              <a:ext uri="{FF2B5EF4-FFF2-40B4-BE49-F238E27FC236}">
                <a16:creationId xmlns:a16="http://schemas.microsoft.com/office/drawing/2014/main" id="{368DBD7C-23A1-4E7E-8990-A2FD189D0B12}"/>
              </a:ext>
            </a:extLst>
          </p:cNvPr>
          <p:cNvSpPr txBox="1"/>
          <p:nvPr/>
        </p:nvSpPr>
        <p:spPr>
          <a:xfrm>
            <a:off x="427922" y="1524485"/>
            <a:ext cx="3964204" cy="1969770"/>
          </a:xfrm>
          <a:prstGeom prst="rect">
            <a:avLst/>
          </a:prstGeom>
          <a:noFill/>
        </p:spPr>
        <p:txBody>
          <a:bodyPr wrap="square" rtlCol="0">
            <a:spAutoFit/>
          </a:bodyPr>
          <a:lstStyle/>
          <a:p>
            <a:r>
              <a:rPr lang="en-GB" sz="2400" dirty="0">
                <a:latin typeface="Kozuka Gothic Pro R" pitchFamily="34" charset="-128"/>
                <a:ea typeface="Kozuka Gothic Pro R" pitchFamily="34" charset="-128"/>
              </a:rPr>
              <a:t>Watch the video again, and fill in the blanks on your worksheet.</a:t>
            </a:r>
            <a:br>
              <a:rPr lang="en-GB" sz="2400" dirty="0">
                <a:latin typeface="Kozuka Gothic Pro R" pitchFamily="34" charset="-128"/>
                <a:ea typeface="Kozuka Gothic Pro R" pitchFamily="34" charset="-128"/>
              </a:rPr>
            </a:br>
            <a:endParaRPr lang="en-GB" sz="2400" dirty="0">
              <a:latin typeface="Kozuka Gothic Pro R" pitchFamily="34" charset="-128"/>
              <a:ea typeface="Kozuka Gothic Pro R" pitchFamily="34" charset="-128"/>
            </a:endParaRPr>
          </a:p>
          <a:p>
            <a:endParaRPr lang="en-GB" sz="2600" dirty="0">
              <a:latin typeface="Kozuka Gothic Pro R" pitchFamily="34" charset="-128"/>
              <a:ea typeface="Kozuka Gothic Pro R" pitchFamily="34" charset="-128"/>
            </a:endParaRPr>
          </a:p>
        </p:txBody>
      </p:sp>
      <p:pic>
        <p:nvPicPr>
          <p:cNvPr id="5" name="Picture 4">
            <a:extLst>
              <a:ext uri="{FF2B5EF4-FFF2-40B4-BE49-F238E27FC236}">
                <a16:creationId xmlns:a16="http://schemas.microsoft.com/office/drawing/2014/main" id="{F6CF8285-FB84-4307-B376-6E38B68FF4A9}"/>
              </a:ext>
            </a:extLst>
          </p:cNvPr>
          <p:cNvPicPr>
            <a:picLocks noChangeAspect="1"/>
          </p:cNvPicPr>
          <p:nvPr/>
        </p:nvPicPr>
        <p:blipFill>
          <a:blip r:embed="rId4"/>
          <a:stretch>
            <a:fillRect/>
          </a:stretch>
        </p:blipFill>
        <p:spPr>
          <a:xfrm>
            <a:off x="676332" y="3519233"/>
            <a:ext cx="3481118" cy="2499577"/>
          </a:xfrm>
          <a:prstGeom prst="rect">
            <a:avLst/>
          </a:prstGeom>
        </p:spPr>
      </p:pic>
      <p:pic>
        <p:nvPicPr>
          <p:cNvPr id="10" name="Picture 9">
            <a:extLst>
              <a:ext uri="{FF2B5EF4-FFF2-40B4-BE49-F238E27FC236}">
                <a16:creationId xmlns:a16="http://schemas.microsoft.com/office/drawing/2014/main" id="{9832D0D3-4352-44FA-A933-5F04BA5F1355}"/>
              </a:ext>
            </a:extLst>
          </p:cNvPr>
          <p:cNvPicPr>
            <a:picLocks noChangeAspect="1"/>
          </p:cNvPicPr>
          <p:nvPr/>
        </p:nvPicPr>
        <p:blipFill>
          <a:blip r:embed="rId5"/>
          <a:stretch>
            <a:fillRect/>
          </a:stretch>
        </p:blipFill>
        <p:spPr>
          <a:xfrm>
            <a:off x="4623774" y="696711"/>
            <a:ext cx="3799011" cy="4860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996530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0616B339-7D9E-CF6D-4054-7F8DB68D35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816" y="1411486"/>
            <a:ext cx="4062368" cy="4757125"/>
          </a:xfrm>
          <a:prstGeom prst="rect">
            <a:avLst/>
          </a:prstGeom>
        </p:spPr>
      </p:pic>
      <p:pic>
        <p:nvPicPr>
          <p:cNvPr id="3" name="Picture 4" descr="Map&#10;&#10;Description automatically generated">
            <a:extLst>
              <a:ext uri="{FF2B5EF4-FFF2-40B4-BE49-F238E27FC236}">
                <a16:creationId xmlns:a16="http://schemas.microsoft.com/office/drawing/2014/main" id="{E215BF93-5B57-D8CD-A909-A150F87D02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1"/>
          <a:stretch/>
        </p:blipFill>
        <p:spPr>
          <a:xfrm>
            <a:off x="4674945" y="1407626"/>
            <a:ext cx="4062781" cy="475996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15</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dirty="0">
                <a:solidFill>
                  <a:schemeClr val="bg1"/>
                </a:solidFill>
              </a:rPr>
              <a:t>Map data ©2022 Google</a:t>
            </a: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TextBox 4">
            <a:extLst>
              <a:ext uri="{FF2B5EF4-FFF2-40B4-BE49-F238E27FC236}">
                <a16:creationId xmlns:a16="http://schemas.microsoft.com/office/drawing/2014/main" id="{354B791A-D980-18FF-0DBC-7E20984F0D47}"/>
              </a:ext>
            </a:extLst>
          </p:cNvPr>
          <p:cNvSpPr txBox="1"/>
          <p:nvPr/>
        </p:nvSpPr>
        <p:spPr>
          <a:xfrm>
            <a:off x="353682" y="411192"/>
            <a:ext cx="83840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0000"/>
                </a:solidFill>
                <a:latin typeface="Kristen ITC"/>
              </a:rPr>
              <a:t>Challenge: </a:t>
            </a:r>
            <a:r>
              <a:rPr lang="en-US" sz="2400" dirty="0">
                <a:latin typeface="Kristen ITC"/>
              </a:rPr>
              <a:t>Find one difference and one similarity between the pictures below.</a:t>
            </a:r>
            <a:endParaRPr lang="en-GB" sz="2400" dirty="0">
              <a:cs typeface="Calibri"/>
            </a:endParaRPr>
          </a:p>
        </p:txBody>
      </p:sp>
      <p:pic>
        <p:nvPicPr>
          <p:cNvPr id="10" name="Picture 9">
            <a:extLst>
              <a:ext uri="{FF2B5EF4-FFF2-40B4-BE49-F238E27FC236}">
                <a16:creationId xmlns:a16="http://schemas.microsoft.com/office/drawing/2014/main" id="{A0F52535-8EEB-4236-98B5-8F675D401D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3903851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p:txBody>
      </p:sp>
      <p:pic>
        <p:nvPicPr>
          <p:cNvPr id="11" name="Picture 10">
            <a:extLst>
              <a:ext uri="{FF2B5EF4-FFF2-40B4-BE49-F238E27FC236}">
                <a16:creationId xmlns:a16="http://schemas.microsoft.com/office/drawing/2014/main" id="{8691A4E4-2285-4E7C-95ED-28BD6629C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6342496"/>
            <a:ext cx="392832" cy="392832"/>
          </a:xfrm>
          <a:prstGeom prst="rect">
            <a:avLst/>
          </a:prstGeom>
        </p:spPr>
      </p:pic>
      <p:sp>
        <p:nvSpPr>
          <p:cNvPr id="8" name="TextBox 7">
            <a:extLst>
              <a:ext uri="{FF2B5EF4-FFF2-40B4-BE49-F238E27FC236}">
                <a16:creationId xmlns:a16="http://schemas.microsoft.com/office/drawing/2014/main" id="{B2E4F669-2DB6-44AD-AC86-0CB507DB47BE}"/>
              </a:ext>
            </a:extLst>
          </p:cNvPr>
          <p:cNvSpPr txBox="1"/>
          <p:nvPr/>
        </p:nvSpPr>
        <p:spPr>
          <a:xfrm>
            <a:off x="0" y="1667189"/>
            <a:ext cx="91440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prstClr val="black"/>
                </a:solidFill>
                <a:effectLst/>
                <a:uLnTx/>
                <a:uFillTx/>
                <a:latin typeface="Kristen ITC" panose="03050502040202030202" pitchFamily="66" charset="0"/>
                <a:ea typeface="Kozuka Gothic Pro B" pitchFamily="34" charset="-128"/>
                <a:cs typeface="+mn-cs"/>
              </a:rPr>
              <a:t>Let’s take a </a:t>
            </a:r>
            <a:br>
              <a:rPr kumimoji="0" lang="en-GB" sz="6600" b="1" i="0" u="none" strike="noStrike" kern="1200" cap="none" spc="0" normalizeH="0" baseline="0" noProof="0" dirty="0">
                <a:ln>
                  <a:noFill/>
                </a:ln>
                <a:solidFill>
                  <a:prstClr val="black"/>
                </a:solidFill>
                <a:effectLst/>
                <a:uLnTx/>
                <a:uFillTx/>
                <a:latin typeface="Kristen ITC" panose="03050502040202030202" pitchFamily="66" charset="0"/>
                <a:ea typeface="Kozuka Gothic Pro B" pitchFamily="34" charset="-128"/>
                <a:cs typeface="+mn-cs"/>
              </a:rPr>
            </a:br>
            <a:r>
              <a:rPr kumimoji="0" lang="en-GB" sz="6600" b="1" i="0" u="none" strike="noStrike" kern="1200" cap="none" spc="0" normalizeH="0" baseline="0" noProof="0" dirty="0">
                <a:ln>
                  <a:noFill/>
                </a:ln>
                <a:solidFill>
                  <a:prstClr val="black"/>
                </a:solidFill>
                <a:effectLst/>
                <a:uLnTx/>
                <a:uFillTx/>
                <a:latin typeface="Kristen ITC" panose="03050502040202030202" pitchFamily="66" charset="0"/>
                <a:ea typeface="Kozuka Gothic Pro B" pitchFamily="34" charset="-128"/>
                <a:cs typeface="+mn-cs"/>
              </a:rPr>
              <a:t>closer look!</a:t>
            </a:r>
          </a:p>
        </p:txBody>
      </p:sp>
      <p:pic>
        <p:nvPicPr>
          <p:cNvPr id="2" name="Picture 1">
            <a:extLst>
              <a:ext uri="{FF2B5EF4-FFF2-40B4-BE49-F238E27FC236}">
                <a16:creationId xmlns:a16="http://schemas.microsoft.com/office/drawing/2014/main" id="{AC1F52B1-5C2C-4D99-85BE-5B26B3F1AA25}"/>
              </a:ext>
            </a:extLst>
          </p:cNvPr>
          <p:cNvPicPr>
            <a:picLocks noChangeAspect="1"/>
          </p:cNvPicPr>
          <p:nvPr/>
        </p:nvPicPr>
        <p:blipFill>
          <a:blip r:embed="rId4"/>
          <a:stretch>
            <a:fillRect/>
          </a:stretch>
        </p:blipFill>
        <p:spPr>
          <a:xfrm>
            <a:off x="7020272" y="3493399"/>
            <a:ext cx="1859930" cy="2828792"/>
          </a:xfrm>
          <a:prstGeom prst="rect">
            <a:avLst/>
          </a:prstGeom>
        </p:spPr>
      </p:pic>
    </p:spTree>
    <p:extLst>
      <p:ext uri="{BB962C8B-B14F-4D97-AF65-F5344CB8AC3E}">
        <p14:creationId xmlns:p14="http://schemas.microsoft.com/office/powerpoint/2010/main" val="4189705950"/>
      </p:ext>
    </p:extLst>
  </p:cSld>
  <p:clrMapOvr>
    <a:masterClrMapping/>
  </p:clrMapOvr>
  <p:transition spd="slow" advClick="0" advTm="20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644007" cy="316538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04" y="3165388"/>
            <a:ext cx="9183752" cy="3090293"/>
          </a:xfrm>
          <a:prstGeom prst="rect">
            <a:avLst/>
          </a:prstGeom>
        </p:spPr>
      </p:pic>
      <p:sp>
        <p:nvSpPr>
          <p:cNvPr id="9" name="Rectangle 8"/>
          <p:cNvSpPr/>
          <p:nvPr/>
        </p:nvSpPr>
        <p:spPr>
          <a:xfrm>
            <a:off x="-11607" y="6255680"/>
            <a:ext cx="9174551" cy="589145"/>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0"/>
            <a:ext cx="4605948" cy="3142012"/>
          </a:xfrm>
          <a:prstGeom prst="rect">
            <a:avLst/>
          </a:prstGeom>
        </p:spPr>
      </p:pic>
      <p:cxnSp>
        <p:nvCxnSpPr>
          <p:cNvPr id="15" name="Straight Connector 14"/>
          <p:cNvCxnSpPr/>
          <p:nvPr/>
        </p:nvCxnSpPr>
        <p:spPr>
          <a:xfrm>
            <a:off x="-11607" y="3142012"/>
            <a:ext cx="91556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56451" y="0"/>
            <a:ext cx="0" cy="3142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7"/>
          <p:cNvSpPr>
            <a:spLocks noGrp="1"/>
          </p:cNvSpPr>
          <p:nvPr>
            <p:ph type="ftr" sz="quarter" idx="11"/>
          </p:nvPr>
        </p:nvSpPr>
        <p:spPr>
          <a:xfrm>
            <a:off x="16077" y="6385340"/>
            <a:ext cx="9143999" cy="365125"/>
          </a:xfrm>
        </p:spPr>
        <p:txBody>
          <a:bodyPr/>
          <a:lstStyle/>
          <a:p>
            <a:r>
              <a:rPr lang="en-US" dirty="0">
                <a:solidFill>
                  <a:schemeClr val="bg1"/>
                </a:solidFill>
              </a:rPr>
              <a:t>Top right: </a:t>
            </a:r>
            <a:r>
              <a:rPr lang="en-GB" dirty="0" err="1">
                <a:solidFill>
                  <a:schemeClr val="bg1"/>
                </a:solidFill>
                <a:hlinkClick r:id="rId6"/>
              </a:rPr>
              <a:t>contri</a:t>
            </a:r>
            <a:r>
              <a:rPr lang="en-GB" dirty="0">
                <a:solidFill>
                  <a:schemeClr val="bg1"/>
                </a:solidFill>
                <a:hlinkClick r:id="rId6"/>
              </a:rPr>
              <a:t> by </a:t>
            </a:r>
            <a:r>
              <a:rPr lang="en-GB" dirty="0" err="1">
                <a:solidFill>
                  <a:schemeClr val="bg1"/>
                </a:solidFill>
                <a:hlinkClick r:id="rId6"/>
              </a:rPr>
              <a:t>Yonezawa</a:t>
            </a:r>
            <a:r>
              <a:rPr lang="en-GB" dirty="0">
                <a:solidFill>
                  <a:schemeClr val="bg1"/>
                </a:solidFill>
                <a:hlinkClick r:id="rId6"/>
              </a:rPr>
              <a:t>-Shi, Yamagata, Japan</a:t>
            </a:r>
            <a:r>
              <a:rPr lang="en-GB" dirty="0">
                <a:solidFill>
                  <a:schemeClr val="bg1"/>
                </a:solidFill>
              </a:rPr>
              <a:t> is licensed under </a:t>
            </a:r>
            <a:r>
              <a:rPr lang="en-GB" dirty="0">
                <a:solidFill>
                  <a:schemeClr val="bg1"/>
                </a:solidFill>
                <a:hlinkClick r:id="rId7"/>
              </a:rPr>
              <a:t>CC BY-SA 2.0</a:t>
            </a:r>
            <a:endParaRPr lang="en-GB" dirty="0">
              <a:solidFill>
                <a:schemeClr val="bg1"/>
              </a:solidFill>
            </a:endParaRPr>
          </a:p>
          <a:p>
            <a:r>
              <a:rPr lang="en-GB" dirty="0">
                <a:solidFill>
                  <a:schemeClr val="bg1"/>
                </a:solidFill>
              </a:rPr>
              <a:t>Bottom: </a:t>
            </a:r>
            <a:r>
              <a:rPr lang="en-GB" u="sng" dirty="0">
                <a:solidFill>
                  <a:schemeClr val="bg1"/>
                </a:solidFill>
                <a:hlinkClick r:id="rId8"/>
              </a:rPr>
              <a:t>663highland</a:t>
            </a:r>
            <a:r>
              <a:rPr lang="en-GB" dirty="0">
                <a:solidFill>
                  <a:schemeClr val="bg1"/>
                </a:solidFill>
              </a:rPr>
              <a:t>, </a:t>
            </a:r>
            <a:r>
              <a:rPr lang="en-GB" dirty="0">
                <a:solidFill>
                  <a:schemeClr val="bg1"/>
                </a:solidFill>
                <a:hlinkClick r:id="rId9"/>
              </a:rPr>
              <a:t>CC BY-SA 4.0</a:t>
            </a:r>
            <a:r>
              <a:rPr lang="en-GB" dirty="0">
                <a:solidFill>
                  <a:schemeClr val="bg1"/>
                </a:solidFill>
              </a:rPr>
              <a:t>; </a:t>
            </a:r>
          </a:p>
          <a:p>
            <a:r>
              <a:rPr lang="en-US" dirty="0">
                <a:solidFill>
                  <a:schemeClr val="bg1"/>
                </a:solidFill>
              </a:rPr>
              <a:t> </a:t>
            </a:r>
            <a:endParaRPr lang="en-GB" dirty="0">
              <a:solidFill>
                <a:schemeClr val="bg1"/>
              </a:solidFill>
            </a:endParaRPr>
          </a:p>
        </p:txBody>
      </p:sp>
      <p:sp>
        <p:nvSpPr>
          <p:cNvPr id="7" name="TextBox 6"/>
          <p:cNvSpPr txBox="1"/>
          <p:nvPr/>
        </p:nvSpPr>
        <p:spPr>
          <a:xfrm>
            <a:off x="2555775" y="2725052"/>
            <a:ext cx="4176465" cy="830997"/>
          </a:xfrm>
          <a:prstGeom prst="rect">
            <a:avLst/>
          </a:prstGeom>
          <a:solidFill>
            <a:schemeClr val="bg1"/>
          </a:solidFill>
          <a:ln w="28575">
            <a:solidFill>
              <a:schemeClr val="tx1"/>
            </a:solidFill>
          </a:ln>
        </p:spPr>
        <p:txBody>
          <a:bodyPr wrap="square" rtlCol="0">
            <a:spAutoFit/>
          </a:bodyPr>
          <a:lstStyle/>
          <a:p>
            <a:pPr algn="ctr"/>
            <a:r>
              <a:rPr lang="en-GB" sz="4800" b="1">
                <a:solidFill>
                  <a:srgbClr val="FF0000"/>
                </a:solidFill>
                <a:latin typeface="Kristen ITC" panose="03050502040202030202" pitchFamily="66" charset="0"/>
                <a:ea typeface="Kozuka Gothic Pro B" pitchFamily="34" charset="-128"/>
              </a:rPr>
              <a:t>Rural Japan</a:t>
            </a:r>
          </a:p>
        </p:txBody>
      </p:sp>
      <p:sp>
        <p:nvSpPr>
          <p:cNvPr id="19" name="TextBox 18"/>
          <p:cNvSpPr txBox="1"/>
          <p:nvPr/>
        </p:nvSpPr>
        <p:spPr>
          <a:xfrm>
            <a:off x="107504" y="116632"/>
            <a:ext cx="2282187" cy="461665"/>
          </a:xfrm>
          <a:prstGeom prst="rect">
            <a:avLst/>
          </a:prstGeom>
          <a:solidFill>
            <a:schemeClr val="bg1"/>
          </a:solidFill>
          <a:ln w="28575">
            <a:solidFill>
              <a:schemeClr val="tx1"/>
            </a:solidFill>
          </a:ln>
        </p:spPr>
        <p:txBody>
          <a:bodyPr wrap="square" rtlCol="0">
            <a:spAutoFit/>
          </a:bodyPr>
          <a:lstStyle/>
          <a:p>
            <a:pPr algn="ctr"/>
            <a:r>
              <a:rPr lang="en-GB" sz="2400" b="1">
                <a:solidFill>
                  <a:srgbClr val="FF0000"/>
                </a:solidFill>
                <a:latin typeface="Kristen ITC" panose="03050502040202030202" pitchFamily="66" charset="0"/>
                <a:ea typeface="Kozuka Gothic Pro B" pitchFamily="34" charset="-128"/>
              </a:rPr>
              <a:t>Bamboo</a:t>
            </a:r>
            <a:r>
              <a:rPr lang="ja-JP" altLang="en-US" sz="2400" b="1">
                <a:solidFill>
                  <a:srgbClr val="FF0000"/>
                </a:solidFill>
                <a:latin typeface="Kristen ITC" panose="03050502040202030202" pitchFamily="66" charset="0"/>
                <a:ea typeface="Kozuka Gothic Pro B" pitchFamily="34" charset="-128"/>
              </a:rPr>
              <a:t>　竹</a:t>
            </a:r>
            <a:r>
              <a:rPr lang="en-GB" sz="2400" b="1">
                <a:solidFill>
                  <a:srgbClr val="FF0000"/>
                </a:solidFill>
                <a:latin typeface="Kristen ITC" panose="03050502040202030202" pitchFamily="66" charset="0"/>
                <a:ea typeface="Kozuka Gothic Pro B" pitchFamily="34" charset="-128"/>
              </a:rPr>
              <a:t> </a:t>
            </a:r>
          </a:p>
        </p:txBody>
      </p:sp>
      <p:sp>
        <p:nvSpPr>
          <p:cNvPr id="20" name="TextBox 19"/>
          <p:cNvSpPr txBox="1"/>
          <p:nvPr/>
        </p:nvSpPr>
        <p:spPr>
          <a:xfrm>
            <a:off x="4788024" y="111349"/>
            <a:ext cx="3744416" cy="461665"/>
          </a:xfrm>
          <a:prstGeom prst="rect">
            <a:avLst/>
          </a:prstGeom>
          <a:solidFill>
            <a:schemeClr val="bg1"/>
          </a:solidFill>
          <a:ln w="28575">
            <a:solidFill>
              <a:schemeClr val="tx1"/>
            </a:solidFill>
          </a:ln>
        </p:spPr>
        <p:txBody>
          <a:bodyPr wrap="square" rtlCol="0">
            <a:spAutoFit/>
          </a:bodyPr>
          <a:lstStyle/>
          <a:p>
            <a:pPr algn="ctr"/>
            <a:r>
              <a:rPr lang="en-GB" sz="2400" b="1">
                <a:solidFill>
                  <a:srgbClr val="FF0000"/>
                </a:solidFill>
                <a:latin typeface="Kristen ITC" panose="03050502040202030202" pitchFamily="66" charset="0"/>
                <a:ea typeface="Kozuka Gothic Pro B" pitchFamily="34" charset="-128"/>
              </a:rPr>
              <a:t>Rice Paddies</a:t>
            </a:r>
            <a:r>
              <a:rPr lang="ja-JP" altLang="en-US" sz="2400" b="1">
                <a:solidFill>
                  <a:srgbClr val="FF0000"/>
                </a:solidFill>
                <a:latin typeface="Kristen ITC" panose="03050502040202030202" pitchFamily="66" charset="0"/>
                <a:ea typeface="Kozuka Gothic Pro B" pitchFamily="34" charset="-128"/>
              </a:rPr>
              <a:t>　田んぼ　</a:t>
            </a:r>
            <a:endParaRPr lang="en-GB" sz="2400" b="1">
              <a:solidFill>
                <a:srgbClr val="FF0000"/>
              </a:solidFill>
              <a:latin typeface="Kristen ITC" panose="03050502040202030202" pitchFamily="66" charset="0"/>
              <a:ea typeface="Kozuka Gothic Pro B" pitchFamily="34" charset="-128"/>
            </a:endParaRPr>
          </a:p>
        </p:txBody>
      </p:sp>
      <p:sp>
        <p:nvSpPr>
          <p:cNvPr id="22" name="TextBox 21"/>
          <p:cNvSpPr txBox="1"/>
          <p:nvPr/>
        </p:nvSpPr>
        <p:spPr>
          <a:xfrm>
            <a:off x="107503" y="5593020"/>
            <a:ext cx="5328593" cy="461665"/>
          </a:xfrm>
          <a:prstGeom prst="rect">
            <a:avLst/>
          </a:prstGeom>
          <a:solidFill>
            <a:schemeClr val="bg1"/>
          </a:solidFill>
          <a:ln w="28575">
            <a:solidFill>
              <a:schemeClr val="tx1"/>
            </a:solidFill>
          </a:ln>
        </p:spPr>
        <p:txBody>
          <a:bodyPr wrap="square" rtlCol="0">
            <a:spAutoFit/>
          </a:bodyPr>
          <a:lstStyle/>
          <a:p>
            <a:pPr algn="ctr"/>
            <a:r>
              <a:rPr lang="en-GB" sz="2400" b="1">
                <a:solidFill>
                  <a:srgbClr val="FF0000"/>
                </a:solidFill>
                <a:latin typeface="Kristen ITC" panose="03050502040202030202" pitchFamily="66" charset="0"/>
                <a:ea typeface="Kozuka Gothic Pro B" pitchFamily="34" charset="-128"/>
              </a:rPr>
              <a:t>Mountains</a:t>
            </a:r>
            <a:r>
              <a:rPr lang="ja-JP" altLang="en-US" sz="2400" b="1">
                <a:solidFill>
                  <a:srgbClr val="FF0000"/>
                </a:solidFill>
                <a:latin typeface="Kristen ITC" panose="03050502040202030202" pitchFamily="66" charset="0"/>
                <a:ea typeface="Kozuka Gothic Pro B" pitchFamily="34" charset="-128"/>
              </a:rPr>
              <a:t> </a:t>
            </a:r>
            <a:r>
              <a:rPr lang="en-GB" altLang="ja-JP" sz="2400" b="1">
                <a:solidFill>
                  <a:srgbClr val="FF0000"/>
                </a:solidFill>
                <a:latin typeface="Kristen ITC" panose="03050502040202030202" pitchFamily="66" charset="0"/>
                <a:ea typeface="Kozuka Gothic Pro B" pitchFamily="34" charset="-128"/>
              </a:rPr>
              <a:t>and Forests </a:t>
            </a:r>
            <a:r>
              <a:rPr lang="ja-JP" altLang="en-US" sz="2400" b="1">
                <a:solidFill>
                  <a:srgbClr val="FF0000"/>
                </a:solidFill>
                <a:latin typeface="Kristen ITC" panose="03050502040202030202" pitchFamily="66" charset="0"/>
                <a:ea typeface="Kozuka Gothic Pro B" pitchFamily="34" charset="-128"/>
              </a:rPr>
              <a:t>　山と森</a:t>
            </a:r>
            <a:r>
              <a:rPr lang="en-GB" altLang="ja-JP" sz="2400" b="1">
                <a:solidFill>
                  <a:srgbClr val="FF0000"/>
                </a:solidFill>
                <a:latin typeface="Kristen ITC" panose="03050502040202030202" pitchFamily="66" charset="0"/>
                <a:ea typeface="Kozuka Gothic Pro B" pitchFamily="34" charset="-128"/>
              </a:rPr>
              <a:t> </a:t>
            </a:r>
            <a:endParaRPr lang="en-GB" sz="2400" b="1">
              <a:solidFill>
                <a:srgbClr val="FF0000"/>
              </a:solidFill>
              <a:latin typeface="Kristen ITC" panose="03050502040202030202" pitchFamily="66" charset="0"/>
              <a:ea typeface="Kozuka Gothic Pro B" pitchFamily="34" charset="-128"/>
            </a:endParaRPr>
          </a:p>
        </p:txBody>
      </p:sp>
      <p:pic>
        <p:nvPicPr>
          <p:cNvPr id="13" name="Picture 12">
            <a:extLst>
              <a:ext uri="{FF2B5EF4-FFF2-40B4-BE49-F238E27FC236}">
                <a16:creationId xmlns:a16="http://schemas.microsoft.com/office/drawing/2014/main" id="{88497FAE-F326-4FD1-BD9B-EFCCAB336F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503" y="6353837"/>
            <a:ext cx="392832" cy="392832"/>
          </a:xfrm>
          <a:prstGeom prst="rect">
            <a:avLst/>
          </a:prstGeom>
        </p:spPr>
      </p:pic>
    </p:spTree>
    <p:extLst>
      <p:ext uri="{BB962C8B-B14F-4D97-AF65-F5344CB8AC3E}">
        <p14:creationId xmlns:p14="http://schemas.microsoft.com/office/powerpoint/2010/main" val="1336269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6"/>
            <a:ext cx="9144000" cy="6858000"/>
          </a:xfrm>
          <a:prstGeom prst="rect">
            <a:avLst/>
          </a:prstGeom>
        </p:spPr>
      </p:pic>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7627D4DA-CA93-4100-9923-91CA0C97AC6D}" type="slidenum">
              <a:rPr lang="en-GB" smtClean="0"/>
              <a:t>18</a:t>
            </a:fld>
            <a:endParaRPr lang="en-GB"/>
          </a:p>
        </p:txBody>
      </p:sp>
      <p:sp>
        <p:nvSpPr>
          <p:cNvPr id="17" name="Footer Placeholder 7"/>
          <p:cNvSpPr>
            <a:spLocks noGrp="1"/>
          </p:cNvSpPr>
          <p:nvPr>
            <p:ph type="ftr" sz="quarter" idx="11"/>
          </p:nvPr>
        </p:nvSpPr>
        <p:spPr>
          <a:xfrm>
            <a:off x="0" y="6469167"/>
            <a:ext cx="9143999" cy="365125"/>
          </a:xfrm>
        </p:spPr>
        <p:txBody>
          <a:bodyPr/>
          <a:lstStyle/>
          <a:p>
            <a:r>
              <a:rPr lang="en-GB" dirty="0" err="1">
                <a:solidFill>
                  <a:schemeClr val="bg1"/>
                </a:solidFill>
                <a:hlinkClick r:id="rId4"/>
              </a:rPr>
              <a:t>contri</a:t>
            </a:r>
            <a:r>
              <a:rPr lang="en-GB" dirty="0">
                <a:solidFill>
                  <a:schemeClr val="bg1"/>
                </a:solidFill>
                <a:hlinkClick r:id="rId4"/>
              </a:rPr>
              <a:t> by </a:t>
            </a:r>
            <a:r>
              <a:rPr lang="en-GB" dirty="0" err="1">
                <a:solidFill>
                  <a:schemeClr val="bg1"/>
                </a:solidFill>
                <a:hlinkClick r:id="rId4"/>
              </a:rPr>
              <a:t>Yonezawa</a:t>
            </a:r>
            <a:r>
              <a:rPr lang="en-GB" dirty="0">
                <a:solidFill>
                  <a:schemeClr val="bg1"/>
                </a:solidFill>
                <a:hlinkClick r:id="rId4"/>
              </a:rPr>
              <a:t>-Shi, Yamagata, Japan</a:t>
            </a:r>
            <a:r>
              <a:rPr lang="en-GB" dirty="0">
                <a:solidFill>
                  <a:schemeClr val="bg1"/>
                </a:solidFill>
              </a:rPr>
              <a:t> is licensed under </a:t>
            </a:r>
            <a:r>
              <a:rPr lang="en-GB" dirty="0">
                <a:solidFill>
                  <a:schemeClr val="bg1"/>
                </a:solidFill>
                <a:hlinkClick r:id="rId5"/>
              </a:rPr>
              <a:t>CC BY-SA 2.0</a:t>
            </a:r>
            <a:endParaRPr lang="en-GB" dirty="0">
              <a:solidFill>
                <a:schemeClr val="bg1"/>
              </a:solidFill>
            </a:endParaRPr>
          </a:p>
          <a:p>
            <a:r>
              <a:rPr lang="en-GB" dirty="0">
                <a:solidFill>
                  <a:schemeClr val="bg1"/>
                </a:solidFill>
              </a:rPr>
              <a:t>"</a:t>
            </a:r>
            <a:r>
              <a:rPr lang="en-GB" dirty="0">
                <a:solidFill>
                  <a:schemeClr val="bg1"/>
                </a:solidFill>
                <a:hlinkClick r:id="rId6"/>
              </a:rPr>
              <a:t>Farm house and terraced paddy field in </a:t>
            </a:r>
            <a:r>
              <a:rPr lang="en-GB" dirty="0" err="1">
                <a:solidFill>
                  <a:schemeClr val="bg1"/>
                </a:solidFill>
                <a:hlinkClick r:id="rId6"/>
              </a:rPr>
              <a:t>Uwaso</a:t>
            </a:r>
            <a:r>
              <a:rPr lang="en-GB" dirty="0">
                <a:solidFill>
                  <a:schemeClr val="bg1"/>
                </a:solidFill>
              </a:rPr>
              <a:t>" by </a:t>
            </a:r>
            <a:r>
              <a:rPr lang="en-GB" dirty="0" err="1">
                <a:solidFill>
                  <a:schemeClr val="bg1"/>
                </a:solidFill>
                <a:hlinkClick r:id="rId7"/>
              </a:rPr>
              <a:t>autan</a:t>
            </a:r>
            <a:r>
              <a:rPr lang="en-GB" dirty="0">
                <a:solidFill>
                  <a:schemeClr val="bg1"/>
                </a:solidFill>
              </a:rPr>
              <a:t> is licensed under </a:t>
            </a:r>
            <a:r>
              <a:rPr lang="en-GB" dirty="0">
                <a:solidFill>
                  <a:schemeClr val="bg1"/>
                </a:solidFill>
                <a:hlinkClick r:id="rId8"/>
              </a:rPr>
              <a:t>CC BY-NC-ND 2.0</a:t>
            </a:r>
            <a:r>
              <a:rPr lang="en-GB" dirty="0">
                <a:solidFill>
                  <a:schemeClr val="bg1"/>
                </a:solidFill>
              </a:rPr>
              <a:t>.</a:t>
            </a:r>
          </a:p>
          <a:p>
            <a:endParaRPr lang="en-GB" dirty="0">
              <a:solidFill>
                <a:schemeClr val="bg1"/>
              </a:solidFill>
            </a:endParaRPr>
          </a:p>
        </p:txBody>
      </p:sp>
      <p:pic>
        <p:nvPicPr>
          <p:cNvPr id="7" name="Picture 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21252"/>
            <a:ext cx="9144000" cy="6250503"/>
          </a:xfrm>
          <a:prstGeom prst="rect">
            <a:avLst/>
          </a:prstGeom>
        </p:spPr>
      </p:pic>
      <p:pic>
        <p:nvPicPr>
          <p:cNvPr id="9" name="Picture 8">
            <a:extLst>
              <a:ext uri="{FF2B5EF4-FFF2-40B4-BE49-F238E27FC236}">
                <a16:creationId xmlns:a16="http://schemas.microsoft.com/office/drawing/2014/main" id="{C222C3CB-2FD0-407B-B376-4675E3B5BA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503" y="6353837"/>
            <a:ext cx="392832" cy="392832"/>
          </a:xfrm>
          <a:prstGeom prst="rect">
            <a:avLst/>
          </a:prstGeom>
        </p:spPr>
      </p:pic>
    </p:spTree>
    <p:extLst>
      <p:ext uri="{BB962C8B-B14F-4D97-AF65-F5344CB8AC3E}">
        <p14:creationId xmlns:p14="http://schemas.microsoft.com/office/powerpoint/2010/main" val="53277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19</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Image by </a:t>
            </a:r>
            <a:r>
              <a:rPr lang="en-GB" u="sng">
                <a:solidFill>
                  <a:schemeClr val="bg1"/>
                </a:solidFill>
                <a:hlinkClick r:id="rId3"/>
              </a:rPr>
              <a:t>663highland</a:t>
            </a:r>
            <a:r>
              <a:rPr lang="en-GB">
                <a:solidFill>
                  <a:schemeClr val="bg1"/>
                </a:solidFill>
              </a:rPr>
              <a:t>, </a:t>
            </a:r>
            <a:r>
              <a:rPr lang="en-GB">
                <a:solidFill>
                  <a:schemeClr val="bg1"/>
                </a:solidFill>
                <a:hlinkClick r:id="rId4"/>
              </a:rPr>
              <a:t>CC BY-SA 4.0</a:t>
            </a:r>
            <a:endParaRPr lang="en-GB">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9144000" cy="6368782"/>
          </a:xfrm>
          <a:prstGeom prst="rect">
            <a:avLst/>
          </a:prstGeom>
        </p:spPr>
      </p:pic>
      <p:pic>
        <p:nvPicPr>
          <p:cNvPr id="10" name="Picture 9">
            <a:extLst>
              <a:ext uri="{FF2B5EF4-FFF2-40B4-BE49-F238E27FC236}">
                <a16:creationId xmlns:a16="http://schemas.microsoft.com/office/drawing/2014/main" id="{5A2F4864-5282-449E-BFDA-4FBF17B2CD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37947335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453" y="2956584"/>
            <a:ext cx="2353684" cy="3138246"/>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6490" y="2956584"/>
            <a:ext cx="2850383" cy="3399766"/>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611560" y="433196"/>
            <a:ext cx="66247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Which country…</a:t>
            </a:r>
          </a:p>
        </p:txBody>
      </p:sp>
      <p:sp>
        <p:nvSpPr>
          <p:cNvPr id="10" name="Footer Placeholder 5"/>
          <p:cNvSpPr>
            <a:spLocks noGrp="1"/>
          </p:cNvSpPr>
          <p:nvPr>
            <p:ph type="ftr" sz="quarter" idx="11"/>
          </p:nvPr>
        </p:nvSpPr>
        <p:spPr>
          <a:xfrm>
            <a:off x="3175" y="6356350"/>
            <a:ext cx="9032875" cy="5016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The Japan Society</a:t>
            </a:r>
          </a:p>
        </p:txBody>
      </p:sp>
      <p:pic>
        <p:nvPicPr>
          <p:cNvPr id="11" name="Picture 10">
            <a:extLst>
              <a:ext uri="{FF2B5EF4-FFF2-40B4-BE49-F238E27FC236}">
                <a16:creationId xmlns:a16="http://schemas.microsoft.com/office/drawing/2014/main" id="{204D3CAE-5CD6-4889-A663-F5F0B72B9D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950" y="6459798"/>
            <a:ext cx="319731" cy="319731"/>
          </a:xfrm>
          <a:prstGeom prst="rect">
            <a:avLst/>
          </a:prstGeom>
        </p:spPr>
      </p:pic>
      <p:sp>
        <p:nvSpPr>
          <p:cNvPr id="14" name="Rectangle 13">
            <a:extLst>
              <a:ext uri="{FF2B5EF4-FFF2-40B4-BE49-F238E27FC236}">
                <a16:creationId xmlns:a16="http://schemas.microsoft.com/office/drawing/2014/main" id="{6C37FA5C-3D7E-49B4-8D4B-8E95946E74B8}"/>
              </a:ext>
            </a:extLst>
          </p:cNvPr>
          <p:cNvSpPr/>
          <p:nvPr/>
        </p:nvSpPr>
        <p:spPr>
          <a:xfrm>
            <a:off x="611560" y="1176865"/>
            <a:ext cx="7966570" cy="1567480"/>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200" b="1" dirty="0">
                <a:solidFill>
                  <a:prstClr val="black"/>
                </a:solidFill>
                <a:latin typeface="Kozuka Gothic Pro B" pitchFamily="34" charset="-128"/>
                <a:ea typeface="Kozuka Gothic Pro B" pitchFamily="34" charset="-128"/>
              </a:rPr>
              <a:t>... Has </a:t>
            </a:r>
            <a:r>
              <a:rPr kumimoji="0" lang="en-GB" sz="2200" b="1" i="0" u="none" strike="noStrike" kern="1200" cap="none" spc="0" normalizeH="0" noProof="0" dirty="0">
                <a:ln>
                  <a:noFill/>
                </a:ln>
                <a:solidFill>
                  <a:prstClr val="black"/>
                </a:solidFill>
                <a:effectLst/>
                <a:uLnTx/>
                <a:uFillTx/>
                <a:latin typeface="Kozuka Gothic Pro B" pitchFamily="34" charset="-128"/>
                <a:ea typeface="Kozuka Gothic Pro B" pitchFamily="34" charset="-128"/>
              </a:rPr>
              <a:t>the highest mountain?</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rPr>
              <a:t>... </a:t>
            </a:r>
            <a:r>
              <a:rPr lang="en-GB" sz="2200" b="1" noProof="0" dirty="0">
                <a:solidFill>
                  <a:prstClr val="black"/>
                </a:solidFill>
                <a:latin typeface="Kozuka Gothic Pro B" pitchFamily="34" charset="-128"/>
                <a:ea typeface="Kozuka Gothic Pro B" pitchFamily="34" charset="-128"/>
              </a:rPr>
              <a:t>I</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rPr>
              <a:t>s smaller?</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rPr>
              <a:t>... Has the most populous city? </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6" name="Rectangle 15">
            <a:extLst>
              <a:ext uri="{FF2B5EF4-FFF2-40B4-BE49-F238E27FC236}">
                <a16:creationId xmlns:a16="http://schemas.microsoft.com/office/drawing/2014/main" id="{04B2896D-8E73-4379-87CD-B5B0FBC93E59}"/>
              </a:ext>
            </a:extLst>
          </p:cNvPr>
          <p:cNvSpPr/>
          <p:nvPr/>
        </p:nvSpPr>
        <p:spPr>
          <a:xfrm>
            <a:off x="1" y="4064042"/>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or</a:t>
            </a:r>
          </a:p>
        </p:txBody>
      </p:sp>
      <p:pic>
        <p:nvPicPr>
          <p:cNvPr id="13" name="Picture 12">
            <a:extLst>
              <a:ext uri="{FF2B5EF4-FFF2-40B4-BE49-F238E27FC236}">
                <a16:creationId xmlns:a16="http://schemas.microsoft.com/office/drawing/2014/main" id="{73A892BF-D537-48B1-B343-BC53EC1A0C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09475" y="226554"/>
            <a:ext cx="1377325" cy="1156953"/>
          </a:xfrm>
          <a:prstGeom prst="rect">
            <a:avLst/>
          </a:prstGeom>
        </p:spPr>
      </p:pic>
      <p:sp>
        <p:nvSpPr>
          <p:cNvPr id="20" name="TextBox 19">
            <a:extLst>
              <a:ext uri="{FF2B5EF4-FFF2-40B4-BE49-F238E27FC236}">
                <a16:creationId xmlns:a16="http://schemas.microsoft.com/office/drawing/2014/main" id="{36AABB7A-6863-40BB-AED2-1348BD820104}"/>
              </a:ext>
            </a:extLst>
          </p:cNvPr>
          <p:cNvSpPr txBox="1"/>
          <p:nvPr/>
        </p:nvSpPr>
        <p:spPr>
          <a:xfrm>
            <a:off x="5379140" y="2214504"/>
            <a:ext cx="2850382" cy="510011"/>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20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rPr>
              <a:t>(largest population)</a:t>
            </a:r>
          </a:p>
        </p:txBody>
      </p:sp>
    </p:spTree>
    <p:extLst>
      <p:ext uri="{BB962C8B-B14F-4D97-AF65-F5344CB8AC3E}">
        <p14:creationId xmlns:p14="http://schemas.microsoft.com/office/powerpoint/2010/main" val="981460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20</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a:solidFill>
                  <a:schemeClr val="bg1"/>
                </a:solidFill>
              </a:rPr>
              <a:t>Image by </a:t>
            </a:r>
            <a:r>
              <a:rPr lang="ja-JP" altLang="en-US">
                <a:solidFill>
                  <a:schemeClr val="bg1"/>
                </a:solidFill>
                <a:hlinkClick r:id="rId3"/>
              </a:rPr>
              <a:t>うきは市</a:t>
            </a:r>
            <a:r>
              <a:rPr lang="en-US" altLang="ja-JP">
                <a:solidFill>
                  <a:schemeClr val="bg1"/>
                </a:solidFill>
              </a:rPr>
              <a:t>, </a:t>
            </a:r>
            <a:r>
              <a:rPr lang="en-GB">
                <a:solidFill>
                  <a:schemeClr val="bg1"/>
                </a:solidFill>
                <a:hlinkClick r:id="rId4"/>
              </a:rPr>
              <a:t>CC BY 4.0</a:t>
            </a:r>
            <a:endParaRPr lang="en-GB">
              <a:solidFill>
                <a:schemeClr val="bg1"/>
              </a:solidFill>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400"/>
            <a:ext cx="9144000" cy="6266387"/>
          </a:xfrm>
          <a:prstGeom prst="rect">
            <a:avLst/>
          </a:prstGeom>
        </p:spPr>
      </p:pic>
      <p:pic>
        <p:nvPicPr>
          <p:cNvPr id="8" name="Picture 7">
            <a:extLst>
              <a:ext uri="{FF2B5EF4-FFF2-40B4-BE49-F238E27FC236}">
                <a16:creationId xmlns:a16="http://schemas.microsoft.com/office/drawing/2014/main" id="{09574B93-7A33-4ADD-91D4-553A51CE3B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503" y="6353837"/>
            <a:ext cx="392832" cy="392832"/>
          </a:xfrm>
          <a:prstGeom prst="rect">
            <a:avLst/>
          </a:prstGeom>
        </p:spPr>
      </p:pic>
    </p:spTree>
    <p:extLst>
      <p:ext uri="{BB962C8B-B14F-4D97-AF65-F5344CB8AC3E}">
        <p14:creationId xmlns:p14="http://schemas.microsoft.com/office/powerpoint/2010/main" val="328327686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21</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457151"/>
            <a:ext cx="9143999" cy="365125"/>
          </a:xfrm>
        </p:spPr>
        <p:txBody>
          <a:bodyPr/>
          <a:lstStyle/>
          <a:p>
            <a:r>
              <a:rPr lang="en-GB" dirty="0">
                <a:solidFill>
                  <a:schemeClr val="bg1"/>
                </a:solidFill>
              </a:rPr>
              <a:t> The Japan Society</a:t>
            </a:r>
          </a:p>
          <a:p>
            <a:endParaRPr lang="en-GB" dirty="0">
              <a:solidFill>
                <a:schemeClr val="bg1"/>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237312"/>
          </a:xfrm>
          <a:prstGeom prst="rect">
            <a:avLst/>
          </a:prstGeom>
        </p:spPr>
      </p:pic>
      <p:pic>
        <p:nvPicPr>
          <p:cNvPr id="7" name="Picture 6">
            <a:extLst>
              <a:ext uri="{FF2B5EF4-FFF2-40B4-BE49-F238E27FC236}">
                <a16:creationId xmlns:a16="http://schemas.microsoft.com/office/drawing/2014/main" id="{0002051B-0F0C-4D08-B5F6-6D6E3E7394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3" y="6353837"/>
            <a:ext cx="392832" cy="392832"/>
          </a:xfrm>
          <a:prstGeom prst="rect">
            <a:avLst/>
          </a:prstGeom>
        </p:spPr>
      </p:pic>
    </p:spTree>
    <p:extLst>
      <p:ext uri="{BB962C8B-B14F-4D97-AF65-F5344CB8AC3E}">
        <p14:creationId xmlns:p14="http://schemas.microsoft.com/office/powerpoint/2010/main" val="209128449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
            <a:ext cx="4572001" cy="3107112"/>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02" y="3094800"/>
            <a:ext cx="9163903" cy="3286527"/>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591" y="-24509"/>
            <a:ext cx="4595266" cy="3142012"/>
          </a:xfrm>
          <a:prstGeom prst="rect">
            <a:avLst/>
          </a:prstGeom>
        </p:spPr>
      </p:pic>
      <p:cxnSp>
        <p:nvCxnSpPr>
          <p:cNvPr id="15" name="Straight Connector 14"/>
          <p:cNvCxnSpPr/>
          <p:nvPr/>
        </p:nvCxnSpPr>
        <p:spPr>
          <a:xfrm>
            <a:off x="-11607" y="3142012"/>
            <a:ext cx="91556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56451" y="0"/>
            <a:ext cx="0" cy="3142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7627D4DA-CA93-4100-9923-91CA0C97AC6D}" type="slidenum">
              <a:rPr lang="en-GB" smtClean="0"/>
              <a:t>22</a:t>
            </a:fld>
            <a:endParaRPr lang="en-GB"/>
          </a:p>
        </p:txBody>
      </p:sp>
      <p:sp>
        <p:nvSpPr>
          <p:cNvPr id="9" name="Rectangle 8"/>
          <p:cNvSpPr/>
          <p:nvPr/>
        </p:nvSpPr>
        <p:spPr>
          <a:xfrm>
            <a:off x="0" y="6281737"/>
            <a:ext cx="9144000" cy="576263"/>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5804" y="6387305"/>
            <a:ext cx="9143999" cy="365125"/>
          </a:xfrm>
        </p:spPr>
        <p:txBody>
          <a:bodyPr/>
          <a:lstStyle/>
          <a:p>
            <a:r>
              <a:rPr lang="en-GB">
                <a:solidFill>
                  <a:schemeClr val="bg1"/>
                </a:solidFill>
              </a:rPr>
              <a:t>The Japan Society</a:t>
            </a:r>
          </a:p>
        </p:txBody>
      </p:sp>
      <p:sp>
        <p:nvSpPr>
          <p:cNvPr id="7" name="TextBox 6"/>
          <p:cNvSpPr txBox="1"/>
          <p:nvPr/>
        </p:nvSpPr>
        <p:spPr>
          <a:xfrm>
            <a:off x="2483768" y="2725052"/>
            <a:ext cx="4176464" cy="830997"/>
          </a:xfrm>
          <a:prstGeom prst="rect">
            <a:avLst/>
          </a:prstGeom>
          <a:solidFill>
            <a:schemeClr val="bg1"/>
          </a:solidFill>
          <a:ln w="28575">
            <a:solidFill>
              <a:schemeClr val="tx1"/>
            </a:solidFill>
          </a:ln>
        </p:spPr>
        <p:txBody>
          <a:bodyPr wrap="square" rtlCol="0">
            <a:spAutoFit/>
          </a:bodyPr>
          <a:lstStyle/>
          <a:p>
            <a:pPr algn="ctr"/>
            <a:r>
              <a:rPr lang="en-US" altLang="ja-JP" sz="4800" b="1">
                <a:solidFill>
                  <a:srgbClr val="FF0000"/>
                </a:solidFill>
                <a:latin typeface="Kristen ITC" panose="03050502040202030202" pitchFamily="66" charset="0"/>
                <a:ea typeface="Kozuka Gothic Pro B" pitchFamily="34" charset="-128"/>
              </a:rPr>
              <a:t>Urban Japan</a:t>
            </a:r>
            <a:endParaRPr lang="en-GB" sz="4800" b="1">
              <a:solidFill>
                <a:srgbClr val="FF0000"/>
              </a:solidFill>
              <a:latin typeface="Kristen ITC" panose="03050502040202030202" pitchFamily="66" charset="0"/>
              <a:ea typeface="Kozuka Gothic Pro B" pitchFamily="34" charset="-128"/>
            </a:endParaRPr>
          </a:p>
        </p:txBody>
      </p:sp>
      <p:sp>
        <p:nvSpPr>
          <p:cNvPr id="19" name="TextBox 18"/>
          <p:cNvSpPr txBox="1"/>
          <p:nvPr/>
        </p:nvSpPr>
        <p:spPr>
          <a:xfrm>
            <a:off x="5364087" y="5661248"/>
            <a:ext cx="3654595" cy="461665"/>
          </a:xfrm>
          <a:prstGeom prst="rect">
            <a:avLst/>
          </a:prstGeom>
          <a:solidFill>
            <a:schemeClr val="bg1"/>
          </a:solidFill>
          <a:ln w="28575">
            <a:solidFill>
              <a:schemeClr val="tx1"/>
            </a:solidFill>
          </a:ln>
        </p:spPr>
        <p:txBody>
          <a:bodyPr wrap="square" rtlCol="0">
            <a:spAutoFit/>
          </a:bodyPr>
          <a:lstStyle/>
          <a:p>
            <a:pPr algn="ctr"/>
            <a:r>
              <a:rPr lang="en-GB" altLang="ja-JP" sz="2400" b="1">
                <a:solidFill>
                  <a:srgbClr val="FF0000"/>
                </a:solidFill>
                <a:latin typeface="Kristen ITC" panose="03050502040202030202" pitchFamily="66" charset="0"/>
                <a:ea typeface="Kozuka Gothic Pro B" pitchFamily="34" charset="-128"/>
              </a:rPr>
              <a:t>Bullet Trains</a:t>
            </a:r>
            <a:r>
              <a:rPr lang="ja-JP" altLang="en-US" sz="2400" b="1">
                <a:solidFill>
                  <a:srgbClr val="FF0000"/>
                </a:solidFill>
                <a:latin typeface="Kristen ITC" panose="03050502040202030202" pitchFamily="66" charset="0"/>
                <a:ea typeface="Kozuka Gothic Pro B" pitchFamily="34" charset="-128"/>
              </a:rPr>
              <a:t>　新幹線</a:t>
            </a:r>
            <a:endParaRPr lang="en-GB" sz="2400" b="1">
              <a:solidFill>
                <a:srgbClr val="FF0000"/>
              </a:solidFill>
              <a:latin typeface="Kristen ITC" panose="03050502040202030202" pitchFamily="66" charset="0"/>
              <a:ea typeface="Kozuka Gothic Pro B" pitchFamily="34" charset="-128"/>
            </a:endParaRPr>
          </a:p>
        </p:txBody>
      </p:sp>
      <p:sp>
        <p:nvSpPr>
          <p:cNvPr id="20" name="TextBox 19"/>
          <p:cNvSpPr txBox="1"/>
          <p:nvPr/>
        </p:nvSpPr>
        <p:spPr>
          <a:xfrm>
            <a:off x="179512" y="159128"/>
            <a:ext cx="4032448" cy="461665"/>
          </a:xfrm>
          <a:prstGeom prst="rect">
            <a:avLst/>
          </a:prstGeom>
          <a:solidFill>
            <a:schemeClr val="bg1"/>
          </a:solidFill>
          <a:ln w="28575">
            <a:solidFill>
              <a:schemeClr val="tx1"/>
            </a:solidFill>
          </a:ln>
        </p:spPr>
        <p:txBody>
          <a:bodyPr wrap="square" rtlCol="0">
            <a:spAutoFit/>
          </a:bodyPr>
          <a:lstStyle/>
          <a:p>
            <a:pPr algn="ctr"/>
            <a:r>
              <a:rPr lang="en-US" sz="2400" b="1">
                <a:solidFill>
                  <a:srgbClr val="FF0000"/>
                </a:solidFill>
                <a:latin typeface="Kristen ITC" panose="03050502040202030202" pitchFamily="66" charset="0"/>
                <a:ea typeface="Kozuka Gothic Pro B" pitchFamily="34" charset="-128"/>
              </a:rPr>
              <a:t>Busy streets  </a:t>
            </a:r>
            <a:r>
              <a:rPr lang="ja-JP" altLang="en-US" sz="2400" b="1">
                <a:solidFill>
                  <a:srgbClr val="FF0000"/>
                </a:solidFill>
                <a:latin typeface="Kristen ITC" panose="03050502040202030202" pitchFamily="66" charset="0"/>
                <a:ea typeface="Kozuka Gothic Pro B" pitchFamily="34" charset="-128"/>
              </a:rPr>
              <a:t>にぎやかな道</a:t>
            </a:r>
            <a:endParaRPr lang="en-GB" sz="2400" b="1">
              <a:solidFill>
                <a:srgbClr val="FF0000"/>
              </a:solidFill>
              <a:latin typeface="Kristen ITC" panose="03050502040202030202" pitchFamily="66" charset="0"/>
              <a:ea typeface="Kozuka Gothic Pro B" pitchFamily="34" charset="-128"/>
            </a:endParaRPr>
          </a:p>
        </p:txBody>
      </p:sp>
      <p:sp>
        <p:nvSpPr>
          <p:cNvPr id="22" name="TextBox 21"/>
          <p:cNvSpPr txBox="1"/>
          <p:nvPr/>
        </p:nvSpPr>
        <p:spPr>
          <a:xfrm>
            <a:off x="4788024" y="159128"/>
            <a:ext cx="3744416" cy="461665"/>
          </a:xfrm>
          <a:prstGeom prst="rect">
            <a:avLst/>
          </a:prstGeom>
          <a:solidFill>
            <a:schemeClr val="bg1"/>
          </a:solidFill>
          <a:ln w="28575">
            <a:solidFill>
              <a:schemeClr val="tx1"/>
            </a:solidFill>
          </a:ln>
        </p:spPr>
        <p:txBody>
          <a:bodyPr wrap="square" rtlCol="0">
            <a:spAutoFit/>
          </a:bodyPr>
          <a:lstStyle/>
          <a:p>
            <a:pPr algn="ctr"/>
            <a:r>
              <a:rPr lang="en-US" altLang="ja-JP" sz="2400" b="1">
                <a:solidFill>
                  <a:srgbClr val="FF0000"/>
                </a:solidFill>
                <a:latin typeface="Kristen ITC" panose="03050502040202030202" pitchFamily="66" charset="0"/>
                <a:ea typeface="Kozuka Gothic Pro B" pitchFamily="34" charset="-128"/>
              </a:rPr>
              <a:t>Tall Buildings</a:t>
            </a:r>
            <a:r>
              <a:rPr lang="ja-JP" altLang="en-US" sz="2400" b="1">
                <a:solidFill>
                  <a:srgbClr val="FF0000"/>
                </a:solidFill>
                <a:latin typeface="Kristen ITC" panose="03050502040202030202" pitchFamily="66" charset="0"/>
                <a:ea typeface="Kozuka Gothic Pro B" pitchFamily="34" charset="-128"/>
              </a:rPr>
              <a:t>　高いビル</a:t>
            </a:r>
            <a:endParaRPr lang="en-GB" sz="2400" b="1">
              <a:solidFill>
                <a:srgbClr val="FF0000"/>
              </a:solidFill>
              <a:latin typeface="Kristen ITC" panose="03050502040202030202" pitchFamily="66" charset="0"/>
              <a:ea typeface="Kozuka Gothic Pro B" pitchFamily="34" charset="-128"/>
            </a:endParaRPr>
          </a:p>
        </p:txBody>
      </p:sp>
      <p:pic>
        <p:nvPicPr>
          <p:cNvPr id="16" name="Picture 15">
            <a:extLst>
              <a:ext uri="{FF2B5EF4-FFF2-40B4-BE49-F238E27FC236}">
                <a16:creationId xmlns:a16="http://schemas.microsoft.com/office/drawing/2014/main" id="{DC85611F-35A5-48CC-8A5E-F35B8D6F62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503" y="6353837"/>
            <a:ext cx="392832" cy="392832"/>
          </a:xfrm>
          <a:prstGeom prst="rect">
            <a:avLst/>
          </a:prstGeom>
        </p:spPr>
      </p:pic>
    </p:spTree>
    <p:extLst>
      <p:ext uri="{BB962C8B-B14F-4D97-AF65-F5344CB8AC3E}">
        <p14:creationId xmlns:p14="http://schemas.microsoft.com/office/powerpoint/2010/main" val="2485661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23</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251520" y="5445224"/>
            <a:ext cx="4104456" cy="769441"/>
          </a:xfrm>
          <a:prstGeom prst="rect">
            <a:avLst/>
          </a:prstGeom>
          <a:solidFill>
            <a:schemeClr val="bg1"/>
          </a:solidFill>
          <a:ln w="38100">
            <a:noFill/>
          </a:ln>
        </p:spPr>
        <p:txBody>
          <a:bodyPr wrap="square" rtlCol="0">
            <a:spAutoFit/>
          </a:bodyPr>
          <a:lstStyle/>
          <a:p>
            <a:pPr algn="ctr"/>
            <a:r>
              <a:rPr lang="en-GB" sz="4400" b="1">
                <a:solidFill>
                  <a:srgbClr val="FF0000"/>
                </a:solidFill>
                <a:latin typeface="Kristen ITC" panose="03050502040202030202" pitchFamily="66" charset="0"/>
                <a:ea typeface="Kozuka Gothic Pro B" pitchFamily="34" charset="-128"/>
              </a:rPr>
              <a:t>Landscape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368782"/>
          </a:xfrm>
          <a:prstGeom prst="rect">
            <a:avLst/>
          </a:prstGeom>
        </p:spPr>
      </p:pic>
      <p:pic>
        <p:nvPicPr>
          <p:cNvPr id="11" name="Picture 10">
            <a:extLst>
              <a:ext uri="{FF2B5EF4-FFF2-40B4-BE49-F238E27FC236}">
                <a16:creationId xmlns:a16="http://schemas.microsoft.com/office/drawing/2014/main" id="{B84E5A2B-EA80-42F1-85DB-4721BCBFF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354588521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24</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endParaRPr lang="en-GB">
              <a:solidFill>
                <a:schemeClr val="bg1"/>
              </a:solidFill>
            </a:endParaRPr>
          </a:p>
          <a:p>
            <a:r>
              <a:rPr lang="en-GB">
                <a:solidFill>
                  <a:schemeClr val="bg1"/>
                </a:solidFill>
              </a:rPr>
              <a:t>Shibuya Crossing by </a:t>
            </a:r>
            <a:r>
              <a:rPr lang="en-GB" err="1">
                <a:solidFill>
                  <a:schemeClr val="bg1"/>
                </a:solidFill>
                <a:hlinkClick r:id="rId3"/>
              </a:rPr>
              <a:t>Martijn</a:t>
            </a:r>
            <a:r>
              <a:rPr lang="en-GB">
                <a:solidFill>
                  <a:schemeClr val="bg1"/>
                </a:solidFill>
                <a:hlinkClick r:id="rId3"/>
              </a:rPr>
              <a:t> </a:t>
            </a:r>
            <a:r>
              <a:rPr lang="en-GB" err="1">
                <a:solidFill>
                  <a:schemeClr val="bg1"/>
                </a:solidFill>
                <a:hlinkClick r:id="rId3"/>
              </a:rPr>
              <a:t>Baudoin</a:t>
            </a:r>
            <a:r>
              <a:rPr lang="en-GB">
                <a:solidFill>
                  <a:schemeClr val="bg1"/>
                </a:solidFill>
              </a:rPr>
              <a:t> on </a:t>
            </a:r>
            <a:r>
              <a:rPr lang="en-GB" err="1">
                <a:solidFill>
                  <a:schemeClr val="bg1"/>
                </a:solidFill>
                <a:hlinkClick r:id="rId4"/>
              </a:rPr>
              <a:t>Unsplash</a:t>
            </a:r>
            <a:r>
              <a:rPr lang="en-GB">
                <a:solidFill>
                  <a:schemeClr val="bg1"/>
                </a:solidFill>
              </a:rPr>
              <a:t> </a:t>
            </a:r>
          </a:p>
          <a:p>
            <a:endParaRPr lang="en-GB">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003" y="-232300"/>
            <a:ext cx="9179003" cy="6601082"/>
          </a:xfrm>
          <a:prstGeom prst="rect">
            <a:avLst/>
          </a:prstGeom>
        </p:spPr>
      </p:pic>
      <p:pic>
        <p:nvPicPr>
          <p:cNvPr id="7" name="Picture 6">
            <a:extLst>
              <a:ext uri="{FF2B5EF4-FFF2-40B4-BE49-F238E27FC236}">
                <a16:creationId xmlns:a16="http://schemas.microsoft.com/office/drawing/2014/main" id="{44B9B251-AD5E-4A8D-94FC-07530E6C70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280694487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3647"/>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25</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10" name="Picture 9">
            <a:extLst>
              <a:ext uri="{FF2B5EF4-FFF2-40B4-BE49-F238E27FC236}">
                <a16:creationId xmlns:a16="http://schemas.microsoft.com/office/drawing/2014/main" id="{A904AD81-6B6C-4A6B-BF94-0F333EA8B3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31235478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26</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endParaRPr lang="en-GB">
              <a:solidFill>
                <a:schemeClr val="bg1"/>
              </a:solidFill>
            </a:endParaRPr>
          </a:p>
          <a:p>
            <a:r>
              <a:rPr lang="en-GB">
                <a:solidFill>
                  <a:schemeClr val="bg1"/>
                </a:solidFill>
              </a:rPr>
              <a:t>The Japan Society</a:t>
            </a:r>
          </a:p>
          <a:p>
            <a:endParaRPr lang="en-GB">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524"/>
            <a:ext cx="9144000" cy="6394306"/>
          </a:xfrm>
          <a:prstGeom prst="rect">
            <a:avLst/>
          </a:prstGeom>
        </p:spPr>
      </p:pic>
      <p:pic>
        <p:nvPicPr>
          <p:cNvPr id="7" name="Picture 6">
            <a:extLst>
              <a:ext uri="{FF2B5EF4-FFF2-40B4-BE49-F238E27FC236}">
                <a16:creationId xmlns:a16="http://schemas.microsoft.com/office/drawing/2014/main" id="{6D27EA3E-36D2-4B39-8AFC-5D4E696BDF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113702460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27</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dirty="0" err="1">
                <a:solidFill>
                  <a:schemeClr val="bg1"/>
                </a:solidFill>
              </a:rPr>
              <a:t>Emojis</a:t>
            </a:r>
            <a:r>
              <a:rPr lang="en-GB" dirty="0">
                <a:solidFill>
                  <a:schemeClr val="bg1"/>
                </a:solidFill>
              </a:rPr>
              <a:t> designed by </a:t>
            </a:r>
            <a:r>
              <a:rPr lang="en-GB" u="sng" dirty="0" err="1">
                <a:solidFill>
                  <a:schemeClr val="bg1"/>
                </a:solidFill>
                <a:hlinkClick r:id="rId3"/>
              </a:rPr>
              <a:t>OpenMoji</a:t>
            </a:r>
            <a:r>
              <a:rPr lang="en-GB" dirty="0">
                <a:solidFill>
                  <a:schemeClr val="bg1"/>
                </a:solidFill>
              </a:rPr>
              <a:t> licensed under </a:t>
            </a:r>
            <a:r>
              <a:rPr lang="en-GB" u="sng" dirty="0">
                <a:solidFill>
                  <a:schemeClr val="bg1"/>
                </a:solidFill>
                <a:hlinkClick r:id="rId4"/>
              </a:rPr>
              <a:t>CC BY-SA 4.0</a:t>
            </a:r>
            <a:endParaRPr lang="en-GB" dirty="0">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4" name="TextBox 3"/>
          <p:cNvSpPr txBox="1"/>
          <p:nvPr/>
        </p:nvSpPr>
        <p:spPr>
          <a:xfrm>
            <a:off x="485546" y="620688"/>
            <a:ext cx="8172908" cy="501675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latin typeface="Kozuka Gothic Pro R" pitchFamily="34" charset="-128"/>
                <a:ea typeface="Kozuka Gothic Pro R" pitchFamily="34" charset="-128"/>
              </a:rPr>
              <a:t>Urban and rural areas have differences, but they also have things in common.  </a:t>
            </a:r>
          </a:p>
          <a:p>
            <a:pPr>
              <a:lnSpc>
                <a:spcPct val="150000"/>
              </a:lnSpc>
            </a:pPr>
            <a:endParaRPr lang="en-GB" dirty="0">
              <a:latin typeface="Kozuka Gothic Pro R" pitchFamily="34" charset="-128"/>
              <a:ea typeface="Kozuka Gothic Pro R" pitchFamily="34" charset="-128"/>
            </a:endParaRPr>
          </a:p>
          <a:p>
            <a:pPr marL="342900" indent="-342900">
              <a:lnSpc>
                <a:spcPct val="150000"/>
              </a:lnSpc>
              <a:buFont typeface="Arial" panose="020B0604020202020204" pitchFamily="34" charset="0"/>
              <a:buChar char="•"/>
            </a:pPr>
            <a:r>
              <a:rPr lang="en-GB" sz="2400" dirty="0">
                <a:latin typeface="Kozuka Gothic Pro R" pitchFamily="34" charset="-128"/>
                <a:ea typeface="Kozuka Gothic Pro R" pitchFamily="34" charset="-128"/>
              </a:rPr>
              <a:t>Wherever people live, they need access to basic </a:t>
            </a:r>
            <a:r>
              <a:rPr lang="en-GB" sz="2400" dirty="0">
                <a:latin typeface="Kozuka Gothic Pro B" pitchFamily="34" charset="-128"/>
                <a:ea typeface="Kozuka Gothic Pro B" pitchFamily="34" charset="-128"/>
              </a:rPr>
              <a:t>facilities</a:t>
            </a:r>
            <a:r>
              <a:rPr lang="en-GB" sz="2400" dirty="0">
                <a:latin typeface="Kozuka Gothic Pro R" pitchFamily="34" charset="-128"/>
                <a:ea typeface="Kozuka Gothic Pro R" pitchFamily="34" charset="-128"/>
              </a:rPr>
              <a:t>, such as homes, shops and schools. </a:t>
            </a:r>
          </a:p>
          <a:p>
            <a:pPr>
              <a:lnSpc>
                <a:spcPct val="150000"/>
              </a:lnSpc>
            </a:pPr>
            <a:endParaRPr lang="en-GB" dirty="0">
              <a:latin typeface="Kozuka Gothic Pro R" pitchFamily="34" charset="-128"/>
              <a:ea typeface="Kozuka Gothic Pro R" pitchFamily="34" charset="-128"/>
            </a:endParaRPr>
          </a:p>
          <a:p>
            <a:pPr marL="342900" indent="-342900">
              <a:lnSpc>
                <a:spcPct val="150000"/>
              </a:lnSpc>
              <a:buFont typeface="Arial" panose="020B0604020202020204" pitchFamily="34" charset="0"/>
              <a:buChar char="•"/>
            </a:pPr>
            <a:r>
              <a:rPr lang="en-GB" sz="2400" dirty="0">
                <a:latin typeface="Kozuka Gothic Pro R" pitchFamily="34" charset="-128"/>
                <a:ea typeface="Kozuka Gothic Pro R" pitchFamily="34" charset="-128"/>
              </a:rPr>
              <a:t>Facilities may be different, depending on the area. </a:t>
            </a:r>
          </a:p>
          <a:p>
            <a:endParaRPr lang="en-GB" dirty="0"/>
          </a:p>
          <a:p>
            <a:endParaRPr lang="en-GB" dirty="0"/>
          </a:p>
          <a:p>
            <a:r>
              <a:rPr lang="en-GB" sz="3200" b="1" dirty="0">
                <a:solidFill>
                  <a:srgbClr val="FF0000"/>
                </a:solidFill>
                <a:latin typeface="Kristen ITC" panose="03050502040202030202" pitchFamily="66" charset="0"/>
              </a:rPr>
              <a:t>Let’s look at some examples…</a:t>
            </a:r>
          </a:p>
          <a:p>
            <a:r>
              <a:rPr lang="en-GB" dirty="0"/>
              <a:t>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7166" y="5173391"/>
            <a:ext cx="1440000" cy="14400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37420" y="5186576"/>
            <a:ext cx="1440000" cy="1440000"/>
          </a:xfrm>
          <a:prstGeom prst="rect">
            <a:avLst/>
          </a:prstGeom>
        </p:spPr>
      </p:pic>
      <p:pic>
        <p:nvPicPr>
          <p:cNvPr id="10" name="Picture 9">
            <a:extLst>
              <a:ext uri="{FF2B5EF4-FFF2-40B4-BE49-F238E27FC236}">
                <a16:creationId xmlns:a16="http://schemas.microsoft.com/office/drawing/2014/main" id="{ECB765B7-4765-45D6-AB43-28B619B489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289421525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28</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367347"/>
            <a:ext cx="9143999" cy="490654"/>
          </a:xfrm>
        </p:spPr>
        <p:txBody>
          <a:bodyPr/>
          <a:lstStyle/>
          <a:p>
            <a:r>
              <a:rPr lang="en-GB" dirty="0">
                <a:solidFill>
                  <a:schemeClr val="bg1"/>
                </a:solidFill>
              </a:rPr>
              <a:t>Right:  </a:t>
            </a:r>
            <a:r>
              <a:rPr lang="en-GB" dirty="0" err="1">
                <a:solidFill>
                  <a:schemeClr val="bg1"/>
                </a:solidFill>
                <a:hlinkClick r:id="rId3"/>
              </a:rPr>
              <a:t>Katori</a:t>
            </a:r>
            <a:r>
              <a:rPr lang="en-GB" dirty="0">
                <a:solidFill>
                  <a:schemeClr val="bg1"/>
                </a:solidFill>
                <a:hlinkClick r:id="rId3"/>
              </a:rPr>
              <a:t> City Fukuda Elementary School.jpg</a:t>
            </a:r>
            <a:r>
              <a:rPr lang="en-GB" dirty="0">
                <a:solidFill>
                  <a:schemeClr val="bg1"/>
                </a:solidFill>
              </a:rPr>
              <a:t> by </a:t>
            </a:r>
            <a:r>
              <a:rPr lang="en-GB" dirty="0" err="1">
                <a:solidFill>
                  <a:schemeClr val="bg1"/>
                </a:solidFill>
                <a:hlinkClick r:id="rId4"/>
              </a:rPr>
              <a:t>小石川人晃</a:t>
            </a:r>
            <a:r>
              <a:rPr lang="en-GB" dirty="0">
                <a:solidFill>
                  <a:schemeClr val="bg1"/>
                </a:solidFill>
              </a:rPr>
              <a:t> is licensed under </a:t>
            </a:r>
            <a:r>
              <a:rPr lang="en-GB" dirty="0">
                <a:solidFill>
                  <a:schemeClr val="bg1"/>
                </a:solidFill>
                <a:hlinkClick r:id="rId5"/>
              </a:rPr>
              <a:t>CC BY-SA 4.0</a:t>
            </a:r>
            <a:endParaRPr lang="en-GB" dirty="0">
              <a:solidFill>
                <a:schemeClr val="bg1"/>
              </a:solidFill>
            </a:endParaRPr>
          </a:p>
          <a:p>
            <a:r>
              <a:rPr lang="en-GB" dirty="0">
                <a:solidFill>
                  <a:schemeClr val="bg1"/>
                </a:solidFill>
              </a:rPr>
              <a:t>Left: © Google Data, 2022</a:t>
            </a:r>
          </a:p>
          <a:p>
            <a:endParaRPr lang="en-GB" dirty="0">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7" name="TextBox 6"/>
          <p:cNvSpPr txBox="1"/>
          <p:nvPr/>
        </p:nvSpPr>
        <p:spPr>
          <a:xfrm>
            <a:off x="179512" y="260648"/>
            <a:ext cx="4603280" cy="830997"/>
          </a:xfrm>
          <a:prstGeom prst="rect">
            <a:avLst/>
          </a:prstGeom>
          <a:solidFill>
            <a:schemeClr val="bg1"/>
          </a:solidFill>
        </p:spPr>
        <p:txBody>
          <a:bodyPr wrap="square" rtlCol="0">
            <a:spAutoFit/>
          </a:bodyPr>
          <a:lstStyle/>
          <a:p>
            <a:r>
              <a:rPr lang="en-US" altLang="ja-JP" sz="4800" b="1" dirty="0">
                <a:solidFill>
                  <a:srgbClr val="FF0000"/>
                </a:solidFill>
                <a:latin typeface="Kristen ITC" panose="03050502040202030202" pitchFamily="66" charset="0"/>
                <a:ea typeface="Kozuka Gothic Pro B" pitchFamily="34" charset="-128"/>
              </a:rPr>
              <a:t>Schools </a:t>
            </a:r>
            <a:endParaRPr lang="en-GB" sz="4800" b="1" dirty="0">
              <a:solidFill>
                <a:srgbClr val="FF0000"/>
              </a:solidFill>
              <a:latin typeface="Kristen ITC" panose="03050502040202030202" pitchFamily="66" charset="0"/>
              <a:ea typeface="Kozuka Gothic Pro B" pitchFamily="34" charset="-128"/>
            </a:endParaRP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9512" y="1547588"/>
            <a:ext cx="4603280" cy="3824016"/>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03245" y="1560784"/>
            <a:ext cx="3999455" cy="3824016"/>
          </a:xfrm>
          <a:prstGeom prst="rect">
            <a:avLst/>
          </a:prstGeom>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4132" y="1091645"/>
            <a:ext cx="7355735" cy="4906290"/>
          </a:xfrm>
          <a:prstGeom prst="rect">
            <a:avLst/>
          </a:prstGeom>
        </p:spPr>
      </p:pic>
    </p:spTree>
    <p:extLst>
      <p:ext uri="{BB962C8B-B14F-4D97-AF65-F5344CB8AC3E}">
        <p14:creationId xmlns:p14="http://schemas.microsoft.com/office/powerpoint/2010/main" val="525643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29</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endParaRPr lang="en-GB" dirty="0">
              <a:solidFill>
                <a:schemeClr val="bg1"/>
              </a:solidFill>
            </a:endParaRPr>
          </a:p>
          <a:p>
            <a:r>
              <a:rPr lang="en-GB" dirty="0" err="1">
                <a:solidFill>
                  <a:schemeClr val="bg1"/>
                </a:solidFill>
              </a:rPr>
              <a:t>Izumo</a:t>
            </a:r>
            <a:r>
              <a:rPr lang="en-GB" dirty="0">
                <a:solidFill>
                  <a:schemeClr val="bg1"/>
                </a:solidFill>
              </a:rPr>
              <a:t> Taisha 4 by </a:t>
            </a:r>
            <a:r>
              <a:rPr lang="en-GB" dirty="0" err="1">
                <a:solidFill>
                  <a:schemeClr val="bg1"/>
                </a:solidFill>
              </a:rPr>
              <a:t>Motokoka</a:t>
            </a:r>
            <a:r>
              <a:rPr lang="en-GB" dirty="0">
                <a:solidFill>
                  <a:schemeClr val="bg1"/>
                </a:solidFill>
              </a:rPr>
              <a:t> is </a:t>
            </a:r>
            <a:r>
              <a:rPr lang="en-GB" dirty="0" err="1">
                <a:solidFill>
                  <a:schemeClr val="bg1"/>
                </a:solidFill>
              </a:rPr>
              <a:t>liscenced</a:t>
            </a:r>
            <a:r>
              <a:rPr lang="en-GB" dirty="0">
                <a:solidFill>
                  <a:schemeClr val="bg1"/>
                </a:solidFill>
              </a:rPr>
              <a:t> under </a:t>
            </a:r>
            <a:r>
              <a:rPr lang="en-GB" dirty="0">
                <a:hlinkClick r:id="rId3"/>
              </a:rPr>
              <a:t>CC BY-SA 4.0</a:t>
            </a:r>
            <a:endParaRPr lang="en-GB" dirty="0"/>
          </a:p>
          <a:p>
            <a:endParaRPr lang="en-US" dirty="0">
              <a:solidFill>
                <a:schemeClr val="bg1"/>
              </a:solidFill>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7" name="TextBox 6"/>
          <p:cNvSpPr txBox="1"/>
          <p:nvPr/>
        </p:nvSpPr>
        <p:spPr>
          <a:xfrm>
            <a:off x="116404" y="260648"/>
            <a:ext cx="6840760" cy="830997"/>
          </a:xfrm>
          <a:prstGeom prst="rect">
            <a:avLst/>
          </a:prstGeom>
          <a:solidFill>
            <a:schemeClr val="bg1"/>
          </a:solidFill>
        </p:spPr>
        <p:txBody>
          <a:bodyPr wrap="square" rtlCol="0">
            <a:spAutoFit/>
          </a:bodyPr>
          <a:lstStyle/>
          <a:p>
            <a:r>
              <a:rPr lang="en-US" altLang="ja-JP" sz="4800" b="1">
                <a:solidFill>
                  <a:srgbClr val="FF0000"/>
                </a:solidFill>
                <a:latin typeface="Kristen ITC" panose="03050502040202030202" pitchFamily="66" charset="0"/>
                <a:ea typeface="Kozuka Gothic Pro B" pitchFamily="34" charset="-128"/>
              </a:rPr>
              <a:t>Places of Worship</a:t>
            </a: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l="-287" t="-487"/>
          <a:stretch/>
        </p:blipFill>
        <p:spPr>
          <a:xfrm>
            <a:off x="177733" y="1783052"/>
            <a:ext cx="4227560" cy="3538003"/>
          </a:xfrm>
          <a:prstGeom prst="rect">
            <a:avLst/>
          </a:prstGeom>
        </p:spPr>
      </p:pic>
      <p:pic>
        <p:nvPicPr>
          <p:cNvPr id="5" name="Picture 9" descr="A picture containing sky, building, outdoor, ground&#10;&#10;Description automatically generated">
            <a:extLst>
              <a:ext uri="{FF2B5EF4-FFF2-40B4-BE49-F238E27FC236}">
                <a16:creationId xmlns:a16="http://schemas.microsoft.com/office/drawing/2014/main" id="{1373443C-883E-5BF3-713E-30E12A82D0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76"/>
          <a:stretch/>
        </p:blipFill>
        <p:spPr>
          <a:xfrm>
            <a:off x="4666890" y="1794080"/>
            <a:ext cx="4123806" cy="3526254"/>
          </a:xfrm>
          <a:prstGeom prst="rect">
            <a:avLst/>
          </a:prstGeom>
        </p:spPr>
      </p:pic>
      <p:pic>
        <p:nvPicPr>
          <p:cNvPr id="10" name="Picture 9">
            <a:extLst>
              <a:ext uri="{FF2B5EF4-FFF2-40B4-BE49-F238E27FC236}">
                <a16:creationId xmlns:a16="http://schemas.microsoft.com/office/drawing/2014/main" id="{6CB8E700-3D9E-4AAE-955E-81F581216D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49112856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323919"/>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574294"/>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sp>
        <p:nvSpPr>
          <p:cNvPr id="11" name="TextBox 10"/>
          <p:cNvSpPr txBox="1"/>
          <p:nvPr/>
        </p:nvSpPr>
        <p:spPr>
          <a:xfrm>
            <a:off x="676332" y="373965"/>
            <a:ext cx="6415437" cy="1200329"/>
          </a:xfrm>
          <a:prstGeom prst="rect">
            <a:avLst/>
          </a:prstGeom>
          <a:solidFill>
            <a:schemeClr val="bg1"/>
          </a:solidFill>
        </p:spPr>
        <p:txBody>
          <a:bodyPr wrap="square" lIns="91440" tIns="45720" rIns="91440" bIns="45720" rtlCol="0" anchor="t">
            <a:spAutoFit/>
          </a:bodyPr>
          <a:lstStyle/>
          <a:p>
            <a:r>
              <a:rPr lang="en-US" altLang="ja-JP" sz="3600" b="1" dirty="0">
                <a:latin typeface="Kristen ITC"/>
                <a:ea typeface="Kozuka Gothic Pro B"/>
              </a:rPr>
              <a:t>1. Which has the highest mountain…  </a:t>
            </a:r>
            <a:endParaRPr lang="en-GB" sz="3600" b="1" dirty="0">
              <a:latin typeface="Kristen ITC" panose="03050502040202030202" pitchFamily="66" charset="0"/>
              <a:ea typeface="Kozuka Gothic Pro B" pitchFamily="34" charset="-128"/>
            </a:endParaRPr>
          </a:p>
        </p:txBody>
      </p:sp>
      <p:sp>
        <p:nvSpPr>
          <p:cNvPr id="12" name="Footer Placeholder 5"/>
          <p:cNvSpPr txBox="1">
            <a:spLocks/>
          </p:cNvSpPr>
          <p:nvPr/>
        </p:nvSpPr>
        <p:spPr>
          <a:xfrm>
            <a:off x="0" y="6398339"/>
            <a:ext cx="90337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The Japan Society</a:t>
            </a:r>
          </a:p>
        </p:txBody>
      </p:sp>
      <p:pic>
        <p:nvPicPr>
          <p:cNvPr id="14" name="Picture 13">
            <a:extLst>
              <a:ext uri="{FF2B5EF4-FFF2-40B4-BE49-F238E27FC236}">
                <a16:creationId xmlns:a16="http://schemas.microsoft.com/office/drawing/2014/main" id="{874C8C97-8978-489C-B279-268D2260E9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223156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30</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7" name="TextBox 6"/>
          <p:cNvSpPr txBox="1"/>
          <p:nvPr/>
        </p:nvSpPr>
        <p:spPr>
          <a:xfrm>
            <a:off x="293978" y="260648"/>
            <a:ext cx="4752528" cy="830997"/>
          </a:xfrm>
          <a:prstGeom prst="rect">
            <a:avLst/>
          </a:prstGeom>
          <a:solidFill>
            <a:schemeClr val="bg1"/>
          </a:solidFill>
        </p:spPr>
        <p:txBody>
          <a:bodyPr wrap="square" rtlCol="0">
            <a:spAutoFit/>
          </a:bodyPr>
          <a:lstStyle/>
          <a:p>
            <a:r>
              <a:rPr lang="en-US" altLang="ja-JP" sz="4800" b="1">
                <a:solidFill>
                  <a:srgbClr val="FF0000"/>
                </a:solidFill>
                <a:latin typeface="Kristen ITC" panose="03050502040202030202" pitchFamily="66" charset="0"/>
                <a:ea typeface="Kozuka Gothic Pro B" pitchFamily="34" charset="-128"/>
              </a:rPr>
              <a:t>Transport</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886" y="1508460"/>
            <a:ext cx="4178714" cy="3939840"/>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2120" y="1508460"/>
            <a:ext cx="4295180" cy="3939840"/>
          </a:xfrm>
          <a:prstGeom prst="rect">
            <a:avLst/>
          </a:prstGeom>
        </p:spPr>
      </p:pic>
      <p:pic>
        <p:nvPicPr>
          <p:cNvPr id="10" name="Picture 9">
            <a:extLst>
              <a:ext uri="{FF2B5EF4-FFF2-40B4-BE49-F238E27FC236}">
                <a16:creationId xmlns:a16="http://schemas.microsoft.com/office/drawing/2014/main" id="{F082B739-4847-4972-BDEA-A291064BD1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381707665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31</a:t>
            </a:fld>
            <a:endParaRPr lang="en-GB"/>
          </a:p>
        </p:txBody>
      </p:sp>
      <p:sp>
        <p:nvSpPr>
          <p:cNvPr id="9" name="Rectangle 8"/>
          <p:cNvSpPr/>
          <p:nvPr/>
        </p:nvSpPr>
        <p:spPr>
          <a:xfrm>
            <a:off x="0" y="6165304"/>
            <a:ext cx="9144000" cy="692696"/>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251519" y="6287219"/>
            <a:ext cx="8568953" cy="581149"/>
          </a:xfrm>
        </p:spPr>
        <p:txBody>
          <a:bodyPr/>
          <a:lstStyle/>
          <a:p>
            <a:r>
              <a:rPr lang="en-GB" dirty="0">
                <a:solidFill>
                  <a:schemeClr val="bg1"/>
                </a:solidFill>
              </a:rPr>
              <a:t>"</a:t>
            </a:r>
            <a:r>
              <a:rPr lang="en-GB" dirty="0" err="1">
                <a:solidFill>
                  <a:schemeClr val="bg1"/>
                </a:solidFill>
                <a:hlinkClick r:id="rId3"/>
              </a:rPr>
              <a:t>Tenjinbashisuzi</a:t>
            </a:r>
            <a:r>
              <a:rPr lang="en-GB" dirty="0">
                <a:solidFill>
                  <a:schemeClr val="bg1"/>
                </a:solidFill>
                <a:hlinkClick r:id="rId3"/>
              </a:rPr>
              <a:t> shopping arcade</a:t>
            </a:r>
            <a:r>
              <a:rPr lang="en-GB" dirty="0">
                <a:solidFill>
                  <a:schemeClr val="bg1"/>
                </a:solidFill>
              </a:rPr>
              <a:t>" by </a:t>
            </a:r>
            <a:r>
              <a:rPr lang="en-GB" dirty="0">
                <a:solidFill>
                  <a:schemeClr val="bg1"/>
                </a:solidFill>
                <a:hlinkClick r:id="rId4"/>
              </a:rPr>
              <a:t>pelican</a:t>
            </a:r>
            <a:r>
              <a:rPr lang="en-GB" dirty="0">
                <a:solidFill>
                  <a:schemeClr val="bg1"/>
                </a:solidFill>
              </a:rPr>
              <a:t> is licensed under </a:t>
            </a:r>
            <a:r>
              <a:rPr lang="en-GB" dirty="0">
                <a:solidFill>
                  <a:schemeClr val="bg1"/>
                </a:solidFill>
                <a:hlinkClick r:id="rId5"/>
              </a:rPr>
              <a:t>CC BY-SA 2.0</a:t>
            </a:r>
            <a:r>
              <a:rPr lang="en-GB" dirty="0">
                <a:solidFill>
                  <a:schemeClr val="bg1"/>
                </a:solidFill>
              </a:rPr>
              <a:t>; © </a:t>
            </a:r>
            <a:r>
              <a:rPr lang="en-GB" dirty="0">
                <a:solidFill>
                  <a:schemeClr val="bg1"/>
                </a:solidFill>
                <a:hlinkClick r:id="rId6" tooltip="https://commons.wikimedia.org/wiki/File:Convenience_store_7-11_Yashiro-cho_Yashiro.jpg"/>
              </a:rPr>
              <a:t>Convenience Store</a:t>
            </a:r>
            <a:r>
              <a:rPr lang="en-GB" dirty="0">
                <a:solidFill>
                  <a:schemeClr val="bg1"/>
                </a:solidFill>
              </a:rPr>
              <a:t> is licensed under  </a:t>
            </a:r>
            <a:r>
              <a:rPr lang="en-GB" dirty="0">
                <a:solidFill>
                  <a:schemeClr val="bg1"/>
                </a:solidFill>
                <a:hlinkClick r:id="rId7"/>
              </a:rPr>
              <a:t>CC BY-SA 3.0</a:t>
            </a:r>
            <a:r>
              <a:rPr lang="en-GB" dirty="0">
                <a:solidFill>
                  <a:schemeClr val="bg1"/>
                </a:solidFill>
              </a:rPr>
              <a:t>; </a:t>
            </a:r>
            <a:r>
              <a:rPr lang="en-GB" dirty="0">
                <a:solidFill>
                  <a:schemeClr val="bg1"/>
                </a:solidFill>
                <a:hlinkClick r:id="rId8"/>
              </a:rPr>
              <a:t>Inside </a:t>
            </a:r>
            <a:r>
              <a:rPr lang="en-GB" dirty="0" err="1">
                <a:solidFill>
                  <a:schemeClr val="bg1"/>
                </a:solidFill>
                <a:hlinkClick r:id="rId8"/>
              </a:rPr>
              <a:t>FamilyMart</a:t>
            </a:r>
            <a:r>
              <a:rPr lang="en-GB" dirty="0">
                <a:solidFill>
                  <a:schemeClr val="bg1"/>
                </a:solidFill>
              </a:rPr>
              <a:t> by </a:t>
            </a:r>
            <a:r>
              <a:rPr lang="en-GB" dirty="0" err="1">
                <a:solidFill>
                  <a:schemeClr val="bg1"/>
                </a:solidFill>
                <a:hlinkClick r:id="rId9"/>
              </a:rPr>
              <a:t>DocChewbacca</a:t>
            </a:r>
            <a:r>
              <a:rPr lang="en-GB" dirty="0">
                <a:solidFill>
                  <a:schemeClr val="bg1"/>
                </a:solidFill>
              </a:rPr>
              <a:t> is licensed under </a:t>
            </a:r>
            <a:r>
              <a:rPr lang="en-GB" dirty="0">
                <a:solidFill>
                  <a:schemeClr val="bg1"/>
                </a:solidFill>
                <a:hlinkClick r:id="rId5"/>
              </a:rPr>
              <a:t>CC BY-SA 2.0</a:t>
            </a:r>
            <a:r>
              <a:rPr lang="en-GB" dirty="0">
                <a:solidFill>
                  <a:schemeClr val="bg1"/>
                </a:solidFill>
              </a:rPr>
              <a:t>.</a:t>
            </a:r>
          </a:p>
          <a:p>
            <a:endParaRPr lang="en-GB" dirty="0">
              <a:solidFill>
                <a:schemeClr val="bg1"/>
              </a:solidFill>
            </a:endParaRPr>
          </a:p>
        </p:txBody>
      </p:sp>
      <p:sp>
        <p:nvSpPr>
          <p:cNvPr id="7" name="TextBox 6"/>
          <p:cNvSpPr txBox="1"/>
          <p:nvPr/>
        </p:nvSpPr>
        <p:spPr>
          <a:xfrm>
            <a:off x="251520" y="332656"/>
            <a:ext cx="388843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Shops</a:t>
            </a:r>
          </a:p>
        </p:txBody>
      </p:sp>
      <p:sp>
        <p:nvSpPr>
          <p:cNvPr id="10" name="TextBox 9"/>
          <p:cNvSpPr txBox="1"/>
          <p:nvPr/>
        </p:nvSpPr>
        <p:spPr>
          <a:xfrm>
            <a:off x="539552" y="4437112"/>
            <a:ext cx="4032448" cy="830997"/>
          </a:xfrm>
          <a:prstGeom prst="rect">
            <a:avLst/>
          </a:prstGeom>
          <a:solidFill>
            <a:schemeClr val="bg1"/>
          </a:solidFill>
        </p:spPr>
        <p:txBody>
          <a:bodyPr wrap="square" rtlCol="0">
            <a:spAutoFit/>
          </a:bodyPr>
          <a:lstStyle/>
          <a:p>
            <a:endParaRPr lang="en-GB" sz="4800" b="1">
              <a:solidFill>
                <a:srgbClr val="FF0000"/>
              </a:solidFill>
              <a:latin typeface="Kristen ITC" panose="03050502040202030202" pitchFamily="66" charset="0"/>
              <a:ea typeface="Kozuka Gothic Pro B" pitchFamily="34" charset="-128"/>
            </a:endParaRPr>
          </a:p>
        </p:txBody>
      </p:sp>
      <p:pic>
        <p:nvPicPr>
          <p:cNvPr id="11" name="Picture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02324" y="1442601"/>
            <a:ext cx="4267266" cy="3825508"/>
          </a:xfrm>
          <a:prstGeom prst="rect">
            <a:avLst/>
          </a:prstGeom>
        </p:spPr>
      </p:pic>
      <p:pic>
        <p:nvPicPr>
          <p:cNvPr id="2" name="Picture 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1520" y="1442601"/>
            <a:ext cx="4293096" cy="3825508"/>
          </a:xfrm>
          <a:prstGeom prst="rect">
            <a:avLst/>
          </a:prstGeom>
        </p:spPr>
      </p:pic>
      <p:pic>
        <p:nvPicPr>
          <p:cNvPr id="13" name="Picture 1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40056" y="1168217"/>
            <a:ext cx="7063887" cy="4839130"/>
          </a:xfrm>
          <a:prstGeom prst="rect">
            <a:avLst/>
          </a:prstGeom>
        </p:spPr>
      </p:pic>
      <p:pic>
        <p:nvPicPr>
          <p:cNvPr id="12" name="Picture 11">
            <a:extLst>
              <a:ext uri="{FF2B5EF4-FFF2-40B4-BE49-F238E27FC236}">
                <a16:creationId xmlns:a16="http://schemas.microsoft.com/office/drawing/2014/main" id="{9383160D-A01C-4F38-B4E1-B7D840EA6ED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1770553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481" y="1384904"/>
            <a:ext cx="4308519" cy="3992184"/>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32</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263481" y="6393840"/>
            <a:ext cx="8867323" cy="365125"/>
          </a:xfrm>
        </p:spPr>
        <p:txBody>
          <a:bodyPr/>
          <a:lstStyle/>
          <a:p>
            <a:r>
              <a:rPr lang="en-GB" dirty="0">
                <a:solidFill>
                  <a:schemeClr val="bg1"/>
                </a:solidFill>
              </a:rPr>
              <a:t>"</a:t>
            </a:r>
            <a:r>
              <a:rPr lang="en-GB" dirty="0">
                <a:solidFill>
                  <a:schemeClr val="bg1"/>
                </a:solidFill>
                <a:hlinkClick r:id="rId4"/>
              </a:rPr>
              <a:t>Rural Japanese house / </a:t>
            </a:r>
            <a:r>
              <a:rPr lang="ja-JP" altLang="en-US" dirty="0">
                <a:solidFill>
                  <a:schemeClr val="bg1"/>
                </a:solidFill>
                <a:hlinkClick r:id="rId4"/>
              </a:rPr>
              <a:t>田舎の家</a:t>
            </a:r>
            <a:r>
              <a:rPr lang="en-US" altLang="ja-JP" dirty="0">
                <a:solidFill>
                  <a:schemeClr val="bg1"/>
                </a:solidFill>
              </a:rPr>
              <a:t>" </a:t>
            </a:r>
            <a:r>
              <a:rPr lang="en-GB" dirty="0">
                <a:solidFill>
                  <a:schemeClr val="bg1"/>
                </a:solidFill>
              </a:rPr>
              <a:t>by </a:t>
            </a:r>
            <a:r>
              <a:rPr lang="en-GB" dirty="0">
                <a:solidFill>
                  <a:schemeClr val="bg1"/>
                </a:solidFill>
                <a:hlinkClick r:id="rId5"/>
              </a:rPr>
              <a:t>Robert Thomson</a:t>
            </a:r>
            <a:r>
              <a:rPr lang="en-GB" dirty="0">
                <a:solidFill>
                  <a:schemeClr val="bg1"/>
                </a:solidFill>
              </a:rPr>
              <a:t> is licensed under </a:t>
            </a:r>
            <a:r>
              <a:rPr lang="en-GB" dirty="0">
                <a:solidFill>
                  <a:schemeClr val="bg1"/>
                </a:solidFill>
                <a:hlinkClick r:id="rId6"/>
              </a:rPr>
              <a:t>CC BY-NC 2.0</a:t>
            </a:r>
            <a:r>
              <a:rPr lang="en-GB" dirty="0">
                <a:solidFill>
                  <a:schemeClr val="bg1"/>
                </a:solidFill>
              </a:rPr>
              <a:t>; Apartment block by </a:t>
            </a:r>
            <a:r>
              <a:rPr lang="en-GB" dirty="0" err="1">
                <a:solidFill>
                  <a:schemeClr val="bg1"/>
                </a:solidFill>
              </a:rPr>
              <a:t>Yuya</a:t>
            </a:r>
            <a:r>
              <a:rPr lang="en-GB" dirty="0">
                <a:solidFill>
                  <a:schemeClr val="bg1"/>
                </a:solidFill>
              </a:rPr>
              <a:t> </a:t>
            </a:r>
            <a:r>
              <a:rPr lang="en-GB" dirty="0" err="1">
                <a:solidFill>
                  <a:schemeClr val="bg1"/>
                </a:solidFill>
              </a:rPr>
              <a:t>Tamai</a:t>
            </a:r>
            <a:r>
              <a:rPr lang="en-GB" dirty="0">
                <a:solidFill>
                  <a:schemeClr val="bg1"/>
                </a:solidFill>
              </a:rPr>
              <a:t> is licensed under </a:t>
            </a:r>
          </a:p>
          <a:p>
            <a:r>
              <a:rPr lang="en-GB" dirty="0">
                <a:hlinkClick r:id="rId7"/>
              </a:rPr>
              <a:t>CC BY 2.0</a:t>
            </a:r>
            <a:r>
              <a:rPr lang="en-GB" dirty="0"/>
              <a:t>,</a:t>
            </a:r>
            <a:r>
              <a:rPr lang="en-GB" dirty="0">
                <a:solidFill>
                  <a:schemeClr val="bg1"/>
                </a:solidFill>
              </a:rPr>
              <a:t>; Traditional interior photo by </a:t>
            </a:r>
            <a:r>
              <a:rPr lang="en-GB" dirty="0">
                <a:solidFill>
                  <a:schemeClr val="bg1"/>
                </a:solidFill>
                <a:hlinkClick r:id="rId8"/>
              </a:rPr>
              <a:t>S. Tsuchiya</a:t>
            </a:r>
            <a:r>
              <a:rPr lang="en-GB" dirty="0">
                <a:solidFill>
                  <a:schemeClr val="bg1"/>
                </a:solidFill>
              </a:rPr>
              <a:t> on </a:t>
            </a:r>
            <a:r>
              <a:rPr lang="en-GB" dirty="0" err="1">
                <a:solidFill>
                  <a:schemeClr val="bg1"/>
                </a:solidFill>
                <a:hlinkClick r:id="rId9"/>
              </a:rPr>
              <a:t>Unsplash</a:t>
            </a:r>
            <a:r>
              <a:rPr lang="en-GB" dirty="0">
                <a:solidFill>
                  <a:schemeClr val="bg1"/>
                </a:solidFill>
              </a:rPr>
              <a:t> </a:t>
            </a:r>
          </a:p>
          <a:p>
            <a:endParaRPr lang="en-GB" dirty="0">
              <a:solidFill>
                <a:schemeClr val="bg1"/>
              </a:solidFill>
            </a:endParaRPr>
          </a:p>
        </p:txBody>
      </p:sp>
      <p:sp>
        <p:nvSpPr>
          <p:cNvPr id="5" name="TextBox 4"/>
          <p:cNvSpPr txBox="1"/>
          <p:nvPr/>
        </p:nvSpPr>
        <p:spPr>
          <a:xfrm>
            <a:off x="300026" y="284455"/>
            <a:ext cx="4027216" cy="830997"/>
          </a:xfrm>
          <a:prstGeom prst="rect">
            <a:avLst/>
          </a:prstGeom>
          <a:solidFill>
            <a:schemeClr val="bg1"/>
          </a:solidFill>
        </p:spPr>
        <p:txBody>
          <a:bodyPr wrap="square" rtlCol="0">
            <a:spAutoFit/>
          </a:bodyPr>
          <a:lstStyle/>
          <a:p>
            <a:r>
              <a:rPr lang="en-US" altLang="ja-JP" sz="4800" b="1">
                <a:solidFill>
                  <a:srgbClr val="FF0000"/>
                </a:solidFill>
                <a:latin typeface="Kristen ITC" panose="03050502040202030202" pitchFamily="66" charset="0"/>
                <a:ea typeface="Kozuka Gothic Pro B" pitchFamily="34" charset="-128"/>
              </a:rPr>
              <a:t>Homes</a:t>
            </a:r>
            <a:endParaRPr lang="en-GB" sz="4800" b="1">
              <a:solidFill>
                <a:srgbClr val="FF0000"/>
              </a:solidFill>
              <a:latin typeface="Kristen ITC" panose="03050502040202030202" pitchFamily="66" charset="0"/>
              <a:ea typeface="Kozuka Gothic Pro B" pitchFamily="34" charset="-128"/>
            </a:endParaRPr>
          </a:p>
        </p:txBody>
      </p:sp>
      <p:pic>
        <p:nvPicPr>
          <p:cNvPr id="11" name="Picture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5676" y="1400521"/>
            <a:ext cx="4176464" cy="3960950"/>
          </a:xfrm>
          <a:prstGeom prst="rect">
            <a:avLst/>
          </a:prstGeom>
        </p:spPr>
      </p:pic>
      <p:pic>
        <p:nvPicPr>
          <p:cNvPr id="8" name="Picture 2" descr="https://images.unsplash.com/photo-1632790929202-a79cd10d9076?ixlib=rb-1.2.1&amp;ixid=MnwxMjA3fDB8MHxwaG90by1wYWdlfHx8fGVufDB8fHx8&amp;auto=format&amp;fit=crop&amp;w=1000&amp;q=80"/>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916164" y="1042812"/>
            <a:ext cx="7311671" cy="4973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733498" y="504886"/>
            <a:ext cx="3677002" cy="5511094"/>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16164" y="1042812"/>
            <a:ext cx="7503007" cy="4996650"/>
          </a:xfrm>
          <a:prstGeom prst="rect">
            <a:avLst/>
          </a:prstGeom>
        </p:spPr>
      </p:pic>
      <p:pic>
        <p:nvPicPr>
          <p:cNvPr id="12" name="Picture 11">
            <a:extLst>
              <a:ext uri="{FF2B5EF4-FFF2-40B4-BE49-F238E27FC236}">
                <a16:creationId xmlns:a16="http://schemas.microsoft.com/office/drawing/2014/main" id="{E5FEBAEE-3795-46CA-A5E8-FA0AD9EA1BF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3755990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33</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7" name="TextBox 6"/>
          <p:cNvSpPr txBox="1"/>
          <p:nvPr/>
        </p:nvSpPr>
        <p:spPr>
          <a:xfrm>
            <a:off x="167060" y="188640"/>
            <a:ext cx="820891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Leisure &amp; entertainment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712620" y="1520633"/>
            <a:ext cx="4306080" cy="399390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060" y="1500310"/>
            <a:ext cx="4383608" cy="4034552"/>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584" y="990146"/>
            <a:ext cx="7770073" cy="5095527"/>
          </a:xfrm>
          <a:prstGeom prst="rect">
            <a:avLst/>
          </a:prstGeom>
        </p:spPr>
      </p:pic>
      <p:pic>
        <p:nvPicPr>
          <p:cNvPr id="10" name="Picture 9">
            <a:extLst>
              <a:ext uri="{FF2B5EF4-FFF2-40B4-BE49-F238E27FC236}">
                <a16:creationId xmlns:a16="http://schemas.microsoft.com/office/drawing/2014/main" id="{8F205D26-94C2-43ED-81BE-684B0A1D5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1191225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932" y="1894848"/>
            <a:ext cx="4427034" cy="3175932"/>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192" y="1176094"/>
            <a:ext cx="7005521" cy="4620581"/>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34</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endParaRPr lang="en-GB" dirty="0">
              <a:solidFill>
                <a:schemeClr val="bg1"/>
              </a:solidFill>
            </a:endParaRPr>
          </a:p>
          <a:p>
            <a:r>
              <a:rPr lang="en-GB" dirty="0">
                <a:solidFill>
                  <a:schemeClr val="bg1"/>
                </a:solidFill>
              </a:rPr>
              <a:t>Rural noodle restaurant: Map data ©2022 Google</a:t>
            </a:r>
          </a:p>
          <a:p>
            <a:endParaRPr lang="en-GB" dirty="0">
              <a:solidFill>
                <a:srgbClr val="2E3092"/>
              </a:solidFill>
            </a:endParaRPr>
          </a:p>
        </p:txBody>
      </p:sp>
      <p:sp>
        <p:nvSpPr>
          <p:cNvPr id="7" name="TextBox 6"/>
          <p:cNvSpPr txBox="1"/>
          <p:nvPr/>
        </p:nvSpPr>
        <p:spPr>
          <a:xfrm>
            <a:off x="167060" y="188640"/>
            <a:ext cx="820891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Restaurants</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6571" y="1894848"/>
            <a:ext cx="4173016" cy="3183072"/>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6192" y="1077896"/>
            <a:ext cx="7879817" cy="4816975"/>
          </a:xfrm>
          <a:prstGeom prst="rect">
            <a:avLst/>
          </a:prstGeom>
        </p:spPr>
      </p:pic>
      <p:pic>
        <p:nvPicPr>
          <p:cNvPr id="12" name="Picture 11">
            <a:extLst>
              <a:ext uri="{FF2B5EF4-FFF2-40B4-BE49-F238E27FC236}">
                <a16:creationId xmlns:a16="http://schemas.microsoft.com/office/drawing/2014/main" id="{A9F9537D-0F7F-42FB-A2F9-C71B8CA8B9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03" y="6353837"/>
            <a:ext cx="392832" cy="392832"/>
          </a:xfrm>
          <a:prstGeom prst="rect">
            <a:avLst/>
          </a:prstGeom>
        </p:spPr>
      </p:pic>
    </p:spTree>
    <p:extLst>
      <p:ext uri="{BB962C8B-B14F-4D97-AF65-F5344CB8AC3E}">
        <p14:creationId xmlns:p14="http://schemas.microsoft.com/office/powerpoint/2010/main" val="3572012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35</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err="1">
                <a:solidFill>
                  <a:schemeClr val="bg1"/>
                </a:solidFill>
                <a:hlinkClick r:id="rId3"/>
              </a:rPr>
              <a:t>Aibetsu</a:t>
            </a:r>
            <a:r>
              <a:rPr lang="en-GB">
                <a:solidFill>
                  <a:schemeClr val="bg1"/>
                </a:solidFill>
                <a:hlinkClick r:id="rId3"/>
              </a:rPr>
              <a:t> town hall.JPG</a:t>
            </a:r>
            <a:r>
              <a:rPr lang="en-GB">
                <a:solidFill>
                  <a:schemeClr val="bg1"/>
                </a:solidFill>
              </a:rPr>
              <a:t>" by </a:t>
            </a:r>
            <a:r>
              <a:rPr lang="ja-JP" altLang="en-US">
                <a:solidFill>
                  <a:schemeClr val="bg1"/>
                </a:solidFill>
              </a:rPr>
              <a:t>アラツク </a:t>
            </a:r>
            <a:r>
              <a:rPr lang="en-GB">
                <a:solidFill>
                  <a:schemeClr val="bg1"/>
                </a:solidFill>
              </a:rPr>
              <a:t>is licensed under </a:t>
            </a:r>
            <a:r>
              <a:rPr lang="en-GB">
                <a:solidFill>
                  <a:schemeClr val="bg1"/>
                </a:solidFill>
                <a:hlinkClick r:id="rId4"/>
              </a:rPr>
              <a:t>CC BY-SA 4.0</a:t>
            </a:r>
            <a:r>
              <a:rPr lang="en-GB"/>
              <a:t>.</a:t>
            </a:r>
            <a:endParaRPr lang="en-GB">
              <a:solidFill>
                <a:srgbClr val="2E3092"/>
              </a:solidFill>
            </a:endParaRPr>
          </a:p>
        </p:txBody>
      </p:sp>
      <p:sp>
        <p:nvSpPr>
          <p:cNvPr id="7" name="TextBox 6"/>
          <p:cNvSpPr txBox="1"/>
          <p:nvPr/>
        </p:nvSpPr>
        <p:spPr>
          <a:xfrm>
            <a:off x="194420" y="217677"/>
            <a:ext cx="820891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Workplaces</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84098" y="1510680"/>
            <a:ext cx="4272669" cy="3755624"/>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4420" y="2200964"/>
            <a:ext cx="4456007" cy="3065340"/>
          </a:xfrm>
          <a:prstGeom prst="rect">
            <a:avLst/>
          </a:prstGeom>
        </p:spPr>
      </p:pic>
      <p:pic>
        <p:nvPicPr>
          <p:cNvPr id="8" name="Picture 7">
            <a:extLst>
              <a:ext uri="{FF2B5EF4-FFF2-40B4-BE49-F238E27FC236}">
                <a16:creationId xmlns:a16="http://schemas.microsoft.com/office/drawing/2014/main" id="{667D907F-F499-4B54-96AF-CBDADD7A8A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03" y="6353837"/>
            <a:ext cx="392832" cy="392832"/>
          </a:xfrm>
          <a:prstGeom prst="rect">
            <a:avLst/>
          </a:prstGeom>
        </p:spPr>
      </p:pic>
    </p:spTree>
    <p:extLst>
      <p:ext uri="{BB962C8B-B14F-4D97-AF65-F5344CB8AC3E}">
        <p14:creationId xmlns:p14="http://schemas.microsoft.com/office/powerpoint/2010/main" val="197996204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Task 2: </a:t>
            </a:r>
          </a:p>
        </p:txBody>
      </p:sp>
      <p:sp>
        <p:nvSpPr>
          <p:cNvPr id="10" name="TextBox 9"/>
          <p:cNvSpPr txBox="1"/>
          <p:nvPr/>
        </p:nvSpPr>
        <p:spPr>
          <a:xfrm>
            <a:off x="625188" y="1485001"/>
            <a:ext cx="8061612" cy="1938992"/>
          </a:xfrm>
          <a:prstGeom prst="rect">
            <a:avLst/>
          </a:prstGeom>
          <a:solidFill>
            <a:schemeClr val="bg1"/>
          </a:solidFill>
        </p:spPr>
        <p:txBody>
          <a:bodyPr wrap="square" rtlCol="0">
            <a:spAutoFit/>
          </a:bodyPr>
          <a:lstStyle/>
          <a:p>
            <a:pPr marL="514350" indent="-514350">
              <a:buAutoNum type="arabicPeriod"/>
            </a:pPr>
            <a:r>
              <a:rPr lang="en-US" altLang="ja-JP" sz="2400" dirty="0">
                <a:latin typeface="Kozuka Gothic Pro R" pitchFamily="34" charset="-128"/>
                <a:ea typeface="Kozuka Gothic Pro R" pitchFamily="34" charset="-128"/>
              </a:rPr>
              <a:t>Sort the photos into two groups: rural and urban.</a:t>
            </a:r>
          </a:p>
          <a:p>
            <a:pPr marL="514350" indent="-514350">
              <a:buAutoNum type="arabicPeriod"/>
            </a:pPr>
            <a:endParaRPr lang="en-US" altLang="ja-JP" sz="2400" dirty="0">
              <a:latin typeface="Kozuka Gothic Pro R" pitchFamily="34" charset="-128"/>
              <a:ea typeface="Kozuka Gothic Pro R" pitchFamily="34" charset="-128"/>
            </a:endParaRPr>
          </a:p>
          <a:p>
            <a:pPr marL="514350" indent="-514350">
              <a:buAutoNum type="arabicPeriod"/>
            </a:pPr>
            <a:r>
              <a:rPr lang="en-US" altLang="ja-JP" sz="2400" dirty="0">
                <a:latin typeface="Kozuka Gothic Pro R" pitchFamily="34" charset="-128"/>
                <a:ea typeface="Kozuka Gothic Pro R" pitchFamily="34" charset="-128"/>
              </a:rPr>
              <a:t>Look at the photos. Using the </a:t>
            </a:r>
            <a:r>
              <a:rPr lang="en-US" altLang="ja-JP" sz="2400" dirty="0" err="1">
                <a:latin typeface="Kozuka Gothic Pro R" pitchFamily="34" charset="-128"/>
                <a:ea typeface="Kozuka Gothic Pro R" pitchFamily="34" charset="-128"/>
              </a:rPr>
              <a:t>venn</a:t>
            </a:r>
            <a:r>
              <a:rPr lang="en-US" altLang="ja-JP" sz="2400" dirty="0">
                <a:latin typeface="Kozuka Gothic Pro R" pitchFamily="34" charset="-128"/>
                <a:ea typeface="Kozuka Gothic Pro R" pitchFamily="34" charset="-128"/>
              </a:rPr>
              <a:t> diagram worksheet, write down any </a:t>
            </a:r>
            <a:r>
              <a:rPr lang="en-US" altLang="ja-JP" sz="2400" b="1" dirty="0">
                <a:latin typeface="Kozuka Gothic Pro R" pitchFamily="34" charset="-128"/>
                <a:ea typeface="Kozuka Gothic Pro R" pitchFamily="34" charset="-128"/>
              </a:rPr>
              <a:t>similarities</a:t>
            </a:r>
            <a:r>
              <a:rPr lang="en-US" altLang="ja-JP" sz="2400" dirty="0">
                <a:latin typeface="Kozuka Gothic Pro R" pitchFamily="34" charset="-128"/>
                <a:ea typeface="Kozuka Gothic Pro R" pitchFamily="34" charset="-128"/>
              </a:rPr>
              <a:t> and </a:t>
            </a:r>
            <a:r>
              <a:rPr lang="en-US" altLang="ja-JP" sz="2400" b="1" dirty="0">
                <a:latin typeface="Kozuka Gothic Pro R" pitchFamily="34" charset="-128"/>
                <a:ea typeface="Kozuka Gothic Pro R" pitchFamily="34" charset="-128"/>
              </a:rPr>
              <a:t>differences</a:t>
            </a:r>
            <a:r>
              <a:rPr lang="en-US" altLang="ja-JP" sz="2400" dirty="0">
                <a:latin typeface="Kozuka Gothic Pro R" pitchFamily="34" charset="-128"/>
                <a:ea typeface="Kozuka Gothic Pro R" pitchFamily="34" charset="-128"/>
              </a:rPr>
              <a:t> you notice.</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5849" y="4725143"/>
            <a:ext cx="1586431" cy="1586431"/>
          </a:xfrm>
          <a:prstGeom prst="rect">
            <a:avLst/>
          </a:prstGeom>
        </p:spPr>
      </p:pic>
      <p:pic>
        <p:nvPicPr>
          <p:cNvPr id="11" name="Picture 10">
            <a:extLst>
              <a:ext uri="{FF2B5EF4-FFF2-40B4-BE49-F238E27FC236}">
                <a16:creationId xmlns:a16="http://schemas.microsoft.com/office/drawing/2014/main" id="{EF41B0C6-A46E-4C0F-B131-5299E68534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pic>
        <p:nvPicPr>
          <p:cNvPr id="4" name="Picture 3">
            <a:extLst>
              <a:ext uri="{FF2B5EF4-FFF2-40B4-BE49-F238E27FC236}">
                <a16:creationId xmlns:a16="http://schemas.microsoft.com/office/drawing/2014/main" id="{4408B05F-A99C-4316-83D5-A313990FFD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9752" y="3531007"/>
            <a:ext cx="4164496" cy="2522332"/>
          </a:xfrm>
          <a:prstGeom prst="rect">
            <a:avLst/>
          </a:prstGeom>
          <a:ln>
            <a:noFill/>
          </a:ln>
          <a:effectLst>
            <a:outerShdw blurRad="292100" dist="139700" dir="2700000" algn="tl" rotWithShape="0">
              <a:srgbClr val="333333">
                <a:alpha val="65000"/>
              </a:srgbClr>
            </a:outerShdw>
          </a:effectLst>
        </p:spPr>
      </p:pic>
      <p:sp>
        <p:nvSpPr>
          <p:cNvPr id="13" name="Footer Placeholder 5">
            <a:extLst>
              <a:ext uri="{FF2B5EF4-FFF2-40B4-BE49-F238E27FC236}">
                <a16:creationId xmlns:a16="http://schemas.microsoft.com/office/drawing/2014/main" id="{BBA0ED09-E928-40DD-9C38-C68E1E9D604C}"/>
              </a:ext>
            </a:extLst>
          </p:cNvPr>
          <p:cNvSpPr>
            <a:spLocks noGrp="1"/>
          </p:cNvSpPr>
          <p:nvPr>
            <p:ph type="ftr" sz="quarter" idx="11"/>
          </p:nvPr>
        </p:nvSpPr>
        <p:spPr>
          <a:xfrm>
            <a:off x="0" y="6398339"/>
            <a:ext cx="9033728" cy="365125"/>
          </a:xfrm>
        </p:spPr>
        <p:txBody>
          <a:bodyPr/>
          <a:lstStyle/>
          <a:p>
            <a:endParaRPr lang="en-GB" dirty="0">
              <a:solidFill>
                <a:schemeClr val="bg1">
                  <a:lumMod val="95000"/>
                </a:schemeClr>
              </a:solidFill>
            </a:endParaRPr>
          </a:p>
          <a:p>
            <a:r>
              <a:rPr lang="en-GB" dirty="0" err="1">
                <a:solidFill>
                  <a:schemeClr val="bg1"/>
                </a:solidFill>
              </a:rPr>
              <a:t>Emojis</a:t>
            </a:r>
            <a:r>
              <a:rPr lang="en-GB" dirty="0">
                <a:solidFill>
                  <a:schemeClr val="bg1"/>
                </a:solidFill>
              </a:rPr>
              <a:t> designed by </a:t>
            </a:r>
            <a:r>
              <a:rPr lang="en-GB" u="sng" dirty="0" err="1">
                <a:solidFill>
                  <a:schemeClr val="bg1"/>
                </a:solidFill>
                <a:hlinkClick r:id="rId6"/>
              </a:rPr>
              <a:t>OpenMoji</a:t>
            </a:r>
            <a:r>
              <a:rPr lang="en-GB" dirty="0">
                <a:solidFill>
                  <a:schemeClr val="bg1"/>
                </a:solidFill>
              </a:rPr>
              <a:t> licensed under </a:t>
            </a:r>
            <a:r>
              <a:rPr lang="en-GB" u="sng" dirty="0">
                <a:solidFill>
                  <a:schemeClr val="bg1"/>
                </a:solidFill>
                <a:hlinkClick r:id="rId7"/>
              </a:rPr>
              <a:t>CC BY-SA 4.0</a:t>
            </a:r>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91757963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endParaRPr lang="en-GB" dirty="0">
              <a:solidFill>
                <a:schemeClr val="bg1">
                  <a:lumMod val="95000"/>
                </a:schemeClr>
              </a:solidFill>
            </a:endParaRPr>
          </a:p>
          <a:p>
            <a:r>
              <a:rPr lang="en-GB" dirty="0" err="1">
                <a:solidFill>
                  <a:schemeClr val="bg1"/>
                </a:solidFill>
              </a:rPr>
              <a:t>Emojis</a:t>
            </a:r>
            <a:r>
              <a:rPr lang="en-GB" dirty="0">
                <a:solidFill>
                  <a:schemeClr val="bg1"/>
                </a:solidFill>
              </a:rPr>
              <a:t> designed by </a:t>
            </a:r>
            <a:r>
              <a:rPr lang="en-GB" u="sng" dirty="0" err="1">
                <a:solidFill>
                  <a:schemeClr val="bg1"/>
                </a:solidFill>
                <a:hlinkClick r:id="rId3"/>
              </a:rPr>
              <a:t>OpenMoji</a:t>
            </a:r>
            <a:r>
              <a:rPr lang="en-GB" dirty="0">
                <a:solidFill>
                  <a:schemeClr val="bg1"/>
                </a:solidFill>
              </a:rPr>
              <a:t> licensed under </a:t>
            </a:r>
            <a:r>
              <a:rPr lang="en-GB" u="sng" dirty="0">
                <a:solidFill>
                  <a:schemeClr val="bg1"/>
                </a:solidFill>
                <a:hlinkClick r:id="rId4"/>
              </a:rPr>
              <a:t>CC BY-SA 4.0</a:t>
            </a:r>
            <a:endParaRPr lang="en-GB" dirty="0">
              <a:solidFill>
                <a:schemeClr val="bg1"/>
              </a:solidFill>
            </a:endParaRPr>
          </a:p>
          <a:p>
            <a:endParaRPr lang="en-GB" dirty="0">
              <a:solidFill>
                <a:schemeClr val="bg1"/>
              </a:solidFill>
            </a:endParaRPr>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Task 3:</a:t>
            </a:r>
          </a:p>
        </p:txBody>
      </p:sp>
      <p:sp>
        <p:nvSpPr>
          <p:cNvPr id="10" name="TextBox 9"/>
          <p:cNvSpPr txBox="1"/>
          <p:nvPr/>
        </p:nvSpPr>
        <p:spPr>
          <a:xfrm>
            <a:off x="611560" y="1556792"/>
            <a:ext cx="8186661" cy="1938992"/>
          </a:xfrm>
          <a:prstGeom prst="rect">
            <a:avLst/>
          </a:prstGeom>
          <a:solidFill>
            <a:schemeClr val="bg1"/>
          </a:solidFill>
        </p:spPr>
        <p:txBody>
          <a:bodyPr wrap="square" rtlCol="0">
            <a:spAutoFit/>
          </a:bodyPr>
          <a:lstStyle/>
          <a:p>
            <a:pPr marL="514350" indent="-514350">
              <a:buAutoNum type="arabicPeriod"/>
            </a:pPr>
            <a:r>
              <a:rPr lang="en-GB" altLang="ja-JP" sz="2400" dirty="0">
                <a:latin typeface="Kozuka Gothic Pro R" pitchFamily="34" charset="-128"/>
                <a:ea typeface="Kozuka Gothic Pro R" pitchFamily="34" charset="-128"/>
              </a:rPr>
              <a:t>Look and compare the set of images of </a:t>
            </a:r>
            <a:r>
              <a:rPr lang="en-GB" altLang="ja-JP" sz="2400" b="1" dirty="0">
                <a:latin typeface="Kozuka Gothic Pro R" pitchFamily="34" charset="-128"/>
                <a:ea typeface="Kozuka Gothic Pro R" pitchFamily="34" charset="-128"/>
              </a:rPr>
              <a:t>Japan </a:t>
            </a:r>
            <a:r>
              <a:rPr lang="en-GB" altLang="ja-JP" sz="2400" dirty="0">
                <a:latin typeface="Kozuka Gothic Pro R" pitchFamily="34" charset="-128"/>
                <a:ea typeface="Kozuka Gothic Pro R" pitchFamily="34" charset="-128"/>
              </a:rPr>
              <a:t>to your </a:t>
            </a:r>
            <a:r>
              <a:rPr lang="en-GB" altLang="ja-JP" sz="2400" b="1" dirty="0">
                <a:latin typeface="Kozuka Gothic Pro R" pitchFamily="34" charset="-128"/>
                <a:ea typeface="Kozuka Gothic Pro R" pitchFamily="34" charset="-128"/>
              </a:rPr>
              <a:t>local area</a:t>
            </a:r>
            <a:r>
              <a:rPr lang="en-GB" altLang="ja-JP" sz="2400" dirty="0">
                <a:latin typeface="Kozuka Gothic Pro R" pitchFamily="34" charset="-128"/>
                <a:ea typeface="Kozuka Gothic Pro R" pitchFamily="34" charset="-128"/>
              </a:rPr>
              <a:t>. </a:t>
            </a:r>
          </a:p>
          <a:p>
            <a:pPr marL="514350" indent="-514350">
              <a:buAutoNum type="arabicPeriod"/>
            </a:pPr>
            <a:endParaRPr lang="en-GB" altLang="ja-JP" sz="2400" dirty="0">
              <a:latin typeface="Kozuka Gothic Pro R" pitchFamily="34" charset="-128"/>
              <a:ea typeface="Kozuka Gothic Pro R" pitchFamily="34" charset="-128"/>
            </a:endParaRPr>
          </a:p>
          <a:p>
            <a:pPr marL="514350" indent="-514350">
              <a:buAutoNum type="arabicPeriod"/>
            </a:pPr>
            <a:r>
              <a:rPr lang="en-GB" altLang="ja-JP" sz="2400" dirty="0">
                <a:latin typeface="Kozuka Gothic Pro R" pitchFamily="34" charset="-128"/>
                <a:ea typeface="Kozuka Gothic Pro R" pitchFamily="34" charset="-128"/>
              </a:rPr>
              <a:t>Using the venn diagram worksheet, write down any similarities and differences you notice.</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85849" y="4725143"/>
            <a:ext cx="1586431" cy="1586431"/>
          </a:xfrm>
          <a:prstGeom prst="rect">
            <a:avLst/>
          </a:prstGeom>
        </p:spPr>
      </p:pic>
      <p:pic>
        <p:nvPicPr>
          <p:cNvPr id="11" name="Picture 10">
            <a:extLst>
              <a:ext uri="{FF2B5EF4-FFF2-40B4-BE49-F238E27FC236}">
                <a16:creationId xmlns:a16="http://schemas.microsoft.com/office/drawing/2014/main" id="{81C0F3C6-370F-41C6-98BE-6288EBADEA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pic>
        <p:nvPicPr>
          <p:cNvPr id="13" name="Picture 12">
            <a:extLst>
              <a:ext uri="{FF2B5EF4-FFF2-40B4-BE49-F238E27FC236}">
                <a16:creationId xmlns:a16="http://schemas.microsoft.com/office/drawing/2014/main" id="{3E5CC908-7F8E-4529-ACDD-5C91E515F7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89752" y="3531007"/>
            <a:ext cx="4164496" cy="2522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603956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endParaRPr lang="en-GB" dirty="0">
              <a:solidFill>
                <a:schemeClr val="bg1">
                  <a:lumMod val="95000"/>
                </a:schemeClr>
              </a:solidFill>
            </a:endParaRPr>
          </a:p>
          <a:p>
            <a:r>
              <a:rPr lang="en-GB" dirty="0">
                <a:solidFill>
                  <a:schemeClr val="bg1">
                    <a:lumMod val="95000"/>
                  </a:schemeClr>
                </a:solidFill>
              </a:rPr>
              <a:t>The Japan Society</a:t>
            </a:r>
          </a:p>
          <a:p>
            <a:endParaRPr lang="en-GB" dirty="0">
              <a:solidFill>
                <a:schemeClr val="bg1"/>
              </a:solidFill>
            </a:endParaRPr>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Task 4:</a:t>
            </a:r>
          </a:p>
        </p:txBody>
      </p:sp>
      <p:sp>
        <p:nvSpPr>
          <p:cNvPr id="10" name="TextBox 9"/>
          <p:cNvSpPr txBox="1"/>
          <p:nvPr/>
        </p:nvSpPr>
        <p:spPr>
          <a:xfrm>
            <a:off x="618703" y="1844824"/>
            <a:ext cx="7776864" cy="1569660"/>
          </a:xfrm>
          <a:prstGeom prst="rect">
            <a:avLst/>
          </a:prstGeom>
          <a:solidFill>
            <a:schemeClr val="bg1"/>
          </a:solidFill>
        </p:spPr>
        <p:txBody>
          <a:bodyPr wrap="square" rtlCol="0">
            <a:spAutoFit/>
          </a:bodyPr>
          <a:lstStyle/>
          <a:p>
            <a:r>
              <a:rPr lang="en-US" altLang="ja-JP" sz="3200">
                <a:latin typeface="Kristen ITC" panose="03050502040202030202" pitchFamily="66" charset="0"/>
                <a:ea typeface="Kozuka Gothic Pro B" pitchFamily="34" charset="-128"/>
              </a:rPr>
              <a:t> </a:t>
            </a:r>
          </a:p>
          <a:p>
            <a:endParaRPr lang="en-US" altLang="ja-JP" sz="3200">
              <a:latin typeface="Kristen ITC" panose="03050502040202030202" pitchFamily="66" charset="0"/>
              <a:ea typeface="Kozuka Gothic Pro B" pitchFamily="34" charset="-128"/>
            </a:endParaRPr>
          </a:p>
          <a:p>
            <a:endParaRPr lang="en-US" sz="3200">
              <a:latin typeface="Kristen ITC" panose="03050502040202030202" pitchFamily="66" charset="0"/>
              <a:ea typeface="Kozuka Gothic Pro B" pitchFamily="34" charset="-128"/>
            </a:endParaRPr>
          </a:p>
        </p:txBody>
      </p:sp>
      <p:sp>
        <p:nvSpPr>
          <p:cNvPr id="11" name="TextBox 10"/>
          <p:cNvSpPr txBox="1"/>
          <p:nvPr/>
        </p:nvSpPr>
        <p:spPr>
          <a:xfrm>
            <a:off x="611560" y="1623469"/>
            <a:ext cx="8171266" cy="3877985"/>
          </a:xfrm>
          <a:prstGeom prst="rect">
            <a:avLst/>
          </a:prstGeom>
          <a:solidFill>
            <a:schemeClr val="bg1"/>
          </a:solidFill>
        </p:spPr>
        <p:txBody>
          <a:bodyPr wrap="square" rtlCol="0">
            <a:spAutoFit/>
          </a:bodyPr>
          <a:lstStyle/>
          <a:p>
            <a:r>
              <a:rPr lang="en-US" altLang="ja-JP" sz="3000" b="1" dirty="0">
                <a:latin typeface="Kristen ITC" panose="03050502040202030202" pitchFamily="66" charset="0"/>
                <a:ea typeface="Kozuka Gothic Pro B" pitchFamily="34" charset="-128"/>
              </a:rPr>
              <a:t>Imagine you meet a genie on your way to school. They offer to move you to Japan! </a:t>
            </a:r>
          </a:p>
          <a:p>
            <a:endParaRPr lang="en-US" altLang="ja-JP" sz="2600" dirty="0">
              <a:latin typeface="Kristen ITC" panose="03050502040202030202" pitchFamily="66" charset="0"/>
              <a:ea typeface="Kozuka Gothic Pro B" pitchFamily="34" charset="-128"/>
            </a:endParaRPr>
          </a:p>
          <a:p>
            <a:r>
              <a:rPr lang="en-US" altLang="ja-JP" sz="2600" dirty="0">
                <a:latin typeface="Kozuka Gothic Pro R" pitchFamily="34" charset="-128"/>
                <a:ea typeface="Kozuka Gothic Pro R" pitchFamily="34" charset="-128"/>
              </a:rPr>
              <a:t>You can live in the </a:t>
            </a:r>
            <a:r>
              <a:rPr lang="en-US" altLang="ja-JP" sz="2600" b="1" dirty="0">
                <a:latin typeface="Kozuka Gothic Pro R" pitchFamily="34" charset="-128"/>
                <a:ea typeface="Kozuka Gothic Pro R" pitchFamily="34" charset="-128"/>
              </a:rPr>
              <a:t>countryside</a:t>
            </a:r>
            <a:r>
              <a:rPr lang="en-US" altLang="ja-JP" sz="2600" dirty="0">
                <a:latin typeface="Kozuka Gothic Pro R" pitchFamily="34" charset="-128"/>
                <a:ea typeface="Kozuka Gothic Pro R" pitchFamily="34" charset="-128"/>
              </a:rPr>
              <a:t> or the </a:t>
            </a:r>
            <a:r>
              <a:rPr lang="en-US" altLang="ja-JP" sz="2600" b="1" dirty="0">
                <a:latin typeface="Kozuka Gothic Pro R" pitchFamily="34" charset="-128"/>
                <a:ea typeface="Kozuka Gothic Pro R" pitchFamily="34" charset="-128"/>
              </a:rPr>
              <a:t>city</a:t>
            </a:r>
            <a:r>
              <a:rPr lang="en-US" altLang="ja-JP" sz="2600" dirty="0">
                <a:latin typeface="Kozuka Gothic Pro R" pitchFamily="34" charset="-128"/>
                <a:ea typeface="Kozuka Gothic Pro R" pitchFamily="34" charset="-128"/>
              </a:rPr>
              <a:t>. Discuss with your group:</a:t>
            </a:r>
          </a:p>
          <a:p>
            <a:endParaRPr lang="en-US" altLang="ja-JP" sz="2400" dirty="0">
              <a:latin typeface="Kozuka Gothic Pro R" pitchFamily="34" charset="-128"/>
              <a:ea typeface="Kozuka Gothic Pro R" pitchFamily="34" charset="-128"/>
            </a:endParaRPr>
          </a:p>
          <a:p>
            <a:pPr marL="457200" indent="-457200">
              <a:buFont typeface="Arial" panose="020B0604020202020204" pitchFamily="34" charset="0"/>
              <a:buChar char="•"/>
            </a:pPr>
            <a:r>
              <a:rPr lang="en-US" sz="2800" dirty="0">
                <a:latin typeface="Kozuka Gothic Pro B" pitchFamily="34" charset="-128"/>
                <a:ea typeface="Kozuka Gothic Pro B" pitchFamily="34" charset="-128"/>
              </a:rPr>
              <a:t>The </a:t>
            </a:r>
            <a:r>
              <a:rPr lang="en-US" sz="2800" b="1" dirty="0">
                <a:solidFill>
                  <a:srgbClr val="339933"/>
                </a:solidFill>
                <a:latin typeface="Kozuka Gothic Pro B" pitchFamily="34" charset="-128"/>
                <a:ea typeface="Kozuka Gothic Pro B" pitchFamily="34" charset="-128"/>
              </a:rPr>
              <a:t>advantages</a:t>
            </a:r>
            <a:r>
              <a:rPr lang="en-US" sz="2800" dirty="0">
                <a:latin typeface="Kozuka Gothic Pro B" pitchFamily="34" charset="-128"/>
                <a:ea typeface="Kozuka Gothic Pro B" pitchFamily="34" charset="-128"/>
              </a:rPr>
              <a:t> </a:t>
            </a:r>
            <a:r>
              <a:rPr lang="en-US" sz="2800" dirty="0">
                <a:latin typeface="Kozuka Gothic Pro R" pitchFamily="34" charset="-128"/>
                <a:ea typeface="Kozuka Gothic Pro R" pitchFamily="34" charset="-128"/>
              </a:rPr>
              <a:t>of living in this area. </a:t>
            </a:r>
            <a:r>
              <a:rPr lang="en-US" sz="2800" dirty="0">
                <a:solidFill>
                  <a:srgbClr val="339933"/>
                </a:solidFill>
                <a:latin typeface="Kozuka Gothic Pro R" pitchFamily="34" charset="-128"/>
                <a:ea typeface="Kozuka Gothic Pro R" pitchFamily="34" charset="-128"/>
                <a:sym typeface="Wingdings" panose="05000000000000000000" pitchFamily="2" charset="2"/>
              </a:rPr>
              <a:t></a:t>
            </a:r>
            <a:endParaRPr lang="en-US" sz="2800" dirty="0">
              <a:solidFill>
                <a:srgbClr val="339933"/>
              </a:solidFill>
              <a:latin typeface="Kozuka Gothic Pro R" pitchFamily="34" charset="-128"/>
              <a:ea typeface="Kozuka Gothic Pro R" pitchFamily="34" charset="-128"/>
            </a:endParaRPr>
          </a:p>
          <a:p>
            <a:pPr marL="457200" indent="-457200">
              <a:buFont typeface="Arial" panose="020B0604020202020204" pitchFamily="34" charset="0"/>
              <a:buChar char="•"/>
            </a:pPr>
            <a:endParaRPr lang="en-US" sz="2800" dirty="0">
              <a:latin typeface="Kozuka Gothic Pro R" pitchFamily="34" charset="-128"/>
              <a:ea typeface="Kozuka Gothic Pro R" pitchFamily="34" charset="-128"/>
            </a:endParaRPr>
          </a:p>
          <a:p>
            <a:pPr marL="457200" indent="-457200">
              <a:buFont typeface="Arial" panose="020B0604020202020204" pitchFamily="34" charset="0"/>
              <a:buChar char="•"/>
            </a:pPr>
            <a:r>
              <a:rPr lang="en-US" sz="2800" dirty="0">
                <a:latin typeface="Kozuka Gothic Pro B" pitchFamily="34" charset="-128"/>
                <a:ea typeface="Kozuka Gothic Pro B" pitchFamily="34" charset="-128"/>
              </a:rPr>
              <a:t>The</a:t>
            </a:r>
            <a:r>
              <a:rPr lang="en-US" sz="2800" b="1" dirty="0">
                <a:solidFill>
                  <a:srgbClr val="FF0000"/>
                </a:solidFill>
                <a:latin typeface="Kozuka Gothic Pro B" pitchFamily="34" charset="-128"/>
                <a:ea typeface="Kozuka Gothic Pro B" pitchFamily="34" charset="-128"/>
              </a:rPr>
              <a:t> disadvantages</a:t>
            </a:r>
            <a:r>
              <a:rPr lang="en-US" sz="2800" dirty="0">
                <a:latin typeface="Kozuka Gothic Pro R" pitchFamily="34" charset="-128"/>
                <a:ea typeface="Kozuka Gothic Pro R" pitchFamily="34" charset="-128"/>
              </a:rPr>
              <a:t> of living in this area. </a:t>
            </a:r>
            <a:r>
              <a:rPr lang="en-US" sz="2800" dirty="0">
                <a:solidFill>
                  <a:srgbClr val="FF0000"/>
                </a:solidFill>
                <a:latin typeface="Kozuka Gothic Pro R" pitchFamily="34" charset="-128"/>
                <a:ea typeface="Kozuka Gothic Pro R" pitchFamily="34" charset="-128"/>
                <a:sym typeface="Wingdings" panose="05000000000000000000" pitchFamily="2" charset="2"/>
              </a:rPr>
              <a:t></a:t>
            </a:r>
            <a:endParaRPr lang="en-US" sz="2800" dirty="0">
              <a:solidFill>
                <a:srgbClr val="FF0000"/>
              </a:solidFill>
              <a:latin typeface="Kozuka Gothic Pro R" pitchFamily="34" charset="-128"/>
              <a:ea typeface="Kozuka Gothic Pro R" pitchFamily="34" charset="-128"/>
            </a:endParaRPr>
          </a:p>
        </p:txBody>
      </p:sp>
      <p:pic>
        <p:nvPicPr>
          <p:cNvPr id="12" name="Picture 11">
            <a:extLst>
              <a:ext uri="{FF2B5EF4-FFF2-40B4-BE49-F238E27FC236}">
                <a16:creationId xmlns:a16="http://schemas.microsoft.com/office/drawing/2014/main" id="{8CFFAE13-4EC3-4948-B9F7-DFA2AC0136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pic>
        <p:nvPicPr>
          <p:cNvPr id="13" name="Picture 12">
            <a:extLst>
              <a:ext uri="{FF2B5EF4-FFF2-40B4-BE49-F238E27FC236}">
                <a16:creationId xmlns:a16="http://schemas.microsoft.com/office/drawing/2014/main" id="{C4FC9B47-14C5-45FF-A944-E1045C9232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9781" y="301508"/>
            <a:ext cx="1420868" cy="1193529"/>
          </a:xfrm>
          <a:prstGeom prst="rect">
            <a:avLst/>
          </a:prstGeom>
        </p:spPr>
      </p:pic>
    </p:spTree>
    <p:extLst>
      <p:ext uri="{BB962C8B-B14F-4D97-AF65-F5344CB8AC3E}">
        <p14:creationId xmlns:p14="http://schemas.microsoft.com/office/powerpoint/2010/main" val="146963350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ooter Placeholder 5"/>
          <p:cNvSpPr>
            <a:spLocks noGrp="1"/>
          </p:cNvSpPr>
          <p:nvPr>
            <p:ph type="ftr" sz="quarter" idx="11"/>
          </p:nvPr>
        </p:nvSpPr>
        <p:spPr>
          <a:xfrm>
            <a:off x="0" y="6398339"/>
            <a:ext cx="903372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lumMod val="95000"/>
                  </a:prstClr>
                </a:solidFill>
                <a:effectLst/>
                <a:uLnTx/>
                <a:uFillTx/>
                <a:latin typeface="Calibri"/>
                <a:ea typeface="+mn-ea"/>
                <a:cs typeface="+mn-cs"/>
              </a:rPr>
              <a:t>The Japan Society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611560" y="546990"/>
            <a:ext cx="65882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Extension:</a:t>
            </a:r>
          </a:p>
        </p:txBody>
      </p:sp>
      <p:sp>
        <p:nvSpPr>
          <p:cNvPr id="10" name="TextBox 9"/>
          <p:cNvSpPr txBox="1"/>
          <p:nvPr/>
        </p:nvSpPr>
        <p:spPr>
          <a:xfrm>
            <a:off x="618703" y="1844824"/>
            <a:ext cx="7776864"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a:ln>
                  <a:noFill/>
                </a:ln>
                <a:solidFill>
                  <a:prstClr val="black"/>
                </a:solidFill>
                <a:effectLst/>
                <a:uLnTx/>
                <a:uFillTx/>
                <a:latin typeface="Kristen ITC" panose="03050502040202030202" pitchFamily="66" charset="0"/>
                <a:ea typeface="Kozuka Gothic Pro B"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3200" b="0" i="0" u="none" strike="noStrike" kern="1200" cap="none" spc="0" normalizeH="0" baseline="0" noProof="0">
              <a:ln>
                <a:noFill/>
              </a:ln>
              <a:solidFill>
                <a:prstClr val="black"/>
              </a:solidFill>
              <a:effectLst/>
              <a:uLnTx/>
              <a:uFillTx/>
              <a:latin typeface="Kristen ITC" panose="03050502040202030202" pitchFamily="66" charset="0"/>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Kristen ITC" panose="03050502040202030202" pitchFamily="66" charset="0"/>
              <a:ea typeface="Kozuka Gothic Pro B" pitchFamily="34" charset="-128"/>
              <a:cs typeface="+mn-cs"/>
            </a:endParaRPr>
          </a:p>
        </p:txBody>
      </p:sp>
      <p:pic>
        <p:nvPicPr>
          <p:cNvPr id="12" name="Picture 11">
            <a:extLst>
              <a:ext uri="{FF2B5EF4-FFF2-40B4-BE49-F238E27FC236}">
                <a16:creationId xmlns:a16="http://schemas.microsoft.com/office/drawing/2014/main" id="{A5E6BE93-23E4-456B-ADA2-13C0FCA048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
        <p:nvSpPr>
          <p:cNvPr id="13" name="Rectangle 12">
            <a:extLst>
              <a:ext uri="{FF2B5EF4-FFF2-40B4-BE49-F238E27FC236}">
                <a16:creationId xmlns:a16="http://schemas.microsoft.com/office/drawing/2014/main" id="{299D6202-7F9F-4675-AF61-060ED6382C7F}"/>
              </a:ext>
            </a:extLst>
          </p:cNvPr>
          <p:cNvSpPr/>
          <p:nvPr/>
        </p:nvSpPr>
        <p:spPr>
          <a:xfrm>
            <a:off x="421852" y="1446955"/>
            <a:ext cx="796657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Kozuka Gothic Pro B" pitchFamily="34" charset="-128"/>
                <a:ea typeface="Kozuka Gothic Pro B" pitchFamily="34" charset="-128"/>
              </a:rPr>
              <a:t>Design and create a tourism poster that promotes visiting either the city or the countryside in Japan.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Think about the </a:t>
            </a:r>
            <a:r>
              <a:rPr lang="en-GB" sz="2400" b="1" dirty="0">
                <a:solidFill>
                  <a:srgbClr val="339933"/>
                </a:solidFill>
                <a:latin typeface="Kozuka Gothic Pro B" pitchFamily="34" charset="-128"/>
                <a:ea typeface="Kozuka Gothic Pro B" pitchFamily="34" charset="-128"/>
              </a:rPr>
              <a:t>advantages</a:t>
            </a:r>
            <a:r>
              <a:rPr lang="en-GB" sz="2400" dirty="0">
                <a:solidFill>
                  <a:prstClr val="black"/>
                </a:solidFill>
                <a:latin typeface="Kozuka Gothic Pro B" pitchFamily="34" charset="-128"/>
                <a:ea typeface="Kozuka Gothic Pro B" pitchFamily="34" charset="-128"/>
              </a:rPr>
              <a:t> of your chosen area, and how you would use these to </a:t>
            </a:r>
            <a:r>
              <a:rPr lang="en-GB" sz="2400" b="1" dirty="0">
                <a:solidFill>
                  <a:prstClr val="black"/>
                </a:solidFill>
                <a:latin typeface="Kozuka Gothic Pro B" pitchFamily="34" charset="-128"/>
                <a:ea typeface="Kozuka Gothic Pro B" pitchFamily="34" charset="-128"/>
              </a:rPr>
              <a:t>encourage someone to visit</a:t>
            </a:r>
            <a:r>
              <a:rPr lang="en-GB" sz="2400" dirty="0">
                <a:solidFill>
                  <a:prstClr val="black"/>
                </a:solidFill>
                <a:latin typeface="Kozuka Gothic Pro B" pitchFamily="34" charset="-128"/>
                <a:ea typeface="Kozuka Gothic Pro B" pitchFamily="34" charset="-128"/>
              </a:rPr>
              <a:t>!</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2" name="Picture 1">
            <a:extLst>
              <a:ext uri="{FF2B5EF4-FFF2-40B4-BE49-F238E27FC236}">
                <a16:creationId xmlns:a16="http://schemas.microsoft.com/office/drawing/2014/main" id="{F8AD2366-A0A8-4275-B812-D6C3847BA2D9}"/>
              </a:ext>
            </a:extLst>
          </p:cNvPr>
          <p:cNvPicPr>
            <a:picLocks noChangeAspect="1"/>
          </p:cNvPicPr>
          <p:nvPr/>
        </p:nvPicPr>
        <p:blipFill>
          <a:blip r:embed="rId4"/>
          <a:stretch>
            <a:fillRect/>
          </a:stretch>
        </p:blipFill>
        <p:spPr>
          <a:xfrm>
            <a:off x="1124331" y="3539783"/>
            <a:ext cx="3170273" cy="3113913"/>
          </a:xfrm>
          <a:prstGeom prst="rect">
            <a:avLst/>
          </a:prstGeom>
        </p:spPr>
      </p:pic>
      <p:pic>
        <p:nvPicPr>
          <p:cNvPr id="4" name="Picture 3">
            <a:extLst>
              <a:ext uri="{FF2B5EF4-FFF2-40B4-BE49-F238E27FC236}">
                <a16:creationId xmlns:a16="http://schemas.microsoft.com/office/drawing/2014/main" id="{D7943B21-5957-4DE7-9159-8CB92A1E45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55909" y="3913631"/>
            <a:ext cx="2445472" cy="2442719"/>
          </a:xfrm>
          <a:prstGeom prst="rect">
            <a:avLst/>
          </a:prstGeom>
        </p:spPr>
      </p:pic>
    </p:spTree>
    <p:extLst>
      <p:ext uri="{BB962C8B-B14F-4D97-AF65-F5344CB8AC3E}">
        <p14:creationId xmlns:p14="http://schemas.microsoft.com/office/powerpoint/2010/main" val="83693052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4</a:t>
            </a:fld>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sz="1100">
              <a:solidFill>
                <a:schemeClr val="bg1"/>
              </a:solidFill>
            </a:endParaRPr>
          </a:p>
        </p:txBody>
      </p:sp>
      <p:sp>
        <p:nvSpPr>
          <p:cNvPr id="11" name="TextBox 10"/>
          <p:cNvSpPr txBox="1"/>
          <p:nvPr/>
        </p:nvSpPr>
        <p:spPr>
          <a:xfrm>
            <a:off x="676332" y="373965"/>
            <a:ext cx="6415437" cy="1200329"/>
          </a:xfrm>
          <a:prstGeom prst="rect">
            <a:avLst/>
          </a:prstGeom>
          <a:solidFill>
            <a:schemeClr val="bg1"/>
          </a:solidFill>
        </p:spPr>
        <p:txBody>
          <a:bodyPr wrap="square" rtlCol="0">
            <a:spAutoFit/>
          </a:bodyPr>
          <a:lstStyle/>
          <a:p>
            <a:r>
              <a:rPr lang="en-US" altLang="ja-JP" sz="3600" b="1" dirty="0">
                <a:solidFill>
                  <a:srgbClr val="339933"/>
                </a:solidFill>
                <a:latin typeface="Kristen ITC" panose="03050502040202030202" pitchFamily="66" charset="0"/>
                <a:ea typeface="Kozuka Gothic Pro B" pitchFamily="34" charset="-128"/>
              </a:rPr>
              <a:t>Japan</a:t>
            </a:r>
            <a:r>
              <a:rPr lang="en-US" altLang="ja-JP" sz="3600" b="1" dirty="0">
                <a:latin typeface="Kristen ITC" panose="03050502040202030202" pitchFamily="66" charset="0"/>
                <a:ea typeface="Kozuka Gothic Pro B" pitchFamily="34" charset="-128"/>
              </a:rPr>
              <a:t> has the highest mountain! </a:t>
            </a:r>
            <a:endParaRPr lang="en-GB" sz="3600" b="1" dirty="0">
              <a:latin typeface="Kristen ITC" panose="03050502040202030202" pitchFamily="66" charset="0"/>
              <a:ea typeface="Kozuka Gothic Pro B" pitchFamily="34" charset="-128"/>
            </a:endParaRPr>
          </a:p>
        </p:txBody>
      </p:sp>
      <p:sp>
        <p:nvSpPr>
          <p:cNvPr id="13" name="TextBox 12"/>
          <p:cNvSpPr txBox="1"/>
          <p:nvPr/>
        </p:nvSpPr>
        <p:spPr>
          <a:xfrm>
            <a:off x="1475656" y="5517231"/>
            <a:ext cx="2952328" cy="584775"/>
          </a:xfrm>
          <a:prstGeom prst="rect">
            <a:avLst/>
          </a:prstGeom>
          <a:noFill/>
        </p:spPr>
        <p:txBody>
          <a:bodyPr wrap="square" rtlCol="0">
            <a:spAutoFit/>
          </a:bodyPr>
          <a:lstStyle/>
          <a:p>
            <a:r>
              <a:rPr lang="en-GB" sz="3200" dirty="0">
                <a:latin typeface="Kristen ITC" panose="03050502040202030202" pitchFamily="66" charset="0"/>
              </a:rPr>
              <a:t>Mount Fuji</a:t>
            </a:r>
            <a:r>
              <a:rPr lang="en-GB" dirty="0"/>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19441" y="1574294"/>
            <a:ext cx="3699803" cy="3657600"/>
          </a:xfrm>
          <a:prstGeom prst="rect">
            <a:avLst/>
          </a:prstGeom>
        </p:spPr>
      </p:pic>
      <p:sp>
        <p:nvSpPr>
          <p:cNvPr id="14" name="Rectangle 13"/>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6381328"/>
            <a:ext cx="9144000" cy="461665"/>
          </a:xfrm>
          <a:prstGeom prst="rect">
            <a:avLst/>
          </a:prstGeom>
          <a:noFill/>
        </p:spPr>
        <p:txBody>
          <a:bodyPr wrap="square" rtlCol="0">
            <a:spAutoFit/>
          </a:bodyPr>
          <a:lstStyle/>
          <a:p>
            <a:pPr algn="ctr"/>
            <a:r>
              <a:rPr lang="en-GB" sz="1200">
                <a:solidFill>
                  <a:schemeClr val="bg1"/>
                </a:solidFill>
              </a:rPr>
              <a:t>Mount Fuji by </a:t>
            </a:r>
            <a:r>
              <a:rPr lang="en-GB" sz="1200" err="1">
                <a:solidFill>
                  <a:schemeClr val="bg1"/>
                </a:solidFill>
                <a:hlinkClick r:id="rId4"/>
              </a:rPr>
              <a:t>Alpsdake</a:t>
            </a:r>
            <a:r>
              <a:rPr lang="en-GB" sz="1200">
                <a:solidFill>
                  <a:schemeClr val="bg1"/>
                </a:solidFill>
              </a:rPr>
              <a:t>, </a:t>
            </a:r>
            <a:r>
              <a:rPr lang="en-GB" sz="1200">
                <a:solidFill>
                  <a:schemeClr val="bg1"/>
                </a:solidFill>
                <a:hlinkClick r:id="rId5"/>
              </a:rPr>
              <a:t>CC BY-SA 4.0</a:t>
            </a:r>
            <a:endParaRPr lang="en-GB" sz="1200">
              <a:solidFill>
                <a:schemeClr val="bg1"/>
              </a:solidFill>
            </a:endParaRPr>
          </a:p>
          <a:p>
            <a:pPr algn="ctr"/>
            <a:r>
              <a:rPr lang="en-GB" sz="1200">
                <a:solidFill>
                  <a:schemeClr val="bg1"/>
                </a:solidFill>
              </a:rPr>
              <a:t>Image of Ben Nevis, public domain</a:t>
            </a:r>
          </a:p>
        </p:txBody>
      </p:sp>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1520" y="1592234"/>
            <a:ext cx="3840480" cy="3657600"/>
          </a:xfrm>
          <a:prstGeom prst="rect">
            <a:avLst/>
          </a:prstGeom>
          <a:ln w="34925">
            <a:solidFill>
              <a:srgbClr val="339933"/>
            </a:solidFill>
          </a:ln>
        </p:spPr>
      </p:pic>
      <p:sp>
        <p:nvSpPr>
          <p:cNvPr id="16" name="TextBox 15"/>
          <p:cNvSpPr txBox="1"/>
          <p:nvPr/>
        </p:nvSpPr>
        <p:spPr>
          <a:xfrm>
            <a:off x="5652120" y="5517231"/>
            <a:ext cx="2592288" cy="584775"/>
          </a:xfrm>
          <a:prstGeom prst="rect">
            <a:avLst/>
          </a:prstGeom>
          <a:noFill/>
        </p:spPr>
        <p:txBody>
          <a:bodyPr wrap="square" rtlCol="0">
            <a:spAutoFit/>
          </a:bodyPr>
          <a:lstStyle/>
          <a:p>
            <a:r>
              <a:rPr lang="en-GB" sz="3200">
                <a:latin typeface="Kristen ITC" panose="03050502040202030202" pitchFamily="66" charset="0"/>
              </a:rPr>
              <a:t>Ben Nevis</a:t>
            </a:r>
            <a:r>
              <a:rPr lang="en-GB"/>
              <a:t> </a:t>
            </a:r>
          </a:p>
        </p:txBody>
      </p:sp>
      <p:pic>
        <p:nvPicPr>
          <p:cNvPr id="12" name="Picture 11">
            <a:extLst>
              <a:ext uri="{FF2B5EF4-FFF2-40B4-BE49-F238E27FC236}">
                <a16:creationId xmlns:a16="http://schemas.microsoft.com/office/drawing/2014/main" id="{1E064227-131C-44DA-A248-B4FE6FE1E6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689135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40</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r>
              <a:rPr lang="en-GB" dirty="0" err="1">
                <a:solidFill>
                  <a:schemeClr val="bg1"/>
                </a:solidFill>
              </a:rPr>
              <a:t>Emojis</a:t>
            </a:r>
            <a:r>
              <a:rPr lang="en-GB" dirty="0">
                <a:solidFill>
                  <a:schemeClr val="bg1"/>
                </a:solidFill>
              </a:rPr>
              <a:t> designed by </a:t>
            </a:r>
            <a:r>
              <a:rPr lang="en-GB" u="sng" dirty="0" err="1">
                <a:solidFill>
                  <a:schemeClr val="bg1"/>
                </a:solidFill>
                <a:hlinkClick r:id="rId3"/>
              </a:rPr>
              <a:t>OpenMoji</a:t>
            </a:r>
            <a:r>
              <a:rPr lang="en-GB" dirty="0">
                <a:solidFill>
                  <a:schemeClr val="bg1"/>
                </a:solidFill>
              </a:rPr>
              <a:t> licensed under </a:t>
            </a:r>
            <a:r>
              <a:rPr lang="en-GB" u="sng" dirty="0">
                <a:solidFill>
                  <a:schemeClr val="bg1"/>
                </a:solidFill>
                <a:hlinkClick r:id="rId4"/>
              </a:rPr>
              <a:t>CC BY-SA 4.0</a:t>
            </a:r>
            <a:endParaRPr lang="en-GB" dirty="0">
              <a:solidFill>
                <a:schemeClr val="bg1"/>
              </a:solidFill>
            </a:endParaRPr>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dirty="0">
                <a:solidFill>
                  <a:srgbClr val="FF0000"/>
                </a:solidFill>
                <a:latin typeface="Kristen ITC" panose="03050502040202030202" pitchFamily="66" charset="0"/>
                <a:ea typeface="Kozuka Gothic Pro B" pitchFamily="34" charset="-128"/>
              </a:rPr>
              <a:t>Reflection</a:t>
            </a:r>
          </a:p>
        </p:txBody>
      </p:sp>
      <p:pic>
        <p:nvPicPr>
          <p:cNvPr id="12" name="Picture 11">
            <a:extLst>
              <a:ext uri="{FF2B5EF4-FFF2-40B4-BE49-F238E27FC236}">
                <a16:creationId xmlns:a16="http://schemas.microsoft.com/office/drawing/2014/main" id="{394BA331-9F26-43EA-8B23-899B64EDBD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
        <p:nvSpPr>
          <p:cNvPr id="13" name="TextBox 12">
            <a:extLst>
              <a:ext uri="{FF2B5EF4-FFF2-40B4-BE49-F238E27FC236}">
                <a16:creationId xmlns:a16="http://schemas.microsoft.com/office/drawing/2014/main" id="{0401E399-D289-4372-8D87-F2D166334A4E}"/>
              </a:ext>
            </a:extLst>
          </p:cNvPr>
          <p:cNvSpPr txBox="1"/>
          <p:nvPr/>
        </p:nvSpPr>
        <p:spPr>
          <a:xfrm>
            <a:off x="611560" y="1559950"/>
            <a:ext cx="8075240" cy="954107"/>
          </a:xfrm>
          <a:prstGeom prst="rect">
            <a:avLst/>
          </a:prstGeom>
          <a:noFill/>
        </p:spPr>
        <p:txBody>
          <a:bodyPr wrap="square">
            <a:spAutoFit/>
          </a:bodyPr>
          <a:lstStyle/>
          <a:p>
            <a:r>
              <a:rPr lang="en-US" altLang="ja-JP" sz="2800" dirty="0">
                <a:latin typeface="Kozuka Gothic Pro R" pitchFamily="34" charset="-128"/>
                <a:ea typeface="Kozuka Gothic Pro R" pitchFamily="34" charset="-128"/>
              </a:rPr>
              <a:t>Based on what you have learned and discussed today... </a:t>
            </a:r>
            <a:r>
              <a:rPr lang="en-US" altLang="ja-JP" sz="2800" b="1" dirty="0">
                <a:latin typeface="Kozuka Gothic Pro R" pitchFamily="34" charset="-128"/>
                <a:ea typeface="Kozuka Gothic Pro R" pitchFamily="34" charset="-128"/>
              </a:rPr>
              <a:t>Where would you prefer to live? </a:t>
            </a:r>
          </a:p>
        </p:txBody>
      </p:sp>
      <p:pic>
        <p:nvPicPr>
          <p:cNvPr id="5" name="Picture 4">
            <a:extLst>
              <a:ext uri="{FF2B5EF4-FFF2-40B4-BE49-F238E27FC236}">
                <a16:creationId xmlns:a16="http://schemas.microsoft.com/office/drawing/2014/main" id="{4347FFE2-78CA-4A4E-9F13-79FEFE1544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560" y="2696020"/>
            <a:ext cx="3380312" cy="2354951"/>
          </a:xfrm>
          <a:prstGeom prst="rect">
            <a:avLst/>
          </a:prstGeom>
        </p:spPr>
      </p:pic>
      <p:pic>
        <p:nvPicPr>
          <p:cNvPr id="14" name="Picture 13">
            <a:extLst>
              <a:ext uri="{FF2B5EF4-FFF2-40B4-BE49-F238E27FC236}">
                <a16:creationId xmlns:a16="http://schemas.microsoft.com/office/drawing/2014/main" id="{C3D271FC-4A41-4523-BB72-357D4DF59B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52130" y="2708344"/>
            <a:ext cx="3380312" cy="2354951"/>
          </a:xfrm>
          <a:prstGeom prst="rect">
            <a:avLst/>
          </a:prstGeom>
        </p:spPr>
      </p:pic>
      <p:sp>
        <p:nvSpPr>
          <p:cNvPr id="15" name="TextBox 14">
            <a:extLst>
              <a:ext uri="{FF2B5EF4-FFF2-40B4-BE49-F238E27FC236}">
                <a16:creationId xmlns:a16="http://schemas.microsoft.com/office/drawing/2014/main" id="{8A90AB86-97C3-4C36-A95C-53A05B120F19}"/>
              </a:ext>
            </a:extLst>
          </p:cNvPr>
          <p:cNvSpPr txBox="1"/>
          <p:nvPr/>
        </p:nvSpPr>
        <p:spPr>
          <a:xfrm>
            <a:off x="611559" y="5063295"/>
            <a:ext cx="3380313" cy="461665"/>
          </a:xfrm>
          <a:prstGeom prst="rect">
            <a:avLst/>
          </a:prstGeom>
          <a:noFill/>
        </p:spPr>
        <p:txBody>
          <a:bodyPr wrap="square">
            <a:spAutoFit/>
          </a:bodyPr>
          <a:lstStyle/>
          <a:p>
            <a:pPr algn="ctr"/>
            <a:r>
              <a:rPr lang="en-US" altLang="ja-JP" sz="2400" dirty="0">
                <a:latin typeface="Kozuka Gothic Pro R" pitchFamily="34" charset="-128"/>
                <a:ea typeface="Kozuka Gothic Pro R" pitchFamily="34" charset="-128"/>
              </a:rPr>
              <a:t>Rural Japan</a:t>
            </a:r>
          </a:p>
        </p:txBody>
      </p:sp>
      <p:sp>
        <p:nvSpPr>
          <p:cNvPr id="17" name="TextBox 16">
            <a:extLst>
              <a:ext uri="{FF2B5EF4-FFF2-40B4-BE49-F238E27FC236}">
                <a16:creationId xmlns:a16="http://schemas.microsoft.com/office/drawing/2014/main" id="{FDBA2AA5-1D7E-42A2-9C20-9E7AE63488DB}"/>
              </a:ext>
            </a:extLst>
          </p:cNvPr>
          <p:cNvSpPr txBox="1"/>
          <p:nvPr/>
        </p:nvSpPr>
        <p:spPr>
          <a:xfrm>
            <a:off x="5152127" y="5069168"/>
            <a:ext cx="3380313" cy="461665"/>
          </a:xfrm>
          <a:prstGeom prst="rect">
            <a:avLst/>
          </a:prstGeom>
          <a:noFill/>
        </p:spPr>
        <p:txBody>
          <a:bodyPr wrap="square">
            <a:spAutoFit/>
          </a:bodyPr>
          <a:lstStyle/>
          <a:p>
            <a:pPr algn="ctr"/>
            <a:r>
              <a:rPr lang="en-US" altLang="ja-JP" sz="2400" dirty="0">
                <a:latin typeface="Kozuka Gothic Pro R" pitchFamily="34" charset="-128"/>
                <a:ea typeface="Kozuka Gothic Pro R" pitchFamily="34" charset="-128"/>
              </a:rPr>
              <a:t>Urban Japan</a:t>
            </a:r>
          </a:p>
        </p:txBody>
      </p:sp>
      <p:sp>
        <p:nvSpPr>
          <p:cNvPr id="18" name="TextBox 17">
            <a:extLst>
              <a:ext uri="{FF2B5EF4-FFF2-40B4-BE49-F238E27FC236}">
                <a16:creationId xmlns:a16="http://schemas.microsoft.com/office/drawing/2014/main" id="{F8ADE3D7-23CE-4655-A9F9-7BC0A717C71A}"/>
              </a:ext>
            </a:extLst>
          </p:cNvPr>
          <p:cNvSpPr txBox="1"/>
          <p:nvPr/>
        </p:nvSpPr>
        <p:spPr>
          <a:xfrm>
            <a:off x="611559" y="5596424"/>
            <a:ext cx="8075241" cy="584775"/>
          </a:xfrm>
          <a:prstGeom prst="rect">
            <a:avLst/>
          </a:prstGeom>
          <a:noFill/>
        </p:spPr>
        <p:txBody>
          <a:bodyPr wrap="square">
            <a:spAutoFit/>
          </a:bodyPr>
          <a:lstStyle/>
          <a:p>
            <a:pPr algn="ctr"/>
            <a:r>
              <a:rPr lang="en-US" altLang="ja-JP" sz="3200" b="1" dirty="0">
                <a:latin typeface="Kozuka Gothic Pro R" pitchFamily="34" charset="-128"/>
                <a:ea typeface="Kozuka Gothic Pro R" pitchFamily="34" charset="-128"/>
              </a:rPr>
              <a:t>Why?</a:t>
            </a:r>
          </a:p>
        </p:txBody>
      </p:sp>
      <p:pic>
        <p:nvPicPr>
          <p:cNvPr id="19" name="Picture 18">
            <a:extLst>
              <a:ext uri="{FF2B5EF4-FFF2-40B4-BE49-F238E27FC236}">
                <a16:creationId xmlns:a16="http://schemas.microsoft.com/office/drawing/2014/main" id="{9051B480-16E6-4CF4-AD58-28B87065AB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2125" y="5500542"/>
            <a:ext cx="702099" cy="702099"/>
          </a:xfrm>
          <a:prstGeom prst="rect">
            <a:avLst/>
          </a:prstGeom>
        </p:spPr>
      </p:pic>
    </p:spTree>
    <p:extLst>
      <p:ext uri="{BB962C8B-B14F-4D97-AF65-F5344CB8AC3E}">
        <p14:creationId xmlns:p14="http://schemas.microsoft.com/office/powerpoint/2010/main" val="78495144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pic>
        <p:nvPicPr>
          <p:cNvPr id="1026" name="Picture 2" descr="\\js_sql\data\former long term staff\William\Booklet design\Japan_Society_Illustration\Characters\characters_jpg\character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5" name="Footer Placeholder 4"/>
          <p:cNvSpPr>
            <a:spLocks noGrp="1"/>
          </p:cNvSpPr>
          <p:nvPr>
            <p:ph type="ftr" sz="quarter" idx="11"/>
          </p:nvPr>
        </p:nvSpPr>
        <p:spPr>
          <a:xfrm>
            <a:off x="1532565" y="6356350"/>
            <a:ext cx="6599404" cy="365125"/>
          </a:xfrm>
        </p:spPr>
        <p:txBody>
          <a:bodyPr/>
          <a:lstStyle/>
          <a:p>
            <a:r>
              <a:rPr lang="en-GB" dirty="0">
                <a:solidFill>
                  <a:schemeClr val="bg1"/>
                </a:solidFill>
              </a:rPr>
              <a:t>©The Japan Society</a:t>
            </a:r>
          </a:p>
        </p:txBody>
      </p:sp>
      <p:sp>
        <p:nvSpPr>
          <p:cNvPr id="15" name="Rectangle 14">
            <a:extLst>
              <a:ext uri="{FF2B5EF4-FFF2-40B4-BE49-F238E27FC236}">
                <a16:creationId xmlns:a16="http://schemas.microsoft.com/office/drawing/2014/main" id="{33EDF4BD-7C8A-48B6-A826-2A65B5F00233}"/>
              </a:ext>
            </a:extLst>
          </p:cNvPr>
          <p:cNvSpPr/>
          <p:nvPr/>
        </p:nvSpPr>
        <p:spPr>
          <a:xfrm>
            <a:off x="2741603" y="2060848"/>
            <a:ext cx="6120929" cy="2492990"/>
          </a:xfrm>
          <a:prstGeom prst="rect">
            <a:avLst/>
          </a:prstGeom>
        </p:spPr>
        <p:txBody>
          <a:bodyPr wrap="square" lIns="0" tIns="0" rIns="0" bIns="0" anchor="t">
            <a:spAutoFit/>
          </a:bodyPr>
          <a:lstStyle/>
          <a:p>
            <a:r>
              <a:rPr lang="en-GB" b="1" dirty="0">
                <a:latin typeface="Kozuka Gothic Pro B" pitchFamily="34" charset="-128"/>
                <a:ea typeface="Kozuka Gothic Pro B"/>
              </a:rPr>
              <a:t>This resource was developed and created by </a:t>
            </a:r>
          </a:p>
          <a:p>
            <a:r>
              <a:rPr lang="en-GB" b="1" dirty="0">
                <a:latin typeface="Kozuka Gothic Pro B" pitchFamily="34" charset="-128"/>
                <a:ea typeface="Kozuka Gothic Pro B"/>
              </a:rPr>
              <a:t>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16" name="Rectangle 15">
            <a:extLst>
              <a:ext uri="{FF2B5EF4-FFF2-40B4-BE49-F238E27FC236}">
                <a16:creationId xmlns:a16="http://schemas.microsoft.com/office/drawing/2014/main" id="{1144EF9D-22A9-4EFB-A1CE-31A48003D408}"/>
              </a:ext>
            </a:extLst>
          </p:cNvPr>
          <p:cNvSpPr/>
          <p:nvPr/>
        </p:nvSpPr>
        <p:spPr>
          <a:xfrm>
            <a:off x="2741603" y="4802964"/>
            <a:ext cx="3160975" cy="276999"/>
          </a:xfrm>
          <a:prstGeom prst="rect">
            <a:avLst/>
          </a:prstGeom>
        </p:spPr>
        <p:txBody>
          <a:bodyPr wrap="square" lIns="0" tIns="0" rIns="0" bIns="0">
            <a:spAutoFit/>
          </a:bodyPr>
          <a:lstStyle/>
          <a:p>
            <a:r>
              <a:rPr lang="en-GB" b="1" dirty="0">
                <a:latin typeface="Kozuka Gothic Pro B" pitchFamily="34" charset="-128"/>
                <a:ea typeface="Kozuka Gothic Pro B" pitchFamily="34" charset="-128"/>
              </a:rPr>
              <a:t>Follow us on social media:</a:t>
            </a:r>
          </a:p>
        </p:txBody>
      </p:sp>
      <p:sp>
        <p:nvSpPr>
          <p:cNvPr id="17" name="Rectangle 16">
            <a:extLst>
              <a:ext uri="{FF2B5EF4-FFF2-40B4-BE49-F238E27FC236}">
                <a16:creationId xmlns:a16="http://schemas.microsoft.com/office/drawing/2014/main" id="{A4929924-F49D-4415-9308-1A1583DD0910}"/>
              </a:ext>
            </a:extLst>
          </p:cNvPr>
          <p:cNvSpPr/>
          <p:nvPr/>
        </p:nvSpPr>
        <p:spPr>
          <a:xfrm>
            <a:off x="2741603" y="5106382"/>
            <a:ext cx="2736900" cy="276999"/>
          </a:xfrm>
          <a:prstGeom prst="rect">
            <a:avLst/>
          </a:prstGeom>
        </p:spPr>
        <p:txBody>
          <a:bodyPr wrap="square" lIns="0" tIns="0" rIns="0" bIns="0">
            <a:spAutoFit/>
          </a:bodyPr>
          <a:lstStyle/>
          <a:p>
            <a:r>
              <a:rPr lang="en-GB" dirty="0">
                <a:latin typeface="Kozuka Gothic Pro B" pitchFamily="34" charset="-128"/>
                <a:ea typeface="Kozuka Gothic Pro B" pitchFamily="34" charset="-128"/>
              </a:rPr>
              <a:t>@TheJapanSociety</a:t>
            </a:r>
          </a:p>
        </p:txBody>
      </p:sp>
      <p:pic>
        <p:nvPicPr>
          <p:cNvPr id="18" name="Picture 17" descr="A blue square with a white letter f&#10;&#10;Description automatically generated">
            <a:extLst>
              <a:ext uri="{FF2B5EF4-FFF2-40B4-BE49-F238E27FC236}">
                <a16:creationId xmlns:a16="http://schemas.microsoft.com/office/drawing/2014/main" id="{EEA17B34-7512-46F3-BAAE-276D7FA40D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2844" y="5430492"/>
            <a:ext cx="520264" cy="520264"/>
          </a:xfrm>
          <a:prstGeom prst="rect">
            <a:avLst/>
          </a:prstGeom>
        </p:spPr>
      </p:pic>
      <p:pic>
        <p:nvPicPr>
          <p:cNvPr id="19" name="Picture 18" descr="A logo of a camera&#10;&#10;Description automatically generated">
            <a:extLst>
              <a:ext uri="{FF2B5EF4-FFF2-40B4-BE49-F238E27FC236}">
                <a16:creationId xmlns:a16="http://schemas.microsoft.com/office/drawing/2014/main" id="{703649B2-A01E-4F37-AD88-1B357DD93F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1603" y="5435867"/>
            <a:ext cx="498678" cy="498678"/>
          </a:xfrm>
          <a:prstGeom prst="rect">
            <a:avLst/>
          </a:prstGeom>
        </p:spPr>
      </p:pic>
      <p:pic>
        <p:nvPicPr>
          <p:cNvPr id="20" name="Picture 19" descr="A red and white logo&#10;&#10;Description automatically generated">
            <a:extLst>
              <a:ext uri="{FF2B5EF4-FFF2-40B4-BE49-F238E27FC236}">
                <a16:creationId xmlns:a16="http://schemas.microsoft.com/office/drawing/2014/main" id="{30F9FBEE-3174-4151-BF91-CB0AF90B58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6962" y="5393263"/>
            <a:ext cx="598882" cy="598882"/>
          </a:xfrm>
          <a:prstGeom prst="rect">
            <a:avLst/>
          </a:prstGeom>
        </p:spPr>
      </p:pic>
      <p:pic>
        <p:nvPicPr>
          <p:cNvPr id="21" name="Picture 20">
            <a:extLst>
              <a:ext uri="{FF2B5EF4-FFF2-40B4-BE49-F238E27FC236}">
                <a16:creationId xmlns:a16="http://schemas.microsoft.com/office/drawing/2014/main" id="{F21C0E56-1662-4E26-97DA-B6684F2BE1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03513" y="5331323"/>
            <a:ext cx="957205" cy="699209"/>
          </a:xfrm>
          <a:prstGeom prst="rect">
            <a:avLst/>
          </a:prstGeom>
        </p:spPr>
      </p:pic>
    </p:spTree>
    <p:extLst>
      <p:ext uri="{BB962C8B-B14F-4D97-AF65-F5344CB8AC3E}">
        <p14:creationId xmlns:p14="http://schemas.microsoft.com/office/powerpoint/2010/main" val="4257962509"/>
      </p:ext>
    </p:extLst>
  </p:cSld>
  <p:clrMapOvr>
    <a:masterClrMapping/>
  </p:clrMapOvr>
  <p:transition spd="slow" advClick="0" advTm="20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201587"/>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201587"/>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5</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sp>
        <p:nvSpPr>
          <p:cNvPr id="11" name="TextBox 10"/>
          <p:cNvSpPr txBox="1"/>
          <p:nvPr/>
        </p:nvSpPr>
        <p:spPr>
          <a:xfrm>
            <a:off x="483807" y="470693"/>
            <a:ext cx="7186144" cy="646331"/>
          </a:xfrm>
          <a:prstGeom prst="rect">
            <a:avLst/>
          </a:prstGeom>
          <a:solidFill>
            <a:schemeClr val="bg1"/>
          </a:solidFill>
        </p:spPr>
        <p:txBody>
          <a:bodyPr wrap="square" lIns="91440" tIns="45720" rIns="91440" bIns="45720" rtlCol="0" anchor="t">
            <a:spAutoFit/>
          </a:bodyPr>
          <a:lstStyle/>
          <a:p>
            <a:r>
              <a:rPr lang="en-US" altLang="ja-JP" sz="3600" b="1" dirty="0">
                <a:latin typeface="Kristen ITC"/>
                <a:ea typeface="Kozuka Gothic Pro B"/>
              </a:rPr>
              <a:t>2. Which is smaller …  </a:t>
            </a:r>
            <a:endParaRPr lang="en-GB" sz="3600" b="1" dirty="0">
              <a:latin typeface="Kristen ITC" panose="03050502040202030202" pitchFamily="66" charset="0"/>
              <a:ea typeface="Kozuka Gothic Pro B" pitchFamily="34" charset="-128"/>
            </a:endParaRPr>
          </a:p>
        </p:txBody>
      </p:sp>
      <p:sp>
        <p:nvSpPr>
          <p:cNvPr id="12" name="Footer Placeholder 5"/>
          <p:cNvSpPr txBox="1">
            <a:spLocks/>
          </p:cNvSpPr>
          <p:nvPr/>
        </p:nvSpPr>
        <p:spPr>
          <a:xfrm>
            <a:off x="0" y="6398339"/>
            <a:ext cx="90337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The Japan Society</a:t>
            </a:r>
          </a:p>
        </p:txBody>
      </p:sp>
      <p:pic>
        <p:nvPicPr>
          <p:cNvPr id="14" name="Picture 13">
            <a:extLst>
              <a:ext uri="{FF2B5EF4-FFF2-40B4-BE49-F238E27FC236}">
                <a16:creationId xmlns:a16="http://schemas.microsoft.com/office/drawing/2014/main" id="{111930DB-8601-43AB-8B3B-DA1EE078A1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801585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cs typeface="Calibri"/>
              </a:rPr>
              <a:t>Map Data © Google 2022, edited by the Japan Society</a:t>
            </a:r>
            <a:endParaRPr lang="en-GB" sz="1200"/>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sp>
        <p:nvSpPr>
          <p:cNvPr id="11" name="TextBox 10"/>
          <p:cNvSpPr txBox="1"/>
          <p:nvPr/>
        </p:nvSpPr>
        <p:spPr>
          <a:xfrm>
            <a:off x="483807" y="470693"/>
            <a:ext cx="6968513" cy="646331"/>
          </a:xfrm>
          <a:prstGeom prst="rect">
            <a:avLst/>
          </a:prstGeom>
          <a:solidFill>
            <a:schemeClr val="bg1"/>
          </a:solidFill>
        </p:spPr>
        <p:txBody>
          <a:bodyPr wrap="square" rtlCol="0">
            <a:spAutoFit/>
          </a:bodyPr>
          <a:lstStyle/>
          <a:p>
            <a:r>
              <a:rPr lang="en-US" altLang="ja-JP" sz="3600" b="1" dirty="0">
                <a:solidFill>
                  <a:srgbClr val="339933"/>
                </a:solidFill>
                <a:latin typeface="Kristen ITC" panose="03050502040202030202" pitchFamily="66" charset="0"/>
                <a:ea typeface="Kozuka Gothic Pro B" pitchFamily="34" charset="-128"/>
              </a:rPr>
              <a:t>The UK </a:t>
            </a:r>
            <a:r>
              <a:rPr lang="en-US" altLang="ja-JP" sz="3600" b="1" dirty="0">
                <a:latin typeface="Kristen ITC" panose="03050502040202030202" pitchFamily="66" charset="0"/>
                <a:ea typeface="Kozuka Gothic Pro B" pitchFamily="34" charset="-128"/>
              </a:rPr>
              <a:t>is smaller than Japan!   </a:t>
            </a:r>
            <a:endParaRPr lang="en-GB" sz="3600" b="1" dirty="0">
              <a:latin typeface="Kristen ITC" panose="03050502040202030202" pitchFamily="66" charset="0"/>
              <a:ea typeface="Kozuka Gothic Pro B" pitchFamily="34" charset="-128"/>
            </a:endParaRPr>
          </a:p>
        </p:txBody>
      </p:sp>
      <p:pic>
        <p:nvPicPr>
          <p:cNvPr id="4" name="Picture 4" descr="Map&#10;&#10;Description automatically generated">
            <a:extLst>
              <a:ext uri="{FF2B5EF4-FFF2-40B4-BE49-F238E27FC236}">
                <a16:creationId xmlns:a16="http://schemas.microsoft.com/office/drawing/2014/main" id="{5B9F4132-04A4-05CD-2E24-5E385E897B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8526" y="1550296"/>
            <a:ext cx="4580477" cy="4275191"/>
          </a:xfrm>
          <a:prstGeom prst="rect">
            <a:avLst/>
          </a:prstGeom>
        </p:spPr>
      </p:pic>
      <p:pic>
        <p:nvPicPr>
          <p:cNvPr id="9" name="Picture 8">
            <a:extLst>
              <a:ext uri="{FF2B5EF4-FFF2-40B4-BE49-F238E27FC236}">
                <a16:creationId xmlns:a16="http://schemas.microsoft.com/office/drawing/2014/main" id="{413C2127-F37C-4544-9720-06573874E4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348302261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323919"/>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574294"/>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r>
              <a:rPr lang="en-GB" dirty="0">
                <a:solidFill>
                  <a:schemeClr val="bg1"/>
                </a:solidFill>
              </a:rPr>
              <a:t>The Japan Society</a:t>
            </a:r>
          </a:p>
        </p:txBody>
      </p:sp>
      <p:sp>
        <p:nvSpPr>
          <p:cNvPr id="11" name="TextBox 10"/>
          <p:cNvSpPr txBox="1"/>
          <p:nvPr/>
        </p:nvSpPr>
        <p:spPr>
          <a:xfrm>
            <a:off x="676332" y="373965"/>
            <a:ext cx="6415437" cy="1200329"/>
          </a:xfrm>
          <a:prstGeom prst="rect">
            <a:avLst/>
          </a:prstGeom>
          <a:solidFill>
            <a:schemeClr val="bg1"/>
          </a:solidFill>
        </p:spPr>
        <p:txBody>
          <a:bodyPr wrap="square" lIns="91440" tIns="45720" rIns="91440" bIns="45720" rtlCol="0" anchor="t">
            <a:spAutoFit/>
          </a:bodyPr>
          <a:lstStyle/>
          <a:p>
            <a:r>
              <a:rPr lang="en-US" altLang="ja-JP" sz="3600" b="1" dirty="0">
                <a:latin typeface="Kristen ITC"/>
                <a:ea typeface="Kozuka Gothic Pro B"/>
              </a:rPr>
              <a:t>3. Which has the most populous city…  </a:t>
            </a:r>
            <a:endParaRPr lang="en-GB" sz="3600" b="1" dirty="0">
              <a:latin typeface="Kristen ITC" panose="03050502040202030202" pitchFamily="66" charset="0"/>
              <a:ea typeface="Kozuka Gothic Pro B" pitchFamily="34" charset="-128"/>
            </a:endParaRPr>
          </a:p>
        </p:txBody>
      </p:sp>
      <p:pic>
        <p:nvPicPr>
          <p:cNvPr id="10" name="Picture 9">
            <a:extLst>
              <a:ext uri="{FF2B5EF4-FFF2-40B4-BE49-F238E27FC236}">
                <a16:creationId xmlns:a16="http://schemas.microsoft.com/office/drawing/2014/main" id="{E16388DF-6D8C-4219-A614-843E3A9352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206200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dirty="0">
              <a:solidFill>
                <a:schemeClr val="bg1"/>
              </a:solidFill>
            </a:endParaRPr>
          </a:p>
          <a:p>
            <a:r>
              <a:rPr lang="en-GB" dirty="0">
                <a:solidFill>
                  <a:schemeClr val="bg1"/>
                </a:solidFill>
              </a:rPr>
              <a:t>Tokyo Photo by </a:t>
            </a:r>
            <a:r>
              <a:rPr lang="en-GB" dirty="0">
                <a:solidFill>
                  <a:schemeClr val="bg1"/>
                </a:solidFill>
                <a:hlinkClick r:id="rId3"/>
              </a:rPr>
              <a:t>DLKR</a:t>
            </a:r>
            <a:r>
              <a:rPr lang="en-GB" dirty="0">
                <a:solidFill>
                  <a:schemeClr val="bg1"/>
                </a:solidFill>
              </a:rPr>
              <a:t> on </a:t>
            </a:r>
            <a:r>
              <a:rPr lang="en-GB" dirty="0" err="1">
                <a:solidFill>
                  <a:schemeClr val="bg1"/>
                </a:solidFill>
                <a:hlinkClick r:id="rId4"/>
              </a:rPr>
              <a:t>Unsplash</a:t>
            </a:r>
            <a:endParaRPr lang="en-GB" dirty="0">
              <a:solidFill>
                <a:schemeClr val="bg1"/>
              </a:solidFill>
            </a:endParaRPr>
          </a:p>
          <a:p>
            <a:r>
              <a:rPr lang="en-GB" dirty="0">
                <a:solidFill>
                  <a:schemeClr val="bg1"/>
                </a:solidFill>
              </a:rPr>
              <a:t>Aerial view of London by  </a:t>
            </a:r>
            <a:r>
              <a:rPr lang="en-GB" dirty="0" err="1">
                <a:solidFill>
                  <a:schemeClr val="bg1"/>
                </a:solidFill>
                <a:hlinkClick r:id="rId5"/>
              </a:rPr>
              <a:t>GillyBerlin</a:t>
            </a:r>
            <a:r>
              <a:rPr lang="en-GB" dirty="0">
                <a:solidFill>
                  <a:schemeClr val="bg1"/>
                </a:solidFill>
              </a:rPr>
              <a:t> is licensed under </a:t>
            </a:r>
            <a:r>
              <a:rPr lang="en-GB" dirty="0">
                <a:solidFill>
                  <a:schemeClr val="bg1"/>
                </a:solidFill>
                <a:hlinkClick r:id="rId6"/>
              </a:rPr>
              <a:t>CC BY 2.0</a:t>
            </a:r>
            <a:r>
              <a:rPr lang="en-GB" dirty="0">
                <a:solidFill>
                  <a:schemeClr val="bg1"/>
                </a:solidFill>
              </a:rPr>
              <a:t>,</a:t>
            </a:r>
          </a:p>
          <a:p>
            <a:endParaRPr lang="en-GB" dirty="0">
              <a:solidFill>
                <a:schemeClr val="bg1"/>
              </a:solidFill>
            </a:endParaRPr>
          </a:p>
        </p:txBody>
      </p:sp>
      <p:sp>
        <p:nvSpPr>
          <p:cNvPr id="11" name="TextBox 10"/>
          <p:cNvSpPr txBox="1"/>
          <p:nvPr/>
        </p:nvSpPr>
        <p:spPr>
          <a:xfrm>
            <a:off x="676332" y="373965"/>
            <a:ext cx="6847996" cy="1200329"/>
          </a:xfrm>
          <a:prstGeom prst="rect">
            <a:avLst/>
          </a:prstGeom>
          <a:solidFill>
            <a:schemeClr val="bg1"/>
          </a:solidFill>
        </p:spPr>
        <p:txBody>
          <a:bodyPr wrap="square" rtlCol="0">
            <a:spAutoFit/>
          </a:bodyPr>
          <a:lstStyle/>
          <a:p>
            <a:r>
              <a:rPr lang="en-US" altLang="ja-JP" sz="3600" b="1" dirty="0">
                <a:solidFill>
                  <a:srgbClr val="339933"/>
                </a:solidFill>
                <a:latin typeface="Kristen ITC" panose="03050502040202030202" pitchFamily="66" charset="0"/>
                <a:ea typeface="Kozuka Gothic Pro B" pitchFamily="34" charset="-128"/>
              </a:rPr>
              <a:t>Japan</a:t>
            </a:r>
            <a:r>
              <a:rPr lang="en-US" altLang="ja-JP" sz="3600" b="1" dirty="0">
                <a:latin typeface="Kristen ITC" panose="03050502040202030202" pitchFamily="66" charset="0"/>
                <a:ea typeface="Kozuka Gothic Pro B" pitchFamily="34" charset="-128"/>
              </a:rPr>
              <a:t> has the most populous city.  </a:t>
            </a:r>
            <a:endParaRPr lang="en-GB" sz="3600" b="1" dirty="0">
              <a:latin typeface="Kristen ITC" panose="03050502040202030202" pitchFamily="66" charset="0"/>
              <a:ea typeface="Kozuka Gothic Pro B" pitchFamily="34" charset="-128"/>
            </a:endParaRPr>
          </a:p>
        </p:txBody>
      </p:sp>
      <p:pic>
        <p:nvPicPr>
          <p:cNvPr id="4" name="Picture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6332" y="1751532"/>
            <a:ext cx="3672426" cy="3600000"/>
          </a:xfrm>
          <a:prstGeom prst="rect">
            <a:avLst/>
          </a:prstGeom>
          <a:ln w="34925">
            <a:solidFill>
              <a:srgbClr val="339933"/>
            </a:solidFill>
          </a:ln>
        </p:spPr>
      </p:pic>
      <p:sp>
        <p:nvSpPr>
          <p:cNvPr id="13" name="TextBox 12"/>
          <p:cNvSpPr txBox="1"/>
          <p:nvPr/>
        </p:nvSpPr>
        <p:spPr>
          <a:xfrm>
            <a:off x="1745348" y="5589238"/>
            <a:ext cx="1457450" cy="584775"/>
          </a:xfrm>
          <a:prstGeom prst="rect">
            <a:avLst/>
          </a:prstGeom>
          <a:noFill/>
        </p:spPr>
        <p:txBody>
          <a:bodyPr wrap="none" rtlCol="0">
            <a:spAutoFit/>
          </a:bodyPr>
          <a:lstStyle/>
          <a:p>
            <a:r>
              <a:rPr lang="en-GB" sz="3200">
                <a:latin typeface="Kristen ITC" panose="03050502040202030202" pitchFamily="66" charset="0"/>
              </a:rPr>
              <a:t>Tokyo</a:t>
            </a:r>
            <a:r>
              <a:rPr lang="en-GB"/>
              <a:t> </a:t>
            </a:r>
          </a:p>
        </p:txBody>
      </p:sp>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16016" y="1760660"/>
            <a:ext cx="3652011" cy="3600000"/>
          </a:xfrm>
          <a:prstGeom prst="rect">
            <a:avLst/>
          </a:prstGeom>
        </p:spPr>
      </p:pic>
      <p:sp>
        <p:nvSpPr>
          <p:cNvPr id="12" name="TextBox 11"/>
          <p:cNvSpPr txBox="1"/>
          <p:nvPr/>
        </p:nvSpPr>
        <p:spPr>
          <a:xfrm>
            <a:off x="5644980" y="5559399"/>
            <a:ext cx="1794081" cy="584775"/>
          </a:xfrm>
          <a:prstGeom prst="rect">
            <a:avLst/>
          </a:prstGeom>
          <a:noFill/>
        </p:spPr>
        <p:txBody>
          <a:bodyPr wrap="none" rtlCol="0">
            <a:spAutoFit/>
          </a:bodyPr>
          <a:lstStyle/>
          <a:p>
            <a:r>
              <a:rPr lang="en-GB" sz="3200">
                <a:latin typeface="Kristen ITC" panose="03050502040202030202" pitchFamily="66" charset="0"/>
              </a:rPr>
              <a:t>London</a:t>
            </a:r>
            <a:r>
              <a:rPr lang="en-GB"/>
              <a:t> </a:t>
            </a:r>
          </a:p>
        </p:txBody>
      </p:sp>
      <p:pic>
        <p:nvPicPr>
          <p:cNvPr id="14" name="Picture 13">
            <a:extLst>
              <a:ext uri="{FF2B5EF4-FFF2-40B4-BE49-F238E27FC236}">
                <a16:creationId xmlns:a16="http://schemas.microsoft.com/office/drawing/2014/main" id="{929F7274-A7D1-4F94-B009-7B094632FD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233322231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72722" y="-26023"/>
            <a:ext cx="4379499" cy="676875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9</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560166"/>
            <a:ext cx="9143999" cy="365125"/>
          </a:xfrm>
        </p:spPr>
        <p:txBody>
          <a:bodyPr/>
          <a:lstStyle/>
          <a:p>
            <a:r>
              <a:rPr lang="en-GB" dirty="0">
                <a:solidFill>
                  <a:schemeClr val="bg1"/>
                </a:solidFill>
              </a:rPr>
              <a:t>Images L-R: </a:t>
            </a:r>
            <a:r>
              <a:rPr lang="en-GB" u="sng" dirty="0">
                <a:solidFill>
                  <a:schemeClr val="bg1"/>
                </a:solidFill>
                <a:hlinkClick r:id="rId5"/>
              </a:rPr>
              <a:t>663highland</a:t>
            </a:r>
            <a:r>
              <a:rPr lang="en-GB" dirty="0">
                <a:solidFill>
                  <a:schemeClr val="bg1"/>
                </a:solidFill>
              </a:rPr>
              <a:t>, </a:t>
            </a:r>
            <a:r>
              <a:rPr lang="en-GB" dirty="0">
                <a:solidFill>
                  <a:schemeClr val="bg1"/>
                </a:solidFill>
                <a:hlinkClick r:id="rId6"/>
              </a:rPr>
              <a:t>CC BY-SA 4.0</a:t>
            </a:r>
            <a:r>
              <a:rPr lang="en-GB" dirty="0">
                <a:solidFill>
                  <a:schemeClr val="bg1"/>
                </a:solidFill>
              </a:rPr>
              <a:t>; public domain.  </a:t>
            </a:r>
          </a:p>
          <a:p>
            <a:endParaRPr lang="en-GB" dirty="0">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37845" y="-26023"/>
            <a:ext cx="4652229" cy="6366679"/>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 y="20338"/>
            <a:ext cx="4537844" cy="6348444"/>
          </a:xfrm>
          <a:prstGeom prst="rect">
            <a:avLst/>
          </a:prstGeom>
        </p:spPr>
      </p:pic>
      <p:sp>
        <p:nvSpPr>
          <p:cNvPr id="14" name="TextBox 13"/>
          <p:cNvSpPr txBox="1"/>
          <p:nvPr/>
        </p:nvSpPr>
        <p:spPr>
          <a:xfrm>
            <a:off x="2087599" y="239214"/>
            <a:ext cx="4824785" cy="1446550"/>
          </a:xfrm>
          <a:prstGeom prst="rect">
            <a:avLst/>
          </a:prstGeom>
          <a:solidFill>
            <a:schemeClr val="bg1"/>
          </a:solidFill>
          <a:ln w="38100">
            <a:solidFill>
              <a:schemeClr val="tx1"/>
            </a:solidFill>
          </a:ln>
        </p:spPr>
        <p:txBody>
          <a:bodyPr wrap="square" rtlCol="0">
            <a:spAutoFit/>
          </a:bodyPr>
          <a:lstStyle/>
          <a:p>
            <a:pPr algn="ctr"/>
            <a:r>
              <a:rPr lang="en-GB" altLang="ja-JP" sz="4400" b="1">
                <a:solidFill>
                  <a:srgbClr val="FF0000"/>
                </a:solidFill>
                <a:latin typeface="Kristen ITC" panose="03050502040202030202" pitchFamily="66" charset="0"/>
                <a:ea typeface="Kozuka Gothic Pro B" pitchFamily="34" charset="-128"/>
              </a:rPr>
              <a:t>Rural and Urban Japan</a:t>
            </a:r>
            <a:endParaRPr lang="en-GB" sz="4400" b="1">
              <a:solidFill>
                <a:srgbClr val="FF0000"/>
              </a:solidFill>
              <a:latin typeface="Kristen ITC" panose="03050502040202030202" pitchFamily="66" charset="0"/>
              <a:ea typeface="Kozuka Gothic Pro B" pitchFamily="34" charset="-128"/>
            </a:endParaRPr>
          </a:p>
        </p:txBody>
      </p:sp>
      <p:pic>
        <p:nvPicPr>
          <p:cNvPr id="3" name="Picture 2">
            <a:extLst>
              <a:ext uri="{FF2B5EF4-FFF2-40B4-BE49-F238E27FC236}">
                <a16:creationId xmlns:a16="http://schemas.microsoft.com/office/drawing/2014/main" id="{77652EDB-F126-4C5E-9535-EC33D65CE692}"/>
              </a:ext>
            </a:extLst>
          </p:cNvPr>
          <p:cNvPicPr>
            <a:picLocks noChangeAspect="1"/>
          </p:cNvPicPr>
          <p:nvPr/>
        </p:nvPicPr>
        <p:blipFill>
          <a:blip r:embed="rId9"/>
          <a:stretch>
            <a:fillRect/>
          </a:stretch>
        </p:blipFill>
        <p:spPr>
          <a:xfrm>
            <a:off x="7718968" y="227191"/>
            <a:ext cx="1231499" cy="1231499"/>
          </a:xfrm>
          <a:prstGeom prst="rect">
            <a:avLst/>
          </a:prstGeom>
        </p:spPr>
      </p:pic>
      <p:pic>
        <p:nvPicPr>
          <p:cNvPr id="13" name="Picture 12">
            <a:extLst>
              <a:ext uri="{FF2B5EF4-FFF2-40B4-BE49-F238E27FC236}">
                <a16:creationId xmlns:a16="http://schemas.microsoft.com/office/drawing/2014/main" id="{0E873FBB-A8B7-4EC3-BDC8-A1D297980F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368" y="6430177"/>
            <a:ext cx="392832" cy="392832"/>
          </a:xfrm>
          <a:prstGeom prst="rect">
            <a:avLst/>
          </a:prstGeom>
        </p:spPr>
      </p:pic>
    </p:spTree>
    <p:extLst>
      <p:ext uri="{BB962C8B-B14F-4D97-AF65-F5344CB8AC3E}">
        <p14:creationId xmlns:p14="http://schemas.microsoft.com/office/powerpoint/2010/main" val="98997525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TotalTime>
  <Words>3416</Words>
  <Application>Microsoft Office PowerPoint</Application>
  <PresentationFormat>On-screen Show (4:3)</PresentationFormat>
  <Paragraphs>418</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Kozuka Gothic Pro B</vt:lpstr>
      <vt:lpstr>Kozuka Gothic Pro R</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107</cp:revision>
  <dcterms:created xsi:type="dcterms:W3CDTF">2017-05-31T10:45:44Z</dcterms:created>
  <dcterms:modified xsi:type="dcterms:W3CDTF">2026-02-11T14:55:55Z</dcterms:modified>
</cp:coreProperties>
</file>