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  <p:sldMasterId id="2147483676" r:id="rId5"/>
  </p:sldMasterIdLst>
  <p:notesMasterIdLst>
    <p:notesMasterId r:id="rId12"/>
  </p:notesMasterIdLst>
  <p:sldIdLst>
    <p:sldId id="281" r:id="rId6"/>
    <p:sldId id="270" r:id="rId7"/>
    <p:sldId id="284" r:id="rId8"/>
    <p:sldId id="262" r:id="rId9"/>
    <p:sldId id="276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W9DILmtYPHbK/vfLXStaig==" hashData="YWDndB2o5xxVvLS2Mgv2NEGI2Gfzk6eCZwHwtoklJ+j5TykfiOGoNqZYod6iAJE+0TBKcOYs6xRCVBayidc/sQ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797">
          <p15:clr>
            <a:srgbClr val="A4A3A4"/>
          </p15:clr>
        </p15:guide>
        <p15:guide id="3" pos="2880">
          <p15:clr>
            <a:srgbClr val="A4A3A4"/>
          </p15:clr>
        </p15:guide>
        <p15:guide id="4" pos="249">
          <p15:clr>
            <a:srgbClr val="A4A3A4"/>
          </p15:clr>
        </p15:guide>
        <p15:guide id="5" pos="5511">
          <p15:clr>
            <a:srgbClr val="A4A3A4"/>
          </p15:clr>
        </p15:guide>
        <p15:guide id="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nnah  Eastham" initials="HE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092"/>
    <a:srgbClr val="339933"/>
    <a:srgbClr val="808080"/>
    <a:srgbClr val="993399"/>
    <a:srgbClr val="0099FF"/>
    <a:srgbClr val="9B3333"/>
    <a:srgbClr val="FF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CFF17C-BCDA-4011-AFED-1BFCFEA59CC2}" v="6" dt="2025-02-03T12:14:19.5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565" autoAdjust="0"/>
  </p:normalViewPr>
  <p:slideViewPr>
    <p:cSldViewPr>
      <p:cViewPr varScale="1">
        <p:scale>
          <a:sx n="88" d="100"/>
          <a:sy n="88" d="100"/>
        </p:scale>
        <p:origin x="2274" y="84"/>
      </p:cViewPr>
      <p:guideLst>
        <p:guide orient="horz" pos="2160"/>
        <p:guide orient="horz" pos="1797"/>
        <p:guide pos="2880"/>
        <p:guide pos="249"/>
        <p:guide pos="5511"/>
        <p:guide pos="39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2280" y="-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7B629-9E9D-4683-BE45-69BBBC2A9C33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1BBD79-A804-45E9-B8E3-9A16A3218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03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cs typeface="Calibri"/>
              </a:rPr>
              <a:t>You</a:t>
            </a:r>
            <a:r>
              <a:rPr lang="en-GB" baseline="0" dirty="0">
                <a:cs typeface="Calibri"/>
              </a:rPr>
              <a:t> may like to show a selection of images for this starter task to prompt more ideas.</a:t>
            </a:r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1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/>
              <a:t>Teacher’s Notes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/>
              <a:t>Image </a:t>
            </a:r>
            <a:r>
              <a:rPr lang="en-GB" b="0" baseline="0" dirty="0"/>
              <a:t>of dogu from Wikimedia Commons: https://upload.wikimedia.org/wikipedia/commons/5/5e/Dogu_jomon_period_japan.jpg</a:t>
            </a:r>
          </a:p>
          <a:p>
            <a:endParaRPr lang="en-GB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1BBD79-A804-45E9-B8E3-9A16A3218D6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254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664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GB" b="1" dirty="0">
                <a:cs typeface="Calibri"/>
              </a:rPr>
              <a:t>Teacher’s Notes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Having learnt some of the facts about the </a:t>
            </a:r>
            <a:r>
              <a:rPr lang="en-GB" dirty="0" err="1">
                <a:cs typeface="Calibri"/>
              </a:rPr>
              <a:t>Dogu</a:t>
            </a:r>
            <a:r>
              <a:rPr lang="en-GB" dirty="0">
                <a:cs typeface="Calibri"/>
              </a:rPr>
              <a:t>, students can use descriptive language to annotate an image of a </a:t>
            </a:r>
            <a:r>
              <a:rPr lang="en-GB" dirty="0" err="1">
                <a:cs typeface="Calibri"/>
              </a:rPr>
              <a:t>dogu</a:t>
            </a:r>
            <a:r>
              <a:rPr lang="en-GB" dirty="0">
                <a:cs typeface="Calibri"/>
              </a:rPr>
              <a:t> figure.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They should be encouraged to think about emotions related to the character as well as describing the physical qualities</a:t>
            </a:r>
            <a:r>
              <a:rPr lang="en-GB" baseline="0" dirty="0">
                <a:cs typeface="Calibri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baseline="0" dirty="0">
                <a:cs typeface="Calibri"/>
              </a:rPr>
              <a:t>See slide 1 of Teachers Background PPT for dogu with an array of different facial expressions.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baseline="0" dirty="0">
                <a:cs typeface="Calibri"/>
              </a:rPr>
              <a:t>Activity 2: Students will now create a draft version of their tile (10cmx10cm) on paper. This gives them the chance to look closely at the mark-making and patterns that have been used, and think about what they want to make on their clay tile.</a:t>
            </a:r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410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Students use the design and close investigation of the mark making to create their own clay tile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They will learn to roll a square of clay or salt dough.</a:t>
            </a: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A template could be used to ensure a square or students could measure.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dirty="0" err="1">
                <a:latin typeface="Calibri" pitchFamily="34" charset="0"/>
                <a:ea typeface="ＭＳ Ｐゴシック" pitchFamily="34" charset="-128"/>
              </a:rPr>
              <a:t>Jomon</a:t>
            </a:r>
            <a:r>
              <a:rPr lang="en-US" altLang="en-US" dirty="0">
                <a:latin typeface="Calibri" pitchFamily="34" charset="0"/>
                <a:ea typeface="ＭＳ Ｐゴシック" pitchFamily="34" charset="-128"/>
              </a:rPr>
              <a:t> potters made</a:t>
            </a:r>
            <a:r>
              <a:rPr lang="en-US" altLang="en-US" baseline="0" dirty="0">
                <a:latin typeface="Calibri" pitchFamily="34" charset="0"/>
                <a:ea typeface="ＭＳ Ｐゴシック" pitchFamily="34" charset="-128"/>
              </a:rPr>
              <a:t> marks using cord or </a:t>
            </a:r>
            <a:r>
              <a:rPr lang="en-US" altLang="en-US" dirty="0">
                <a:latin typeface="Calibri" pitchFamily="34" charset="0"/>
                <a:ea typeface="ＭＳ Ｐゴシック" pitchFamily="34" charset="-128"/>
              </a:rPr>
              <a:t>string and pressing it into the clay </a:t>
            </a:r>
            <a:endParaRPr lang="en-GB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 dirty="0">
                <a:cs typeface="Calibri"/>
              </a:rPr>
              <a:t>Encourage students to use different tools to create what they see on the figures, e.g. fork, pencil, twisted paper or string.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463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169F-3839-4658-AC0A-0FF04194B9FC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90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46D-EC9F-49BA-86B3-A75F54C979E5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715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4C6CD-3DCE-4FB1-B8BB-635B285A0B7F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88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820C-79D5-4E04-95E4-0C5C2674FEA8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791947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7622-BD42-47F9-9CA6-FD693E360096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66263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4E555-65CA-4646-9EFA-61B0A07002AF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121945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6EB5-D9DC-43EC-B43F-F99BFB57390C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189391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43A44-13BB-4959-BC55-580CB0D98D73}" type="datetime1">
              <a:rPr lang="en-GB" smtClean="0"/>
              <a:t>13/02/2025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232015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953A-87A9-4662-A26A-87700B819D78}" type="datetime1">
              <a:rPr lang="en-GB" smtClean="0"/>
              <a:t>13/02/2025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021964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6E6-2075-4206-9DB9-C66C1CEE853F}" type="datetime1">
              <a:rPr lang="en-GB" smtClean="0"/>
              <a:t>13/02/2025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586130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F4AD8-CFF9-46C3-903E-9E7C140D6E90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194669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77508-A0E3-4009-9DC3-A2610D6CFE27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6207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50BFC-D795-464A-B662-F2841F9B2316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42870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D8B7-C1D7-4743-9470-4BD7F91F588B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016232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479E-654D-4746-B582-36E39430CA9D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04945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86BC-2642-4467-899D-A8459E7941EB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17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7673A-C541-41BA-BBF9-7AFF5A8030F0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43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E87-B409-47C6-A894-1EAEF21F30E1}" type="datetime1">
              <a:rPr lang="en-GB" smtClean="0"/>
              <a:t>13/02/2025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2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9040-582D-413C-958E-DB2174441A2C}" type="datetime1">
              <a:rPr lang="en-GB" smtClean="0"/>
              <a:t>13/02/2025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79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678EE-2BE8-4A0A-9338-C585C359B5CF}" type="datetime1">
              <a:rPr lang="en-GB" smtClean="0"/>
              <a:t>13/02/2025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28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710B8-CBDD-4FF9-9931-A987E3FB19C3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75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B686-D078-46AA-BF53-5F9AB630EA9A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04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64717-8A59-4AD7-A22D-A834D31A7910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16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5C668-4A9E-489F-A366-D484D38103FB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044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spd="slow">
    <p:push dir="u"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467543" y="400554"/>
            <a:ext cx="6588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Starter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1</a:t>
            </a:fld>
            <a:endParaRPr lang="en-GB"/>
          </a:p>
        </p:txBody>
      </p:sp>
      <p:pic>
        <p:nvPicPr>
          <p:cNvPr id="7" name="Picture 6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2360" y="332656"/>
            <a:ext cx="850900" cy="8509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6AF7C29-3DD5-4626-850D-0999BA40EFA2}"/>
              </a:ext>
            </a:extLst>
          </p:cNvPr>
          <p:cNvSpPr txBox="1"/>
          <p:nvPr/>
        </p:nvSpPr>
        <p:spPr>
          <a:xfrm>
            <a:off x="4499992" y="2179875"/>
            <a:ext cx="4263099" cy="2677656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1600" dirty="0">
              <a:latin typeface="Kozuka Gothic Pro R" pitchFamily="34" charset="-128"/>
              <a:ea typeface="Kozuka Gothic Pro R" pitchFamily="34" charset="-128"/>
            </a:endParaRPr>
          </a:p>
          <a:p>
            <a:pPr marL="457200" indent="-457200">
              <a:buFont typeface="Arial"/>
              <a:buChar char="•"/>
            </a:pPr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What different shapes can you see on this </a:t>
            </a:r>
            <a:r>
              <a:rPr lang="en-GB" sz="2400" dirty="0" err="1">
                <a:latin typeface="Kozuka Gothic Pro R" pitchFamily="34" charset="-128"/>
                <a:ea typeface="Kozuka Gothic Pro R" pitchFamily="34" charset="-128"/>
              </a:rPr>
              <a:t>dogu</a:t>
            </a:r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?</a:t>
            </a:r>
          </a:p>
          <a:p>
            <a:endParaRPr lang="en-GB" sz="2400" dirty="0">
              <a:latin typeface="Kozuka Gothic Pro R" pitchFamily="34" charset="-128"/>
              <a:ea typeface="Kozuka Gothic Pro R" pitchFamily="34" charset="-128"/>
            </a:endParaRPr>
          </a:p>
          <a:p>
            <a:pPr marL="457200" indent="-457200">
              <a:buFont typeface="Arial"/>
              <a:buChar char="•"/>
            </a:pPr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What tools could you use to make these shapes?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1600" dirty="0">
              <a:latin typeface="Kozuka Gothic Pro B" pitchFamily="34" charset="-128"/>
              <a:ea typeface="Kozuka Gothic Pro B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1600" dirty="0">
              <a:latin typeface="Kozuka Gothic Pro B" pitchFamily="34" charset="-128"/>
              <a:ea typeface="Kozuka Gothic Pro B" pitchFamily="34" charset="-128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52E0A2-05AC-4EF7-82E7-2F7B40802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25344"/>
            <a:ext cx="9143999" cy="196131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" name="Picture 2" descr="SCVA figurine thumb.jpg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6443" y="1357139"/>
            <a:ext cx="3568926" cy="4464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699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F698A8-426E-24B6-A0CF-197EC04975E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9053" y="239214"/>
            <a:ext cx="880854" cy="88085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27D4DA-CA93-4100-9923-91CA0C97AC6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368782"/>
            <a:ext cx="9144000" cy="48921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1547588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FDDA14-0967-663D-E37D-5E866E6B1EC1}"/>
              </a:ext>
            </a:extLst>
          </p:cNvPr>
          <p:cNvSpPr txBox="1"/>
          <p:nvPr/>
        </p:nvSpPr>
        <p:spPr>
          <a:xfrm>
            <a:off x="1127755" y="5094876"/>
            <a:ext cx="6888489" cy="76944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2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risten ITC" panose="03050502040202030202" pitchFamily="66" charset="0"/>
                <a:ea typeface="Kozuka Gothic Pro B" pitchFamily="34" charset="-128"/>
                <a:cs typeface="+mn-cs"/>
              </a:rPr>
              <a:t>: Dogu Patterns</a:t>
            </a: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2A6D896D-D75A-B737-B6B9-7E064AF3A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6657122"/>
            <a:ext cx="9143999" cy="196131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97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5225" y="345745"/>
            <a:ext cx="1233488" cy="123348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3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368782"/>
            <a:ext cx="9144000" cy="48921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1547588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39552" y="404664"/>
            <a:ext cx="5328592" cy="92333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5400" b="1" dirty="0" err="1">
                <a:solidFill>
                  <a:srgbClr val="FF0000"/>
                </a:solidFill>
                <a:latin typeface="Kristen ITC"/>
                <a:ea typeface="Kozuka Gothic Pro B"/>
              </a:rPr>
              <a:t>Dogu</a:t>
            </a:r>
            <a:r>
              <a:rPr lang="en-GB" sz="5400" b="1" dirty="0">
                <a:solidFill>
                  <a:srgbClr val="FF0000"/>
                </a:solidFill>
                <a:latin typeface="Kristen ITC"/>
                <a:ea typeface="Kozuka Gothic Pro B"/>
              </a:rPr>
              <a:t> 	</a:t>
            </a:r>
            <a:r>
              <a:rPr lang="ja-JP" altLang="en-US" sz="5400" b="1" dirty="0">
                <a:solidFill>
                  <a:srgbClr val="FF0000"/>
                </a:solidFill>
                <a:latin typeface="Kristen ITC"/>
                <a:ea typeface="Kozuka Gothic Pro B"/>
              </a:rPr>
              <a:t>土偶</a:t>
            </a:r>
            <a:endParaRPr lang="en-US" sz="5400" b="1" dirty="0">
              <a:solidFill>
                <a:srgbClr val="FF0000"/>
              </a:solidFill>
              <a:latin typeface="Kristen ITC"/>
              <a:ea typeface="Kozuka Gothic Pro B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3969" y="2204864"/>
            <a:ext cx="4628566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dirty="0">
                <a:latin typeface="Kozuka Gothic Pro B" pitchFamily="34" charset="-128"/>
                <a:ea typeface="Kozuka Gothic Pro B"/>
              </a:rPr>
              <a:t>Learning Objective:</a:t>
            </a:r>
            <a:endParaRPr lang="en-GB" sz="2400" dirty="0">
              <a:latin typeface="Kozuka Gothic Pro B" pitchFamily="34" charset="-128"/>
              <a:ea typeface="Kozuka Gothic Pro B" pitchFamily="34" charset="-128"/>
            </a:endParaRPr>
          </a:p>
          <a:p>
            <a:endParaRPr lang="en-GB" dirty="0">
              <a:latin typeface="Kozuka Gothic Pro B" pitchFamily="34" charset="-128"/>
              <a:ea typeface="Kozuka Gothic Pro B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Kozuka Gothic Pro R" pitchFamily="34" charset="-128"/>
                <a:ea typeface="Kozuka Gothic Pro R" pitchFamily="34" charset="-128"/>
                <a:cs typeface="+mn-lt"/>
              </a:rPr>
              <a:t>Recognise the key features of a dogu figurine.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Kozuka Gothic Pro R" pitchFamily="34" charset="-128"/>
              <a:ea typeface="Kozuka Gothic Pro R" pitchFamily="34" charset="-128"/>
              <a:cs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Kozuka Gothic Pro R" pitchFamily="34" charset="-128"/>
                <a:ea typeface="Kozuka Gothic Pro R" pitchFamily="34" charset="-128"/>
                <a:cs typeface="+mn-lt"/>
              </a:rPr>
              <a:t>Create your own design on a clay tile inspired by the patterns on </a:t>
            </a:r>
            <a:r>
              <a:rPr lang="en-US" sz="2000">
                <a:latin typeface="Kozuka Gothic Pro R" pitchFamily="34" charset="-128"/>
                <a:ea typeface="Kozuka Gothic Pro R" pitchFamily="34" charset="-128"/>
                <a:cs typeface="+mn-lt"/>
              </a:rPr>
              <a:t>dogu figurines.</a:t>
            </a:r>
            <a:endParaRPr lang="en-GB" dirty="0">
              <a:latin typeface="Kozuka Gothic Pro B" pitchFamily="34" charset="-128"/>
              <a:ea typeface="Kozuka Gothic Pro B" pitchFamily="34" charset="-12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3118" y="1547588"/>
            <a:ext cx="3456464" cy="4320000"/>
          </a:xfrm>
          <a:prstGeom prst="rect">
            <a:avLst/>
          </a:prstGeom>
        </p:spPr>
      </p:pic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E7046F78-CB01-9948-7189-674FB964E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6674301"/>
            <a:ext cx="9143999" cy="196131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54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4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98991" y="321939"/>
            <a:ext cx="687625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800" b="1" dirty="0" err="1">
                <a:solidFill>
                  <a:srgbClr val="FF0000"/>
                </a:solidFill>
                <a:latin typeface="Kristen ITC"/>
                <a:ea typeface="Kozuka Gothic Pro B"/>
              </a:rPr>
              <a:t>Dogu</a:t>
            </a:r>
            <a:r>
              <a:rPr lang="en-GB" sz="4800" b="1" dirty="0">
                <a:solidFill>
                  <a:srgbClr val="FF0000"/>
                </a:solidFill>
                <a:latin typeface="Kristen ITC"/>
                <a:ea typeface="Kozuka Gothic Pro B"/>
              </a:rPr>
              <a:t> Patterns</a:t>
            </a:r>
            <a:endParaRPr lang="en-GB" sz="4800" b="1" dirty="0">
              <a:solidFill>
                <a:srgbClr val="FF0000"/>
              </a:solidFill>
              <a:latin typeface="Kristen ITC" panose="03050502040202030202" pitchFamily="66" charset="0"/>
              <a:ea typeface="Kozuka Gothic Pro B" pitchFamily="34" charset="-128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D86CE49-DAEE-4FE7-A92E-1B1FA725A92F}"/>
              </a:ext>
            </a:extLst>
          </p:cNvPr>
          <p:cNvSpPr>
            <a:spLocks noGrp="1"/>
          </p:cNvSpPr>
          <p:nvPr/>
        </p:nvSpPr>
        <p:spPr>
          <a:xfrm>
            <a:off x="395537" y="1484784"/>
            <a:ext cx="6411682" cy="44644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latin typeface="Kozuka Gothic Pro B" pitchFamily="34" charset="-128"/>
                <a:ea typeface="Kozuka Gothic Pro B" pitchFamily="34" charset="-128"/>
                <a:cs typeface="+mn-lt"/>
              </a:rPr>
              <a:t>Activity 1: </a:t>
            </a:r>
            <a:endParaRPr lang="en-US" sz="2400" dirty="0">
              <a:latin typeface="Kozuka Gothic Pro B" pitchFamily="34" charset="-128"/>
              <a:ea typeface="Kozuka Gothic Pro B" pitchFamily="34" charset="-128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+mn-lt"/>
              </a:rPr>
              <a:t>Annotate the image of the d</a:t>
            </a:r>
            <a:r>
              <a:rPr lang="en-GB" sz="2400" dirty="0" err="1">
                <a:latin typeface="Kozuka Gothic Pro R" pitchFamily="34" charset="-128"/>
                <a:ea typeface="Kozuka Gothic Pro R" pitchFamily="34" charset="-128"/>
                <a:cs typeface="+mn-lt"/>
              </a:rPr>
              <a:t>ogu</a:t>
            </a:r>
            <a:r>
              <a:rPr lang="en-GB" sz="2400" dirty="0">
                <a:latin typeface="Kozuka Gothic Pro R" pitchFamily="34" charset="-128"/>
                <a:ea typeface="Kozuka Gothic Pro R" pitchFamily="34" charset="-128"/>
                <a:cs typeface="+mn-lt"/>
              </a:rPr>
              <a:t> </a:t>
            </a: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+mn-lt"/>
              </a:rPr>
              <a:t>in your book:</a:t>
            </a:r>
            <a:br>
              <a:rPr lang="en-US" sz="2400" dirty="0">
                <a:latin typeface="Kozuka Gothic Pro R" pitchFamily="34" charset="-128"/>
                <a:ea typeface="Kozuka Gothic Pro R" pitchFamily="34" charset="-128"/>
                <a:cs typeface="+mn-lt"/>
              </a:rPr>
            </a:b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+mn-lt"/>
              </a:rPr>
              <a:t> 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+mn-lt"/>
              </a:rPr>
              <a:t>What are the key features?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latin typeface="Kozuka Gothic Pro R" pitchFamily="34" charset="-128"/>
                <a:ea typeface="Kozuka Gothic Pro R"/>
                <a:cs typeface="+mn-lt"/>
              </a:rPr>
              <a:t>What sort of character is it?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latin typeface="Kozuka Gothic Pro R" pitchFamily="34" charset="-128"/>
                <a:ea typeface="Kozuka Gothic Pro R"/>
                <a:cs typeface="+mn-lt"/>
              </a:rPr>
              <a:t>What patterns can you see?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>
              <a:latin typeface="Kozuka Gothic Pro R" pitchFamily="34" charset="-128"/>
              <a:ea typeface="Kozuka Gothic Pro R"/>
              <a:cs typeface="+mn-lt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latin typeface="Kozuka Gothic Pro R" pitchFamily="34" charset="-128"/>
                <a:ea typeface="Kozuka Gothic Pro R"/>
                <a:cs typeface="+mn-lt"/>
              </a:rPr>
              <a:t>Activity 2: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latin typeface="Kozuka Gothic Pro R" pitchFamily="34" charset="-128"/>
                <a:ea typeface="Kozuka Gothic Pro R"/>
                <a:cs typeface="+mn-lt"/>
              </a:rPr>
              <a:t>Create a draft version of your tile in your book.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>
              <a:latin typeface="Kozuka Gothic Pro R" pitchFamily="34" charset="-128"/>
              <a:ea typeface="Kozuka Gothic Pro R"/>
              <a:cs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45572" y="4581128"/>
            <a:ext cx="1933576" cy="15692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07219" y="2514981"/>
            <a:ext cx="1933576" cy="1781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07219" y="404664"/>
            <a:ext cx="1933576" cy="1800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E4DA9C-AC7E-2BE5-8D40-471236EDD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6674301"/>
            <a:ext cx="9143999" cy="196131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3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5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98991" y="321939"/>
            <a:ext cx="687625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Kristen ITC"/>
                <a:ea typeface="Kozuka Gothic Pro B"/>
                <a:cs typeface="+mn-lt"/>
              </a:rPr>
              <a:t>D</a:t>
            </a:r>
            <a:r>
              <a:rPr lang="en-GB" sz="4800" b="1" dirty="0" err="1">
                <a:solidFill>
                  <a:srgbClr val="FF0000"/>
                </a:solidFill>
                <a:latin typeface="Kristen ITC"/>
                <a:ea typeface="Kozuka Gothic Pro B"/>
                <a:cs typeface="Calibri"/>
              </a:rPr>
              <a:t>ogu</a:t>
            </a:r>
            <a:r>
              <a:rPr lang="en-GB" sz="4800" b="1" dirty="0">
                <a:solidFill>
                  <a:srgbClr val="FF0000"/>
                </a:solidFill>
                <a:latin typeface="Kristen ITC"/>
                <a:ea typeface="Kozuka Gothic Pro B"/>
                <a:cs typeface="+mn-lt"/>
              </a:rPr>
              <a:t> </a:t>
            </a:r>
            <a:r>
              <a:rPr lang="en-GB" sz="4800" b="1" dirty="0">
                <a:solidFill>
                  <a:srgbClr val="FF0000"/>
                </a:solidFill>
                <a:latin typeface="Kristen ITC"/>
                <a:ea typeface="Kozuka Gothic Pro B"/>
                <a:cs typeface="Calibri"/>
              </a:rPr>
              <a:t>Patterns</a:t>
            </a:r>
            <a:endParaRPr lang="en-GB" sz="4800" b="1" dirty="0">
              <a:solidFill>
                <a:srgbClr val="FF0000"/>
              </a:solidFill>
              <a:latin typeface="Kristen ITC" panose="03050502040202030202" pitchFamily="66" charset="0"/>
              <a:ea typeface="Kozuka Gothic Pro B" pitchFamily="34" charset="-128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2360" y="332656"/>
            <a:ext cx="850900" cy="8509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D86CE49-DAEE-4FE7-A92E-1B1FA725A92F}"/>
              </a:ext>
            </a:extLst>
          </p:cNvPr>
          <p:cNvSpPr>
            <a:spLocks noGrp="1"/>
          </p:cNvSpPr>
          <p:nvPr/>
        </p:nvSpPr>
        <p:spPr>
          <a:xfrm>
            <a:off x="298991" y="1556792"/>
            <a:ext cx="5425137" cy="44285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latin typeface="Kozuka Gothic Pro B" pitchFamily="34" charset="-128"/>
                <a:ea typeface="Kozuka Gothic Pro B" pitchFamily="34" charset="-128"/>
                <a:cs typeface="+mn-lt"/>
              </a:rPr>
              <a:t>Activity 3: </a:t>
            </a: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+mn-lt"/>
              </a:rPr>
              <a:t>Create your tile design in clay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>
              <a:latin typeface="Kozuka Gothic Pro R" pitchFamily="34" charset="-128"/>
              <a:ea typeface="Kozuka Gothic Pro R" pitchFamily="34" charset="-128"/>
            </a:endParaRPr>
          </a:p>
          <a:p>
            <a:pPr marL="285750" indent="-28575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Roll the clay to an equal thickness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</a:pPr>
            <a:endParaRPr lang="en-US" sz="240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  <a:p>
            <a:pPr marL="285750" indent="-28575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Use tools to make the marks and patterns</a:t>
            </a:r>
          </a:p>
        </p:txBody>
      </p:sp>
      <p:pic>
        <p:nvPicPr>
          <p:cNvPr id="4" name="Picture 4" descr="A picture containing text, fabric&#10;&#10;Description automatically generated">
            <a:extLst>
              <a:ext uri="{FF2B5EF4-FFF2-40B4-BE49-F238E27FC236}">
                <a16:creationId xmlns:a16="http://schemas.microsoft.com/office/drawing/2014/main" id="{7C8F0330-0DDF-4EF2-919C-A92AC1D712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7253" y="1412776"/>
            <a:ext cx="2705100" cy="2462662"/>
          </a:xfrm>
          <a:prstGeom prst="rect">
            <a:avLst/>
          </a:prstGeom>
        </p:spPr>
      </p:pic>
      <p:pic>
        <p:nvPicPr>
          <p:cNvPr id="6" name="Picture 10">
            <a:extLst>
              <a:ext uri="{FF2B5EF4-FFF2-40B4-BE49-F238E27FC236}">
                <a16:creationId xmlns:a16="http://schemas.microsoft.com/office/drawing/2014/main" id="{573AEEAF-39D9-4249-96E0-4ABB31792B4B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27253" y="4077072"/>
            <a:ext cx="2705100" cy="196961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68593" y="5362976"/>
            <a:ext cx="5355535" cy="64633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Kozuka Gothic Pro B" pitchFamily="34" charset="-128"/>
                <a:ea typeface="Kozuka Gothic Pro B" pitchFamily="34" charset="-128"/>
                <a:cs typeface="Calibri"/>
              </a:rPr>
              <a:t>Try... </a:t>
            </a:r>
            <a:r>
              <a:rPr lang="en-US" dirty="0">
                <a:latin typeface="Kozuka Gothic Pro R" pitchFamily="34" charset="-128"/>
                <a:ea typeface="Kozuka Gothic Pro R" pitchFamily="34" charset="-128"/>
                <a:cs typeface="Calibri"/>
              </a:rPr>
              <a:t>experimenting with string, rope, or twisted tissue to make marks like the </a:t>
            </a:r>
            <a:r>
              <a:rPr lang="en-US" dirty="0" err="1">
                <a:latin typeface="Kozuka Gothic Pro R" pitchFamily="34" charset="-128"/>
                <a:ea typeface="Kozuka Gothic Pro R" pitchFamily="34" charset="-128"/>
                <a:cs typeface="Calibri"/>
              </a:rPr>
              <a:t>Jomon</a:t>
            </a:r>
            <a:r>
              <a:rPr lang="en-US" dirty="0">
                <a:latin typeface="Kozuka Gothic Pro R" pitchFamily="34" charset="-128"/>
                <a:ea typeface="Kozuka Gothic Pro R" pitchFamily="34" charset="-128"/>
                <a:cs typeface="Calibri"/>
              </a:rPr>
              <a:t> potters.</a:t>
            </a:r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F40AA623-0E1C-C99D-1CD0-0CC1BCDF6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6674301"/>
            <a:ext cx="9143999" cy="196131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2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Kozuka Gothic Pro R" pitchFamily="34" charset="-128"/>
              <a:ea typeface="Kozuka Gothic Pro R" pitchFamily="34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5225" y="345745"/>
            <a:ext cx="1233488" cy="12334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1603" y="2060848"/>
            <a:ext cx="6120929" cy="249299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r>
              <a:rPr lang="en-GB" dirty="0">
                <a:latin typeface="Kozuka Gothic Pro B" pitchFamily="34" charset="-128"/>
                <a:ea typeface="Kozuka Gothic Pro B" pitchFamily="34" charset="-128"/>
              </a:rPr>
              <a:t>This resource was authored by J Buchanan and K Montague in collaboration </a:t>
            </a:r>
            <a:r>
              <a:rPr lang="en-GB">
                <a:latin typeface="Kozuka Gothic Pro B" pitchFamily="34" charset="-128"/>
                <a:ea typeface="Kozuka Gothic Pro B" pitchFamily="34" charset="-128"/>
              </a:rPr>
              <a:t>with The </a:t>
            </a:r>
            <a:r>
              <a:rPr lang="en-GB" dirty="0">
                <a:latin typeface="Kozuka Gothic Pro B" pitchFamily="34" charset="-128"/>
                <a:ea typeface="Kozuka Gothic Pro B" pitchFamily="34" charset="-128"/>
              </a:rPr>
              <a:t>Japan Society</a:t>
            </a:r>
          </a:p>
          <a:p>
            <a:endParaRPr lang="en-GB" dirty="0">
              <a:solidFill>
                <a:srgbClr val="FF0000"/>
              </a:solidFill>
              <a:latin typeface="Kozuka Gothic Pro R" pitchFamily="34" charset="-128"/>
              <a:ea typeface="Kozuka Gothic Pro R" pitchFamily="34" charset="-128"/>
            </a:endParaRPr>
          </a:p>
          <a:p>
            <a:r>
              <a:rPr lang="en-GB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The Japan Society</a:t>
            </a:r>
            <a:br>
              <a:rPr lang="en-GB" dirty="0">
                <a:latin typeface="Kozuka Gothic Pro R" pitchFamily="34" charset="-128"/>
                <a:ea typeface="Kozuka Gothic Pro R" pitchFamily="34" charset="-128"/>
              </a:rPr>
            </a:br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13/14 Cornwall Terrace, London NW1 4QP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Tel: 020 7935 0475   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Email: education@japansociety.org.uk    </a:t>
            </a:r>
          </a:p>
          <a:p>
            <a:endParaRPr lang="en-GB" dirty="0">
              <a:latin typeface="Kozuka Gothic Pro B" pitchFamily="34" charset="-128"/>
              <a:ea typeface="Kozuka Gothic Pro B" pitchFamily="34" charset="-128"/>
            </a:endParaRPr>
          </a:p>
          <a:p>
            <a:r>
              <a:rPr lang="en-GB" dirty="0">
                <a:latin typeface="Kozuka Gothic Pro B" pitchFamily="34" charset="-128"/>
                <a:ea typeface="Kozuka Gothic Pro B" pitchFamily="34" charset="-128"/>
              </a:rPr>
              <a:t>www.japansociety.org.uk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824662" y="5099473"/>
            <a:ext cx="3160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dirty="0">
                <a:solidFill>
                  <a:srgbClr val="808080"/>
                </a:solidFill>
                <a:latin typeface="Kozuka Gothic Pro B" pitchFamily="34" charset="-128"/>
                <a:ea typeface="Kozuka Gothic Pro B" pitchFamily="34" charset="-128"/>
              </a:rPr>
              <a:t>Follow us on:</a:t>
            </a:r>
            <a:endParaRPr lang="en-GB" dirty="0">
              <a:latin typeface="Kozuka Gothic Pro B" pitchFamily="34" charset="-128"/>
              <a:ea typeface="Kozuka Gothic Pro B" pitchFamily="34" charset="-128"/>
            </a:endParaRPr>
          </a:p>
        </p:txBody>
      </p:sp>
      <p:pic>
        <p:nvPicPr>
          <p:cNvPr id="14" name="Picture 13"/>
          <p:cNvPicPr preferRelativeResize="0">
            <a:picLocks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44747" y="5445143"/>
            <a:ext cx="360000" cy="3600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3275856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@TheJapanSociety</a:t>
            </a: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42068" y="5445143"/>
            <a:ext cx="360000" cy="3600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5868144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The Japan Society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dirty="0" smtClean="0">
                <a:latin typeface="Kozuka Gothic Pro R" pitchFamily="34" charset="-128"/>
                <a:ea typeface="Kozuka Gothic Pro R" pitchFamily="34" charset="-128"/>
              </a:rPr>
              <a:t>6</a:t>
            </a:fld>
            <a:endParaRPr lang="en-GB" dirty="0">
              <a:latin typeface="Kozuka Gothic Pro R" pitchFamily="34" charset="-128"/>
              <a:ea typeface="Kozuka Gothic Pro R" pitchFamily="34" charset="-128"/>
            </a:endParaRPr>
          </a:p>
        </p:txBody>
      </p:sp>
      <p:pic>
        <p:nvPicPr>
          <p:cNvPr id="1026" name="Picture 2" descr="\\js_sql\data\former long term staff\William\Booklet design\Japan_Society_Illustration\Characters\characters_jpg\character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1877043"/>
            <a:ext cx="2418075" cy="415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894640" y="-886930"/>
            <a:ext cx="1796876" cy="3573016"/>
          </a:xfrm>
          <a:prstGeom prst="rect">
            <a:avLst/>
          </a:prstGeom>
        </p:spPr>
      </p:pic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D692DE46-E58E-C9DC-FF2B-A95310DE6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6674301"/>
            <a:ext cx="9143999" cy="196131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96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55B018323F8642A5467299A1B9FAE8" ma:contentTypeVersion="15" ma:contentTypeDescription="Create a new document." ma:contentTypeScope="" ma:versionID="125012abcbb2d9900372ceccf7c5d466">
  <xsd:schema xmlns:xsd="http://www.w3.org/2001/XMLSchema" xmlns:xs="http://www.w3.org/2001/XMLSchema" xmlns:p="http://schemas.microsoft.com/office/2006/metadata/properties" xmlns:ns2="d8b6db6b-d518-46de-a133-ecec48f9032d" xmlns:ns3="22c91556-46bc-4590-bcd5-90c67e4b91fa" targetNamespace="http://schemas.microsoft.com/office/2006/metadata/properties" ma:root="true" ma:fieldsID="cdd29ca83f939dcda192c558b44b9990" ns2:_="" ns3:_="">
    <xsd:import namespace="d8b6db6b-d518-46de-a133-ecec48f9032d"/>
    <xsd:import namespace="22c91556-46bc-4590-bcd5-90c67e4b91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b6db6b-d518-46de-a133-ecec48f903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17f363ac-60c5-4dbc-b4e3-f2fa882781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c91556-46bc-4590-bcd5-90c67e4b91fa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38fdc1c-08e9-4115-8215-a2101e22a682}" ma:internalName="TaxCatchAll" ma:showField="CatchAllData" ma:web="22c91556-46bc-4590-bcd5-90c67e4b91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2c91556-46bc-4590-bcd5-90c67e4b91fa" xsi:nil="true"/>
    <lcf76f155ced4ddcb4097134ff3c332f xmlns="d8b6db6b-d518-46de-a133-ecec48f9032d">
      <Terms xmlns="http://schemas.microsoft.com/office/infopath/2007/PartnerControls"/>
    </lcf76f155ced4ddcb4097134ff3c332f>
    <SharedWithUsers xmlns="22c91556-46bc-4590-bcd5-90c67e4b91fa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7D785C-F906-4B2D-87FA-7413465B32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b6db6b-d518-46de-a133-ecec48f9032d"/>
    <ds:schemaRef ds:uri="22c91556-46bc-4590-bcd5-90c67e4b91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C45B03-DAAF-455E-B3C8-F5FD04E49D83}">
  <ds:schemaRefs>
    <ds:schemaRef ds:uri="http://schemas.microsoft.com/office/2006/metadata/properties"/>
    <ds:schemaRef ds:uri="http://schemas.microsoft.com/office/infopath/2007/PartnerControls"/>
    <ds:schemaRef ds:uri="22c91556-46bc-4590-bcd5-90c67e4b91fa"/>
    <ds:schemaRef ds:uri="d8b6db6b-d518-46de-a133-ecec48f9032d"/>
  </ds:schemaRefs>
</ds:datastoreItem>
</file>

<file path=customXml/itemProps3.xml><?xml version="1.0" encoding="utf-8"?>
<ds:datastoreItem xmlns:ds="http://schemas.openxmlformats.org/officeDocument/2006/customXml" ds:itemID="{C8ADCDD8-21DF-44E6-901E-A38B952524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1556</TotalTime>
  <Words>591</Words>
  <Application>Microsoft Office PowerPoint</Application>
  <PresentationFormat>On-screen Show (4:3)</PresentationFormat>
  <Paragraphs>74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Kozuka Gothic Pro B</vt:lpstr>
      <vt:lpstr>Kozuka Gothic Pro R</vt:lpstr>
      <vt:lpstr>Arial</vt:lpstr>
      <vt:lpstr>Calibri</vt:lpstr>
      <vt:lpstr>Kristen ITC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 Japan Society</dc:creator>
  <cp:lastModifiedBy>Lucy Hawksley</cp:lastModifiedBy>
  <cp:revision>1052</cp:revision>
  <dcterms:created xsi:type="dcterms:W3CDTF">2017-05-31T10:45:44Z</dcterms:created>
  <dcterms:modified xsi:type="dcterms:W3CDTF">2025-02-13T15:55:26Z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0x0101004855B018323F8642A5467299A1B9FAE8</vt:lpwstr>
  </property>
  <property fmtid="{D5CDD505-2E9C-101B-9397-08002B2CF9AE}" pid="3" name="Order">
    <vt:r8>92300</vt:r8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