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 id="2147483676" r:id="rId5"/>
  </p:sldMasterIdLst>
  <p:notesMasterIdLst>
    <p:notesMasterId r:id="rId23"/>
  </p:notesMasterIdLst>
  <p:sldIdLst>
    <p:sldId id="271" r:id="rId6"/>
    <p:sldId id="270" r:id="rId7"/>
    <p:sldId id="279" r:id="rId8"/>
    <p:sldId id="269" r:id="rId9"/>
    <p:sldId id="295" r:id="rId10"/>
    <p:sldId id="287" r:id="rId11"/>
    <p:sldId id="288" r:id="rId12"/>
    <p:sldId id="289" r:id="rId13"/>
    <p:sldId id="290" r:id="rId14"/>
    <p:sldId id="272" r:id="rId15"/>
    <p:sldId id="284" r:id="rId16"/>
    <p:sldId id="285" r:id="rId17"/>
    <p:sldId id="286" r:id="rId18"/>
    <p:sldId id="292" r:id="rId19"/>
    <p:sldId id="293" r:id="rId20"/>
    <p:sldId id="294" r:id="rId21"/>
    <p:sldId id="25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EyDL2F+DUEB7iME7/MSlRA==" hashData="m3rbdDLJkaNeCoIG3Jh6ThzY83bUYZbxm909sEygEUYpSTGmZqmw4Es++vH+dKfWUcPkQkK3WWN3FswKxE9fww=="/>
  <p:extLst>
    <p:ext uri="{EFAFB233-063F-42B5-8137-9DF3F51BA10A}">
      <p15:sldGuideLst xmlns:p15="http://schemas.microsoft.com/office/powerpoint/2012/main">
        <p15:guide id="1" orient="horz" pos="2160">
          <p15:clr>
            <a:srgbClr val="A4A3A4"/>
          </p15:clr>
        </p15:guide>
        <p15:guide id="2" orient="horz" pos="1797">
          <p15:clr>
            <a:srgbClr val="A4A3A4"/>
          </p15:clr>
        </p15:guide>
        <p15:guide id="3" pos="2880">
          <p15:clr>
            <a:srgbClr val="A4A3A4"/>
          </p15:clr>
        </p15:guide>
        <p15:guide id="4" pos="249">
          <p15:clr>
            <a:srgbClr val="A4A3A4"/>
          </p15:clr>
        </p15:guide>
        <p15:guide id="5" pos="5511">
          <p15:clr>
            <a:srgbClr val="A4A3A4"/>
          </p15:clr>
        </p15:guide>
        <p15:guide id="6" pos="39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ah  Eastham" initials="HE" lastIdx="8" clrIdx="0"/>
  <p:cmAuthor id="1" name="Microsoft Office User" initials="Office" lastIdx="12"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2E3092"/>
    <a:srgbClr val="808080"/>
    <a:srgbClr val="993399"/>
    <a:srgbClr val="0099FF"/>
    <a:srgbClr val="9B3333"/>
    <a:srgbClr val="FF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499F53-FBE3-4041-9FB3-89915B60421A}" v="17" dt="2025-01-31T10:29:50.5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2"/>
    <p:restoredTop sz="80310" autoAdjust="0"/>
  </p:normalViewPr>
  <p:slideViewPr>
    <p:cSldViewPr>
      <p:cViewPr varScale="1">
        <p:scale>
          <a:sx n="89" d="100"/>
          <a:sy n="89" d="100"/>
        </p:scale>
        <p:origin x="2256" y="78"/>
      </p:cViewPr>
      <p:guideLst>
        <p:guide orient="horz" pos="2160"/>
        <p:guide orient="horz" pos="1797"/>
        <p:guide pos="2880"/>
        <p:guide pos="249"/>
        <p:guide pos="5511"/>
        <p:guide pos="3969"/>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0" d="100"/>
          <a:sy n="40" d="100"/>
        </p:scale>
        <p:origin x="-2280"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97B629-9E9D-4683-BE45-69BBBC2A9C33}" type="datetimeFigureOut">
              <a:rPr lang="en-GB" smtClean="0"/>
              <a:t>13/02/2025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1BBD79-A804-45E9-B8E3-9A16A3218D6A}" type="slidenum">
              <a:rPr lang="en-GB" smtClean="0"/>
              <a:t>‹#›</a:t>
            </a:fld>
            <a:endParaRPr lang="en-GB"/>
          </a:p>
        </p:txBody>
      </p:sp>
    </p:spTree>
    <p:extLst>
      <p:ext uri="{BB962C8B-B14F-4D97-AF65-F5344CB8AC3E}">
        <p14:creationId xmlns:p14="http://schemas.microsoft.com/office/powerpoint/2010/main" val="198803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ellcomecollection.org/works/evzd5vc3"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metmuseum.org/art/collection/search/45532"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solidFill>
                  <a:srgbClr val="FF0000"/>
                </a:solidFill>
                <a:latin typeface="Kristen ITC"/>
                <a:ea typeface="Kozuka Gothic Pro B"/>
              </a:rPr>
              <a:t>Teacher’s Notes </a:t>
            </a:r>
            <a:endParaRPr lang="en-GB" dirty="0"/>
          </a:p>
          <a:p>
            <a:pPr marL="0" indent="0">
              <a:buFont typeface="Arial" panose="020B0604020202020204" pitchFamily="34" charset="0"/>
              <a:buNone/>
            </a:pPr>
            <a:r>
              <a:rPr lang="en-GB" dirty="0"/>
              <a:t>This shows </a:t>
            </a:r>
            <a:r>
              <a:rPr lang="en-GB" dirty="0" err="1"/>
              <a:t>Kizukuri</a:t>
            </a:r>
            <a:r>
              <a:rPr lang="en-GB" dirty="0"/>
              <a:t> Station, Japan.</a:t>
            </a:r>
            <a:r>
              <a:rPr lang="en-GB" baseline="0" dirty="0"/>
              <a:t> </a:t>
            </a:r>
            <a:r>
              <a:rPr lang="en-GB" dirty="0"/>
              <a:t>This train line</a:t>
            </a:r>
            <a:r>
              <a:rPr lang="en-GB" baseline="0" dirty="0"/>
              <a:t> </a:t>
            </a:r>
            <a:r>
              <a:rPr lang="en-GB" dirty="0"/>
              <a:t>(the </a:t>
            </a:r>
            <a:r>
              <a:rPr lang="en-GB" dirty="0" err="1"/>
              <a:t>Gono</a:t>
            </a:r>
            <a:r>
              <a:rPr lang="en-GB" dirty="0"/>
              <a:t> Line) is known for its series of stunning seascapes. </a:t>
            </a:r>
            <a:endParaRPr lang="en-US" dirty="0">
              <a:cs typeface="Calibri"/>
            </a:endParaRPr>
          </a:p>
          <a:p>
            <a:pPr marL="0" indent="0">
              <a:buFont typeface="Arial" panose="020B0604020202020204" pitchFamily="34" charset="0"/>
              <a:buNone/>
            </a:pPr>
            <a:r>
              <a:rPr lang="en-GB" dirty="0"/>
              <a:t>When visiting </a:t>
            </a:r>
            <a:r>
              <a:rPr lang="en-GB" dirty="0" err="1"/>
              <a:t>Kizukuri</a:t>
            </a:r>
            <a:r>
              <a:rPr lang="en-GB" dirty="0"/>
              <a:t> station you’ll find that this station is guarded by a huge statue of a </a:t>
            </a:r>
            <a:r>
              <a:rPr lang="en-GB" dirty="0" err="1"/>
              <a:t>Shakoki-Dogu</a:t>
            </a:r>
            <a:r>
              <a:rPr lang="en-GB" dirty="0"/>
              <a:t>. This big, peculiar stone statue built on a façade of the station is 17m (55.77 ft) long and made based on an image of </a:t>
            </a:r>
            <a:r>
              <a:rPr lang="en-GB" dirty="0" err="1"/>
              <a:t>Dogu</a:t>
            </a:r>
            <a:r>
              <a:rPr lang="en-GB" dirty="0"/>
              <a:t>. </a:t>
            </a:r>
          </a:p>
          <a:p>
            <a:pPr marL="0" indent="0">
              <a:buFont typeface="Arial" panose="020B0604020202020204" pitchFamily="34" charset="0"/>
              <a:buNone/>
            </a:pPr>
            <a:r>
              <a:rPr lang="en-GB" dirty="0"/>
              <a:t>A </a:t>
            </a:r>
            <a:r>
              <a:rPr lang="en-GB" dirty="0" err="1"/>
              <a:t>Dogu</a:t>
            </a:r>
            <a:r>
              <a:rPr lang="en-GB" dirty="0"/>
              <a:t> is a clay figurine mainly made during </a:t>
            </a:r>
            <a:r>
              <a:rPr lang="en-GB" dirty="0" err="1"/>
              <a:t>Jomon</a:t>
            </a:r>
            <a:r>
              <a:rPr lang="en-GB" dirty="0"/>
              <a:t> period, which is what we are going to learn about over the next lessons. (Note: they are usually much smaller!)</a:t>
            </a:r>
            <a:endParaRPr lang="en-US" dirty="0">
              <a:cs typeface="Calibri"/>
            </a:endParaRPr>
          </a:p>
        </p:txBody>
      </p:sp>
      <p:sp>
        <p:nvSpPr>
          <p:cNvPr id="4" name="Slide Number Placeholder 3"/>
          <p:cNvSpPr>
            <a:spLocks noGrp="1"/>
          </p:cNvSpPr>
          <p:nvPr>
            <p:ph type="sldNum" sz="quarter" idx="10"/>
          </p:nvPr>
        </p:nvSpPr>
        <p:spPr/>
        <p:txBody>
          <a:bodyPr/>
          <a:lstStyle/>
          <a:p>
            <a:fld id="{9D1BBD79-A804-45E9-B8E3-9A16A3218D6A}" type="slidenum">
              <a:rPr lang="en-GB" smtClean="0"/>
              <a:t>1</a:t>
            </a:fld>
            <a:endParaRPr lang="en-GB"/>
          </a:p>
        </p:txBody>
      </p:sp>
    </p:spTree>
    <p:extLst>
      <p:ext uri="{BB962C8B-B14F-4D97-AF65-F5344CB8AC3E}">
        <p14:creationId xmlns:p14="http://schemas.microsoft.com/office/powerpoint/2010/main" val="3759214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cs typeface="Calibri"/>
              </a:rPr>
              <a:t>Teacher’s Notes</a:t>
            </a:r>
          </a:p>
          <a:p>
            <a:pPr marL="0" indent="0">
              <a:buFont typeface="Arial" panose="020B0604020202020204" pitchFamily="34" charset="0"/>
              <a:buNone/>
              <a:defRPr/>
            </a:pPr>
            <a:r>
              <a:rPr lang="en-GB" baseline="0" dirty="0"/>
              <a:t>In the UK, we tend to talk about the north and south, whereas Japan is generally divided into east and west. </a:t>
            </a:r>
            <a:endParaRPr lang="en-GB" dirty="0"/>
          </a:p>
          <a:p>
            <a:pPr marL="0" indent="0">
              <a:buFont typeface="Arial" panose="020B0604020202020204" pitchFamily="34" charset="0"/>
              <a:buNone/>
              <a:defRPr/>
            </a:pPr>
            <a:r>
              <a:rPr lang="en-GB" dirty="0"/>
              <a:t>The </a:t>
            </a:r>
            <a:r>
              <a:rPr lang="en-GB" i="1" dirty="0" err="1"/>
              <a:t>Shakōkidogū</a:t>
            </a:r>
            <a:r>
              <a:rPr lang="en-GB" dirty="0"/>
              <a:t> (</a:t>
            </a:r>
            <a:r>
              <a:rPr lang="ja" altLang="en-US" dirty="0">
                <a:ea typeface="ＭＳ Ｐゴシック"/>
              </a:rPr>
              <a:t>遮光器土偶</a:t>
            </a:r>
            <a:r>
              <a:rPr lang="en-GB" dirty="0"/>
              <a:t>), or "goggle-eyed </a:t>
            </a:r>
            <a:r>
              <a:rPr lang="en-GB" i="1" dirty="0" err="1"/>
              <a:t>dogū</a:t>
            </a:r>
            <a:r>
              <a:rPr lang="en-GB" dirty="0"/>
              <a:t>", is so called because of the eyes  - it has been discussed that these might be covers used to block out bright light. Glasses such have these have been used in other cultures, e.g. Inuit. </a:t>
            </a:r>
          </a:p>
          <a:p>
            <a:pPr marL="0" indent="0">
              <a:buFont typeface="Arial" panose="020B0604020202020204" pitchFamily="34" charset="0"/>
              <a:buNone/>
              <a:defRPr/>
            </a:pPr>
            <a:r>
              <a:rPr lang="en-GB" dirty="0">
                <a:cs typeface="Calibri"/>
              </a:rPr>
              <a:t>See here for wooden</a:t>
            </a:r>
            <a:r>
              <a:rPr lang="en-GB" baseline="0" dirty="0">
                <a:cs typeface="Calibri"/>
              </a:rPr>
              <a:t> snow goggles</a:t>
            </a:r>
            <a:r>
              <a:rPr lang="en-GB" dirty="0">
                <a:cs typeface="Calibri"/>
              </a:rPr>
              <a:t> in a UK collection:</a:t>
            </a:r>
            <a:r>
              <a:rPr lang="en-GB" dirty="0"/>
              <a:t> </a:t>
            </a:r>
            <a:r>
              <a:rPr lang="en-GB" dirty="0">
                <a:hlinkClick r:id="rId3"/>
              </a:rPr>
              <a:t>https://wellcomecollection.org/works/evzd5vc3</a:t>
            </a:r>
            <a:endParaRPr lang="en-GB" dirty="0">
              <a:cs typeface="Calibri"/>
            </a:endParaRPr>
          </a:p>
          <a:p>
            <a:pPr marL="0" indent="0">
              <a:buFont typeface="Arial" panose="020B0604020202020204" pitchFamily="34" charset="0"/>
              <a:buNone/>
              <a:defRPr/>
            </a:pPr>
            <a:r>
              <a:rPr lang="en-GB" dirty="0">
                <a:cs typeface="Calibri"/>
              </a:rPr>
              <a:t>Other example of such a figure here: </a:t>
            </a:r>
            <a:r>
              <a:rPr lang="en-GB" dirty="0">
                <a:hlinkClick r:id="rId4"/>
              </a:rPr>
              <a:t>https://www.metmuseum.org/art/collection/search/45532</a:t>
            </a:r>
            <a:endParaRPr lang="en-GB" dirty="0"/>
          </a:p>
          <a:p>
            <a:pPr marL="0" indent="0">
              <a:buFont typeface="Arial" panose="020B0604020202020204" pitchFamily="34" charset="0"/>
              <a:buNone/>
              <a:defRPr/>
            </a:pPr>
            <a:endParaRPr lang="en-GB" dirty="0">
              <a:cs typeface="Calibri"/>
            </a:endParaRPr>
          </a:p>
          <a:p>
            <a:pPr>
              <a:defRPr/>
            </a:pPr>
            <a:endParaRPr lang="en-GB" dirty="0">
              <a:cs typeface="Calibri"/>
            </a:endParaRPr>
          </a:p>
        </p:txBody>
      </p:sp>
      <p:sp>
        <p:nvSpPr>
          <p:cNvPr id="4" name="Slide Number Placeholder 3"/>
          <p:cNvSpPr>
            <a:spLocks noGrp="1"/>
          </p:cNvSpPr>
          <p:nvPr>
            <p:ph type="sldNum" sz="quarter" idx="10"/>
          </p:nvPr>
        </p:nvSpPr>
        <p:spPr/>
        <p:txBody>
          <a:bodyPr/>
          <a:lstStyle/>
          <a:p>
            <a:fld id="{9D1BBD79-A804-45E9-B8E3-9A16A3218D6A}" type="slidenum">
              <a:rPr lang="en-GB" smtClean="0"/>
              <a:t>10</a:t>
            </a:fld>
            <a:endParaRPr lang="en-GB"/>
          </a:p>
        </p:txBody>
      </p:sp>
    </p:spTree>
    <p:extLst>
      <p:ext uri="{BB962C8B-B14F-4D97-AF65-F5344CB8AC3E}">
        <p14:creationId xmlns:p14="http://schemas.microsoft.com/office/powerpoint/2010/main" val="2385346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cs typeface="Calibri"/>
              </a:rPr>
              <a:t>Teacher’s Notes</a:t>
            </a:r>
          </a:p>
          <a:p>
            <a:pPr>
              <a:defRPr/>
            </a:pPr>
            <a:r>
              <a:rPr lang="en-GB" b="0" dirty="0">
                <a:cs typeface="Calibri"/>
              </a:rPr>
              <a:t>It could be suggested that the dogu were buried with people as they were considered objects of significance to them. You could also ask students what other reasons do they think the dogu were buried near people?</a:t>
            </a:r>
          </a:p>
          <a:p>
            <a:pPr>
              <a:defRPr/>
            </a:pPr>
            <a:r>
              <a:rPr lang="en-GB" dirty="0">
                <a:cs typeface="Calibri"/>
              </a:rPr>
              <a:t>Pupils could also discuss objects of significance to them – what in modern times would be as important as these little figures were to the people in prehistoric Japan?  Mobile phone? PlayStation?  a favourite toy?</a:t>
            </a:r>
          </a:p>
          <a:p>
            <a:pPr>
              <a:defRPr/>
            </a:pPr>
            <a:endParaRPr lang="en-GB" dirty="0">
              <a:cs typeface="Calibri"/>
            </a:endParaRPr>
          </a:p>
        </p:txBody>
      </p:sp>
      <p:sp>
        <p:nvSpPr>
          <p:cNvPr id="4" name="Slide Number Placeholder 3"/>
          <p:cNvSpPr>
            <a:spLocks noGrp="1"/>
          </p:cNvSpPr>
          <p:nvPr>
            <p:ph type="sldNum" sz="quarter" idx="10"/>
          </p:nvPr>
        </p:nvSpPr>
        <p:spPr/>
        <p:txBody>
          <a:bodyPr/>
          <a:lstStyle/>
          <a:p>
            <a:fld id="{9D1BBD79-A804-45E9-B8E3-9A16A3218D6A}" type="slidenum">
              <a:rPr lang="en-GB" smtClean="0"/>
              <a:t>11</a:t>
            </a:fld>
            <a:endParaRPr lang="en-GB"/>
          </a:p>
        </p:txBody>
      </p:sp>
    </p:spTree>
    <p:extLst>
      <p:ext uri="{BB962C8B-B14F-4D97-AF65-F5344CB8AC3E}">
        <p14:creationId xmlns:p14="http://schemas.microsoft.com/office/powerpoint/2010/main" val="2385346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baseline="0" dirty="0">
                <a:cs typeface="Calibri"/>
              </a:rPr>
              <a:t>Teacher’s Notes</a:t>
            </a:r>
          </a:p>
          <a:p>
            <a:pPr>
              <a:defRPr/>
            </a:pPr>
            <a:r>
              <a:rPr lang="en-GB" baseline="0" dirty="0">
                <a:cs typeface="Calibri"/>
              </a:rPr>
              <a:t>The Introduction to Dogu Figurines PPT also has more examples. </a:t>
            </a:r>
          </a:p>
          <a:p>
            <a:pPr>
              <a:defRPr/>
            </a:pPr>
            <a:endParaRPr lang="en-GB" baseline="0" dirty="0">
              <a:cs typeface="Calibri"/>
            </a:endParaRPr>
          </a:p>
          <a:p>
            <a:pPr>
              <a:defRPr/>
            </a:pPr>
            <a:r>
              <a:rPr lang="en-GB" baseline="0" dirty="0">
                <a:cs typeface="Calibri"/>
              </a:rPr>
              <a:t>Images of dogu from Wikimedia Commons</a:t>
            </a:r>
            <a:endParaRPr lang="en-GB" dirty="0">
              <a:cs typeface="Calibri"/>
            </a:endParaRPr>
          </a:p>
        </p:txBody>
      </p:sp>
      <p:sp>
        <p:nvSpPr>
          <p:cNvPr id="4" name="Slide Number Placeholder 3"/>
          <p:cNvSpPr>
            <a:spLocks noGrp="1"/>
          </p:cNvSpPr>
          <p:nvPr>
            <p:ph type="sldNum" sz="quarter" idx="10"/>
          </p:nvPr>
        </p:nvSpPr>
        <p:spPr/>
        <p:txBody>
          <a:bodyPr/>
          <a:lstStyle/>
          <a:p>
            <a:fld id="{9D1BBD79-A804-45E9-B8E3-9A16A3218D6A}" type="slidenum">
              <a:rPr lang="en-GB" smtClean="0"/>
              <a:t>12</a:t>
            </a:fld>
            <a:endParaRPr lang="en-GB"/>
          </a:p>
        </p:txBody>
      </p:sp>
    </p:spTree>
    <p:extLst>
      <p:ext uri="{BB962C8B-B14F-4D97-AF65-F5344CB8AC3E}">
        <p14:creationId xmlns:p14="http://schemas.microsoft.com/office/powerpoint/2010/main" val="2385346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cs typeface="Calibri"/>
              </a:rPr>
              <a:t>Teacher’s Notes</a:t>
            </a:r>
          </a:p>
          <a:p>
            <a:pPr>
              <a:defRPr/>
            </a:pPr>
            <a:r>
              <a:rPr lang="en-GB" dirty="0">
                <a:cs typeface="Calibri"/>
              </a:rPr>
              <a:t>Pupils will now annotate the images on the sheet, considering the similarities and differences. They should look closely at and think about…</a:t>
            </a:r>
          </a:p>
          <a:p>
            <a:pPr marL="171450" indent="-171450">
              <a:buFont typeface="Arial" panose="020B0604020202020204" pitchFamily="34" charset="0"/>
              <a:buChar char="•"/>
              <a:defRPr/>
            </a:pPr>
            <a:r>
              <a:rPr lang="en-GB" dirty="0">
                <a:cs typeface="Calibri"/>
              </a:rPr>
              <a:t>The materials that have been used</a:t>
            </a:r>
          </a:p>
          <a:p>
            <a:pPr marL="171450" indent="-171450">
              <a:buFont typeface="Arial" panose="020B0604020202020204" pitchFamily="34" charset="0"/>
              <a:buChar char="•"/>
              <a:defRPr/>
            </a:pPr>
            <a:r>
              <a:rPr lang="en-GB" dirty="0">
                <a:cs typeface="Calibri"/>
              </a:rPr>
              <a:t>The sizes of the different artefacts</a:t>
            </a:r>
          </a:p>
          <a:p>
            <a:pPr marL="171450" indent="-171450">
              <a:buFont typeface="Arial" panose="020B0604020202020204" pitchFamily="34" charset="0"/>
              <a:buChar char="•"/>
              <a:defRPr/>
            </a:pPr>
            <a:r>
              <a:rPr lang="en-GB" dirty="0">
                <a:cs typeface="Calibri"/>
              </a:rPr>
              <a:t>What were their purposes</a:t>
            </a:r>
          </a:p>
          <a:p>
            <a:pPr marL="171450" indent="-171450">
              <a:buFont typeface="Arial" panose="020B0604020202020204" pitchFamily="34" charset="0"/>
              <a:buChar char="•"/>
              <a:defRPr/>
            </a:pPr>
            <a:r>
              <a:rPr lang="en-GB" dirty="0">
                <a:cs typeface="Calibri"/>
              </a:rPr>
              <a:t>When were the artefacts create</a:t>
            </a:r>
          </a:p>
          <a:p>
            <a:pPr marL="171450" indent="-171450">
              <a:buFont typeface="Arial" panose="020B0604020202020204" pitchFamily="34" charset="0"/>
              <a:buChar char="•"/>
              <a:defRPr/>
            </a:pPr>
            <a:r>
              <a:rPr lang="en-GB" dirty="0">
                <a:cs typeface="Calibri"/>
              </a:rPr>
              <a:t>The patterns they can see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BBD79-A804-45E9-B8E3-9A16A3218D6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6120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cs typeface="Calibri"/>
              </a:rPr>
              <a:t>Images of statues from Wikimedia Commons</a:t>
            </a:r>
          </a:p>
          <a:p>
            <a:pPr>
              <a:defRPr/>
            </a:pPr>
            <a:endParaRPr lang="en-GB" dirty="0">
              <a:cs typeface="Calibri"/>
            </a:endParaRPr>
          </a:p>
          <a:p>
            <a:pPr>
              <a:defRPr/>
            </a:pPr>
            <a:r>
              <a:rPr lang="en-GB" dirty="0">
                <a:cs typeface="Calibri"/>
              </a:rPr>
              <a:t>Statues of praying women from the Archaic Ishtar Temple of Assur, Iraq. 2400 BC https://commons.wikimedia.org/wiki/File:Statue_of_a_praying_woman_from_the_Archaic_Ishtar_Temple_of_Assur,_Iraq._2400_BCE._Pergamon_Museum.jpg</a:t>
            </a:r>
          </a:p>
          <a:p>
            <a:pPr>
              <a:defRPr/>
            </a:pPr>
            <a:r>
              <a:rPr lang="en-GB" dirty="0">
                <a:cs typeface="Calibri"/>
              </a:rPr>
              <a:t>https://commons.wikimedia.org/wiki/File:Statue_of_a_praying_woman_from_the_Archaic_Ishtar_Temple_of_Assur,_Iraq._2400_BCE._Pergamon_Museum,_Berlin.jpg</a:t>
            </a:r>
          </a:p>
          <a:p>
            <a:pPr>
              <a:defRPr/>
            </a:pPr>
            <a:endParaRPr lang="en-GB" dirty="0">
              <a:cs typeface="Calibri"/>
            </a:endParaRPr>
          </a:p>
          <a:p>
            <a:pPr>
              <a:defRPr/>
            </a:pPr>
            <a:r>
              <a:rPr lang="en-GB" dirty="0">
                <a:cs typeface="Calibri"/>
              </a:rPr>
              <a:t>Seated male statue from the Temple of Sin at </a:t>
            </a:r>
            <a:r>
              <a:rPr lang="en-GB" dirty="0" err="1">
                <a:cs typeface="Calibri"/>
              </a:rPr>
              <a:t>Khafajah</a:t>
            </a:r>
            <a:r>
              <a:rPr lang="en-GB" dirty="0">
                <a:cs typeface="Calibri"/>
              </a:rPr>
              <a:t>, 2600-2400 BC</a:t>
            </a:r>
          </a:p>
          <a:p>
            <a:pPr>
              <a:defRPr/>
            </a:pPr>
            <a:r>
              <a:rPr lang="en-GB" dirty="0">
                <a:cs typeface="Calibri"/>
              </a:rPr>
              <a:t>https://commons.wikimedia.org/wiki/File:Seated_male_statue_from_the_Temple_of_Sin_at_Khafajah.jpg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BBD79-A804-45E9-B8E3-9A16A3218D6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0025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cs typeface="Calibri"/>
              </a:rPr>
              <a:t>Images of statues from Wikimedia Commons</a:t>
            </a:r>
          </a:p>
          <a:p>
            <a:pPr>
              <a:defRPr/>
            </a:pPr>
            <a:endParaRPr lang="en-GB" dirty="0">
              <a:cs typeface="Calibri"/>
            </a:endParaRPr>
          </a:p>
          <a:p>
            <a:pPr>
              <a:defRPr/>
            </a:pPr>
            <a:r>
              <a:rPr lang="en-GB" dirty="0">
                <a:cs typeface="Calibri"/>
              </a:rPr>
              <a:t>Assorted Minoan statues from post-palatial period</a:t>
            </a:r>
          </a:p>
          <a:p>
            <a:pPr>
              <a:defRPr/>
            </a:pPr>
            <a:r>
              <a:rPr lang="en-GB" dirty="0">
                <a:cs typeface="Calibri"/>
              </a:rPr>
              <a:t>https://commons.wikimedia.org/wiki/File:Minoische_Adoranten_01.jpg</a:t>
            </a:r>
          </a:p>
          <a:p>
            <a:pPr>
              <a:defRPr/>
            </a:pPr>
            <a:r>
              <a:rPr lang="en-GB" dirty="0">
                <a:cs typeface="Calibri"/>
              </a:rPr>
              <a:t>Bronze figurine of warrior from post-palatial period</a:t>
            </a:r>
          </a:p>
          <a:p>
            <a:pPr>
              <a:defRPr/>
            </a:pPr>
            <a:r>
              <a:rPr lang="en-GB" dirty="0">
                <a:cs typeface="Calibri"/>
              </a:rPr>
              <a:t>https://commons.wikimedia.org/wiki/File:Bronze_figurines_of_warrior,_Crete,_Postpalatial,_AMH,_145301.jpg</a:t>
            </a:r>
          </a:p>
          <a:p>
            <a:pPr>
              <a:defRPr/>
            </a:pPr>
            <a:endParaRPr lang="en-GB"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BBD79-A804-45E9-B8E3-9A16A3218D6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17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cs typeface="Calibri"/>
              </a:rPr>
              <a:t>Images of figures from Wikimedia Commons, from left to right</a:t>
            </a:r>
          </a:p>
          <a:p>
            <a:pPr>
              <a:defRPr/>
            </a:pPr>
            <a:r>
              <a:rPr lang="en-GB" dirty="0">
                <a:cs typeface="Calibri"/>
              </a:rPr>
              <a:t>Female figure, from Mature Harappan Phase</a:t>
            </a:r>
          </a:p>
          <a:p>
            <a:pPr>
              <a:defRPr/>
            </a:pPr>
            <a:r>
              <a:rPr lang="en-GB" dirty="0">
                <a:cs typeface="Calibri"/>
              </a:rPr>
              <a:t>https://commons.wikimedia.org/wiki/File:Female_figure,_possibly_a_fertility_goddess,_Indus_Valley_Tradition,_Harappan_Phase,_c._2500-1900_BC_-_Royal_Ontario_Museum_-_DSC09701.JPG</a:t>
            </a:r>
          </a:p>
          <a:p>
            <a:pPr>
              <a:defRPr/>
            </a:pPr>
            <a:r>
              <a:rPr lang="en-GB" dirty="0">
                <a:cs typeface="Calibri"/>
              </a:rPr>
              <a:t>Female figurine, made from terracotta, 2700-2000 BC, Mature Harappan Phase.</a:t>
            </a:r>
          </a:p>
          <a:p>
            <a:pPr>
              <a:defRPr/>
            </a:pPr>
            <a:r>
              <a:rPr lang="en-GB" dirty="0">
                <a:cs typeface="Calibri"/>
              </a:rPr>
              <a:t>https://commons.wikimedia.org/wiki/File:Female_figurine_3._Mature_Harappan_period._Indus_civilization_(detail).jpg</a:t>
            </a:r>
          </a:p>
          <a:p>
            <a:pPr>
              <a:defRPr/>
            </a:pPr>
            <a:r>
              <a:rPr lang="en-GB" dirty="0">
                <a:cs typeface="Calibri"/>
              </a:rPr>
              <a:t>Figurine of woman, from Mature Harappan Phase</a:t>
            </a:r>
          </a:p>
          <a:p>
            <a:pPr>
              <a:defRPr/>
            </a:pPr>
            <a:r>
              <a:rPr lang="en-GB">
                <a:cs typeface="Calibri"/>
              </a:rPr>
              <a:t>https://commons.wikimedia.org/wiki/File:Figurine_Indus_Bruxelles_02_10_2011.jpg</a:t>
            </a:r>
            <a:endParaRPr lang="en-GB"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BBD79-A804-45E9-B8E3-9A16A3218D6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9718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Teacher’s Notes</a:t>
            </a:r>
          </a:p>
          <a:p>
            <a:r>
              <a:rPr lang="en-GB" b="0" baseline="0" dirty="0"/>
              <a:t>Image of dogu from Wikimedia Commons: https://upload.wikimedia.org/wikipedia/commons/5/5e/Dogu_jomon_period_japan.jpg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BBD79-A804-45E9-B8E3-9A16A3218D6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0254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latin typeface="Kristen ITC"/>
                <a:ea typeface="Kozuka Gothic Pro B"/>
              </a:rPr>
              <a:t>Teacher’s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err="1">
                <a:solidFill>
                  <a:srgbClr val="FF0000"/>
                </a:solidFill>
                <a:latin typeface="Kristen ITC"/>
                <a:ea typeface="Kozuka Gothic Pro B"/>
              </a:rPr>
              <a:t>Dogu</a:t>
            </a:r>
            <a:r>
              <a:rPr lang="en-GB" sz="1200" b="0" dirty="0">
                <a:solidFill>
                  <a:srgbClr val="FF0000"/>
                </a:solidFill>
                <a:latin typeface="Kristen ITC"/>
                <a:ea typeface="Kozuka Gothic Pro B"/>
              </a:rPr>
              <a:t> is pronounced</a:t>
            </a:r>
            <a:r>
              <a:rPr lang="en-GB" sz="1200" b="0" baseline="0" dirty="0">
                <a:solidFill>
                  <a:srgbClr val="FF0000"/>
                </a:solidFill>
                <a:latin typeface="Kristen ITC"/>
                <a:ea typeface="Kozuka Gothic Pro B"/>
              </a:rPr>
              <a:t> ‘</a:t>
            </a:r>
            <a:r>
              <a:rPr lang="en-GB" sz="1200" b="0" i="1" baseline="0" dirty="0" err="1">
                <a:solidFill>
                  <a:srgbClr val="FF0000"/>
                </a:solidFill>
                <a:latin typeface="Kristen ITC"/>
                <a:ea typeface="Kozuka Gothic Pro B"/>
              </a:rPr>
              <a:t>Doh</a:t>
            </a:r>
            <a:r>
              <a:rPr lang="en-GB" sz="1200" b="0" i="1" baseline="0" dirty="0">
                <a:solidFill>
                  <a:srgbClr val="FF0000"/>
                </a:solidFill>
                <a:latin typeface="Kristen ITC"/>
                <a:ea typeface="Kozuka Gothic Pro B"/>
              </a:rPr>
              <a:t>-goo</a:t>
            </a:r>
            <a:r>
              <a:rPr lang="en-GB" sz="1200" b="0" baseline="0" dirty="0">
                <a:solidFill>
                  <a:srgbClr val="FF0000"/>
                </a:solidFill>
                <a:latin typeface="Kristen ITC"/>
                <a:ea typeface="Kozuka Gothic Pro B"/>
              </a:rPr>
              <a:t>’ with the final vowel elongated.</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Calibri" pitchFamily="34" charset="0"/>
                <a:ea typeface="ＭＳ Ｐゴシック" pitchFamily="34" charset="-128"/>
              </a:rPr>
              <a:t>This image is</a:t>
            </a:r>
            <a:r>
              <a:rPr lang="en-GB" altLang="en-US" baseline="0" dirty="0">
                <a:latin typeface="Calibri" pitchFamily="34" charset="0"/>
                <a:ea typeface="ＭＳ Ｐゴシック" pitchFamily="34" charset="-128"/>
              </a:rPr>
              <a:t> a r</a:t>
            </a:r>
            <a:r>
              <a:rPr lang="en-GB" altLang="en-US" dirty="0">
                <a:latin typeface="Calibri" pitchFamily="34" charset="0"/>
                <a:ea typeface="ＭＳ Ｐゴシック" pitchFamily="34" charset="-128"/>
              </a:rPr>
              <a:t>econstruction of a</a:t>
            </a:r>
            <a:r>
              <a:rPr lang="en-GB" altLang="en-US" baseline="0" dirty="0">
                <a:latin typeface="Calibri" pitchFamily="34" charset="0"/>
                <a:ea typeface="ＭＳ Ｐゴシック" pitchFamily="34" charset="-128"/>
              </a:rPr>
              <a:t> </a:t>
            </a:r>
            <a:r>
              <a:rPr lang="en-GB" altLang="en-US" dirty="0">
                <a:latin typeface="Calibri" pitchFamily="34" charset="0"/>
                <a:ea typeface="ＭＳ Ｐゴシック" pitchFamily="34" charset="-128"/>
              </a:rPr>
              <a:t>figurine.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3</a:t>
            </a:fld>
            <a:endParaRPr lang="en-GB"/>
          </a:p>
        </p:txBody>
      </p:sp>
    </p:spTree>
    <p:extLst>
      <p:ext uri="{BB962C8B-B14F-4D97-AF65-F5344CB8AC3E}">
        <p14:creationId xmlns:p14="http://schemas.microsoft.com/office/powerpoint/2010/main" val="1049664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latin typeface="Kristen ITC"/>
                <a:ea typeface="Kozuka Gothic Pro B"/>
              </a:rPr>
              <a:t>Teacher’s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a:cs typeface="Calibri"/>
              </a:rPr>
              <a:t>Facilitate a general discussion on Japan, focusing on Japanese culture, art, and history.</a:t>
            </a: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a:cs typeface="Calibri"/>
              </a:rPr>
              <a:t>The next slide (5) has a timeline that looks at other major events that occurred around the same time as these historical </a:t>
            </a:r>
            <a:r>
              <a:rPr lang="en-GB" b="0">
                <a:cs typeface="Calibri"/>
              </a:rPr>
              <a:t>periods in Japan.</a:t>
            </a:r>
            <a:endParaRPr lang="en-GB" b="0" dirty="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a:cs typeface="Calibri"/>
              </a:rPr>
              <a:t>Explain to pupils that the following slides (4-7) will look more closely at each time period on the timeline.</a:t>
            </a:r>
          </a:p>
        </p:txBody>
      </p:sp>
      <p:sp>
        <p:nvSpPr>
          <p:cNvPr id="4" name="Slide Number Placeholder 3"/>
          <p:cNvSpPr>
            <a:spLocks noGrp="1"/>
          </p:cNvSpPr>
          <p:nvPr>
            <p:ph type="sldNum" sz="quarter" idx="10"/>
          </p:nvPr>
        </p:nvSpPr>
        <p:spPr/>
        <p:txBody>
          <a:bodyPr/>
          <a:lstStyle/>
          <a:p>
            <a:fld id="{9D1BBD79-A804-45E9-B8E3-9A16A3218D6A}" type="slidenum">
              <a:rPr lang="en-GB" smtClean="0"/>
              <a:t>4</a:t>
            </a:fld>
            <a:endParaRPr lang="en-GB"/>
          </a:p>
        </p:txBody>
      </p:sp>
    </p:spTree>
    <p:extLst>
      <p:ext uri="{BB962C8B-B14F-4D97-AF65-F5344CB8AC3E}">
        <p14:creationId xmlns:p14="http://schemas.microsoft.com/office/powerpoint/2010/main" val="857372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latin typeface="Kristen ITC"/>
                <a:ea typeface="Kozuka Gothic Pro B"/>
              </a:rPr>
              <a:t>Teacher’s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FF0000"/>
                </a:solidFill>
                <a:latin typeface="Kristen ITC"/>
                <a:ea typeface="Kozuka Gothic Pro B"/>
              </a:rPr>
              <a:t>Discuss and compare these major world events to events that happened in Japan using the timelines.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BBD79-A804-45E9-B8E3-9A16A3218D6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1513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latin typeface="Kristen ITC"/>
                <a:ea typeface="Kozuka Gothic Pro B"/>
              </a:rPr>
              <a:t>Teacher’s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a:cs typeface="Calibri"/>
              </a:rPr>
              <a:t>You could discuss briefly here what are pupils’ initial thoughts on dogu and Jomon pottery in general.</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dirty="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a:cs typeface="Calibri"/>
              </a:rPr>
              <a:t>Images of Jomon Pottery</a:t>
            </a: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a:cs typeface="Calibri"/>
              </a:rPr>
              <a:t>https://commons.wikimedia.org/wiki/File:Clevelandart_1984.68.jpg</a:t>
            </a: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a:cs typeface="Calibri"/>
              </a:rPr>
              <a:t>https://commons.wikimedia.org/wiki/File:Jar,_excavated_at_Niigata_prefecture,_Japan,_Middle_Jomon_period,_3500-2500_BC,_ceramic_-_Hakone_Museum_of_Art_-_Hakone,_Kanagawa,_Japan_-_DSC08128.jpg</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dirty="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0"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BBD79-A804-45E9-B8E3-9A16A3218D6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5360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latin typeface="Kristen ITC"/>
                <a:ea typeface="Kozuka Gothic Pro B"/>
              </a:rPr>
              <a:t>Teacher’s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a:cs typeface="Calibri"/>
              </a:rPr>
              <a:t>Noh theatre – a form of classical Japanese theatre that originated from the 14</a:t>
            </a:r>
            <a:r>
              <a:rPr lang="en-GB" b="0" baseline="30000" dirty="0">
                <a:cs typeface="Calibri"/>
              </a:rPr>
              <a:t>th</a:t>
            </a:r>
            <a:r>
              <a:rPr lang="en-GB" b="0" dirty="0">
                <a:cs typeface="Calibri"/>
              </a:rPr>
              <a:t> century. Noh theatre is centred heavily around music and dance, and performers wear masks (often with expressive faces) to help the audience understand the character that is being portrayed.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dirty="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a:cs typeface="Calibri"/>
              </a:rPr>
              <a:t>Images found on Wikimedia Commons:</a:t>
            </a: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a:cs typeface="Calibri"/>
              </a:rPr>
              <a:t>https://commons.wikimedia.org/wiki/File:Amida_Raigo,_Japan,_Muromachi_period,_c._1500,_wood_with_lacquer_and_gold-leaf_-_San_Diego_Museum_of_Art_-_DSC06500.JPG</a:t>
            </a: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a:cs typeface="Calibri"/>
              </a:rPr>
              <a:t>https://commons.wikimedia.org/wiki/File:%27J%C3%BBsambutsu-Mandala%27_(Mandala_of_the_Thirteen_Buddhas),_Muromachi_period_Japan,_hand_colored_woodblock_print,_Honolulu_Academy_of_Arts.jpg</a:t>
            </a: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a:cs typeface="Calibri"/>
              </a:rPr>
              <a:t>https://commons.wikimedia.org/wiki/File:Masugami_Lady_Noh_mask.jpg</a:t>
            </a: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a:cs typeface="Calibri"/>
              </a:rPr>
              <a:t>https://commons.wikimedia.org/wiki/File:N%C5%8D_mask_-_Uba_Type.JPG</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BBD79-A804-45E9-B8E3-9A16A3218D6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1384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latin typeface="Kristen ITC"/>
                <a:ea typeface="Kozuka Gothic Pro B"/>
              </a:rPr>
              <a:t>Teacher’s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a:cs typeface="Calibri"/>
              </a:rPr>
              <a:t>Pupils may recognise some Edo Period art – arguably some of Japan’s most iconic art was made during this time. Many state that Hokusai was the “inventor” of manga, as in 1814, the first volume of his Hokusai Manga (</a:t>
            </a:r>
            <a:r>
              <a:rPr lang="ja-JP" altLang="en-US" b="0" i="0" dirty="0">
                <a:solidFill>
                  <a:srgbClr val="202122"/>
                </a:solidFill>
                <a:effectLst/>
                <a:latin typeface="Arial" panose="020B0604020202020204" pitchFamily="34" charset="0"/>
              </a:rPr>
              <a:t>北斎漫画</a:t>
            </a:r>
            <a:r>
              <a:rPr lang="en-GB" altLang="ja-JP" b="0" i="0" dirty="0">
                <a:solidFill>
                  <a:srgbClr val="202122"/>
                </a:solidFill>
                <a:effectLst/>
                <a:latin typeface="Arial" panose="020B0604020202020204" pitchFamily="34" charset="0"/>
              </a:rPr>
              <a:t>) was published, which included a series of sketches of various subjects.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202122"/>
              </a:solidFill>
              <a:effectLst/>
              <a:latin typeface="Arial" panose="020B0604020202020204" pitchFamily="34" charset="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02122"/>
                </a:solidFill>
                <a:effectLst/>
                <a:latin typeface="Arial" panose="020B0604020202020204" pitchFamily="34" charset="0"/>
                <a:cs typeface="Calibri"/>
              </a:rPr>
              <a:t>Left to right: The Great Wave off Kanagawa by Katsushika Hokusai, 1831</a:t>
            </a:r>
          </a:p>
          <a:p>
            <a:pPr marL="0" marR="0" indent="0" algn="l" defTabSz="914400" rtl="0" eaLnBrk="1" fontAlgn="auto" latinLnBrk="0" hangingPunct="1">
              <a:lnSpc>
                <a:spcPct val="100000"/>
              </a:lnSpc>
              <a:spcBef>
                <a:spcPts val="0"/>
              </a:spcBef>
              <a:spcAft>
                <a:spcPts val="0"/>
              </a:spcAft>
              <a:buClrTx/>
              <a:buSzTx/>
              <a:buFontTx/>
              <a:buNone/>
              <a:tabLst/>
              <a:defRPr/>
            </a:pPr>
            <a:r>
              <a:rPr lang="en-GB" b="0" i="0" dirty="0" err="1">
                <a:solidFill>
                  <a:srgbClr val="202122"/>
                </a:solidFill>
                <a:effectLst/>
                <a:latin typeface="Arial" panose="020B0604020202020204" pitchFamily="34" charset="0"/>
                <a:cs typeface="Calibri"/>
              </a:rPr>
              <a:t>Ontani</a:t>
            </a:r>
            <a:r>
              <a:rPr lang="en-GB" b="0" i="0" dirty="0">
                <a:solidFill>
                  <a:srgbClr val="202122"/>
                </a:solidFill>
                <a:effectLst/>
                <a:latin typeface="Arial" panose="020B0604020202020204" pitchFamily="34" charset="0"/>
                <a:cs typeface="Calibri"/>
              </a:rPr>
              <a:t> </a:t>
            </a:r>
            <a:r>
              <a:rPr lang="en-GB" b="0" i="0" dirty="0" err="1">
                <a:solidFill>
                  <a:srgbClr val="202122"/>
                </a:solidFill>
                <a:effectLst/>
                <a:latin typeface="Arial" panose="020B0604020202020204" pitchFamily="34" charset="0"/>
                <a:cs typeface="Calibri"/>
              </a:rPr>
              <a:t>Oniji</a:t>
            </a:r>
            <a:r>
              <a:rPr lang="en-GB" b="0" i="0" dirty="0">
                <a:solidFill>
                  <a:srgbClr val="202122"/>
                </a:solidFill>
                <a:effectLst/>
                <a:latin typeface="Arial" panose="020B0604020202020204" pitchFamily="34" charset="0"/>
                <a:cs typeface="Calibri"/>
              </a:rPr>
              <a:t> by </a:t>
            </a:r>
            <a:r>
              <a:rPr lang="en-GB" b="0" i="0" dirty="0" err="1">
                <a:solidFill>
                  <a:srgbClr val="202122"/>
                </a:solidFill>
                <a:effectLst/>
                <a:latin typeface="Arial" panose="020B0604020202020204" pitchFamily="34" charset="0"/>
                <a:cs typeface="Calibri"/>
              </a:rPr>
              <a:t>Toshusai</a:t>
            </a:r>
            <a:r>
              <a:rPr lang="en-GB" b="0" i="0" dirty="0">
                <a:solidFill>
                  <a:srgbClr val="202122"/>
                </a:solidFill>
                <a:effectLst/>
                <a:latin typeface="Arial" panose="020B0604020202020204" pitchFamily="34" charset="0"/>
                <a:cs typeface="Calibri"/>
              </a:rPr>
              <a:t> Sharaku, 1794 (famous for his portraits of kabuki actors)</a:t>
            </a:r>
          </a:p>
          <a:p>
            <a:pPr marL="0" marR="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02122"/>
                </a:solidFill>
                <a:effectLst/>
                <a:latin typeface="Arial" panose="020B0604020202020204" pitchFamily="34" charset="0"/>
                <a:cs typeface="Calibri"/>
              </a:rPr>
              <a:t>Basho’s Hermitage and Camellia Hill on the Kanda Aqueduct at Sekiguchi, no. 40 by Utagawa Hiroshige, 1857</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BBD79-A804-45E9-B8E3-9A16A3218D6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8415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latin typeface="Kristen ITC"/>
                <a:ea typeface="Kozuka Gothic Pro B"/>
              </a:rPr>
              <a:t>Teacher’s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a:cs typeface="Calibri"/>
              </a:rPr>
              <a:t>Challenge pupils to think about how the art they have seen from the previous slides may have influenced contemporary Japanese art. Thinking about patterns, techniques, materials used, subject matter, and so 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dirty="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a:cs typeface="Calibri"/>
              </a:rPr>
              <a:t>Left to right, top to bottom:</a:t>
            </a: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a:cs typeface="Calibri"/>
              </a:rPr>
              <a:t>The Spirits of the Pumpkins Descended into the Heavens by Yayoi Kusama, 2015. Exhibited at the National Gallery of Australia.</a:t>
            </a: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a:cs typeface="Calibri"/>
              </a:rPr>
              <a:t>Flowers by Takahashi Murakami, exhibited in London.</a:t>
            </a: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a:cs typeface="Calibri"/>
              </a:rPr>
              <a:t>Pumpkin by Yayoi Kusama, 2015.</a:t>
            </a: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a:cs typeface="Calibri"/>
              </a:rPr>
              <a:t>Modern Japanese art featuring various artists in Hong Kong. (from Wikimedia Commons: https://commons.wikimedia.org/wiki/File:HK_WCN_Wan_Chai_North_auction_preview_exhibition_item_April_2021_SS2_02.jpg)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BBD79-A804-45E9-B8E3-9A16A3218D6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19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05E169F-3839-4658-AC0A-0FF04194B9FC}" type="datetime1">
              <a:rPr lang="en-GB" smtClean="0"/>
              <a:t>13/02/2025</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106900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DAC46D-EC9F-49BA-86B3-A75F54C979E5}" type="datetime1">
              <a:rPr lang="en-GB" smtClean="0"/>
              <a:t>13/02/2025</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1897715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D4C6CD-3DCE-4FB1-B8BB-635B285A0B7F}" type="datetime1">
              <a:rPr lang="en-GB" smtClean="0"/>
              <a:t>13/02/2025</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625688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44820C-79D5-4E04-95E4-0C5C2674FEA8}" type="datetime1">
              <a:rPr lang="en-GB" smtClean="0"/>
              <a:t>13/02/2025</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794835666"/>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127622-BD42-47F9-9CA6-FD693E360096}" type="datetime1">
              <a:rPr lang="en-GB" smtClean="0"/>
              <a:t>13/02/2025</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397784563"/>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A4E555-65CA-4646-9EFA-61B0A07002AF}" type="datetime1">
              <a:rPr lang="en-GB" smtClean="0"/>
              <a:t>13/02/2025</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771970304"/>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FA76EB5-D9DC-43EC-B43F-F99BFB57390C}" type="datetime1">
              <a:rPr lang="en-GB" smtClean="0"/>
              <a:t>13/02/2025</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158009611"/>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A043A44-13BB-4959-BC55-580CB0D98D73}" type="datetime1">
              <a:rPr lang="en-GB" smtClean="0"/>
              <a:t>13/02/2025</a:t>
            </a:fld>
            <a:endParaRPr lang="en-GB"/>
          </a:p>
        </p:txBody>
      </p:sp>
      <p:sp>
        <p:nvSpPr>
          <p:cNvPr id="8" name="Footer Placeholder 7"/>
          <p:cNvSpPr>
            <a:spLocks noGrp="1"/>
          </p:cNvSpPr>
          <p:nvPr>
            <p:ph type="ftr" sz="quarter" idx="11"/>
          </p:nvPr>
        </p:nvSpPr>
        <p:spPr/>
        <p:txBody>
          <a:bodyPr/>
          <a:lstStyle/>
          <a:p>
            <a:r>
              <a:rPr lang="en-GB"/>
              <a:t>©Author in collaboration with The Japan Society</a:t>
            </a:r>
          </a:p>
        </p:txBody>
      </p:sp>
      <p:sp>
        <p:nvSpPr>
          <p:cNvPr id="9" name="Slide Number Placeholder 8"/>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971806619"/>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407953A-87A9-4662-A26A-87700B819D78}" type="datetime1">
              <a:rPr lang="en-GB" smtClean="0"/>
              <a:t>13/02/2025</a:t>
            </a:fld>
            <a:endParaRPr lang="en-GB"/>
          </a:p>
        </p:txBody>
      </p:sp>
      <p:sp>
        <p:nvSpPr>
          <p:cNvPr id="4" name="Footer Placeholder 3"/>
          <p:cNvSpPr>
            <a:spLocks noGrp="1"/>
          </p:cNvSpPr>
          <p:nvPr>
            <p:ph type="ftr" sz="quarter" idx="11"/>
          </p:nvPr>
        </p:nvSpPr>
        <p:spPr/>
        <p:txBody>
          <a:bodyPr/>
          <a:lstStyle/>
          <a:p>
            <a:r>
              <a:rPr lang="en-GB"/>
              <a:t>©Author in collaboration with The Japan Society</a:t>
            </a:r>
          </a:p>
        </p:txBody>
      </p:sp>
      <p:sp>
        <p:nvSpPr>
          <p:cNvPr id="5" name="Slide Number Placeholder 4"/>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4166642295"/>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D0B6E6-2075-4206-9DB9-C66C1CEE853F}" type="datetime1">
              <a:rPr lang="en-GB" smtClean="0"/>
              <a:t>13/02/2025</a:t>
            </a:fld>
            <a:endParaRPr lang="en-GB"/>
          </a:p>
        </p:txBody>
      </p:sp>
      <p:sp>
        <p:nvSpPr>
          <p:cNvPr id="3" name="Footer Placeholder 2"/>
          <p:cNvSpPr>
            <a:spLocks noGrp="1"/>
          </p:cNvSpPr>
          <p:nvPr>
            <p:ph type="ftr" sz="quarter" idx="11"/>
          </p:nvPr>
        </p:nvSpPr>
        <p:spPr/>
        <p:txBody>
          <a:bodyPr/>
          <a:lstStyle/>
          <a:p>
            <a:r>
              <a:rPr lang="en-GB"/>
              <a:t>©Author in collaboration with The Japan Society</a:t>
            </a:r>
          </a:p>
        </p:txBody>
      </p:sp>
      <p:sp>
        <p:nvSpPr>
          <p:cNvPr id="4" name="Slide Number Placeholder 3"/>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353814331"/>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1F4AD8-CFF9-46C3-903E-9E7C140D6E90}" type="datetime1">
              <a:rPr lang="en-GB" smtClean="0"/>
              <a:t>13/02/2025</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407270594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B77508-A0E3-4009-9DC3-A2610D6CFE27}" type="datetime1">
              <a:rPr lang="en-GB" smtClean="0"/>
              <a:t>13/02/2025</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1816207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C50BFC-D795-464A-B662-F2841F9B2316}" type="datetime1">
              <a:rPr lang="en-GB" smtClean="0"/>
              <a:t>13/02/2025</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227360975"/>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DDD8B7-C1D7-4743-9470-4BD7F91F588B}" type="datetime1">
              <a:rPr lang="en-GB" smtClean="0"/>
              <a:t>13/02/2025</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1171809987"/>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DC479E-654D-4746-B582-36E39430CA9D}" type="datetime1">
              <a:rPr lang="en-GB" smtClean="0"/>
              <a:t>13/02/2025</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73387677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7486BC-2642-4467-899D-A8459E7941EB}" type="datetime1">
              <a:rPr lang="en-GB" smtClean="0"/>
              <a:t>13/02/2025</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931170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B7673A-C541-41BA-BBF9-7AFF5A8030F0}" type="datetime1">
              <a:rPr lang="en-GB" smtClean="0"/>
              <a:t>13/02/2025</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586432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A054E87-B409-47C6-A894-1EAEF21F30E1}" type="datetime1">
              <a:rPr lang="en-GB" smtClean="0"/>
              <a:t>13/02/2025</a:t>
            </a:fld>
            <a:endParaRPr lang="en-GB"/>
          </a:p>
        </p:txBody>
      </p:sp>
      <p:sp>
        <p:nvSpPr>
          <p:cNvPr id="8" name="Footer Placeholder 7"/>
          <p:cNvSpPr>
            <a:spLocks noGrp="1"/>
          </p:cNvSpPr>
          <p:nvPr>
            <p:ph type="ftr" sz="quarter" idx="11"/>
          </p:nvPr>
        </p:nvSpPr>
        <p:spPr/>
        <p:txBody>
          <a:bodyPr/>
          <a:lstStyle/>
          <a:p>
            <a:r>
              <a:rPr lang="en-GB"/>
              <a:t>©AUTHOR in collaboration with The Japan Society</a:t>
            </a:r>
          </a:p>
        </p:txBody>
      </p:sp>
      <p:sp>
        <p:nvSpPr>
          <p:cNvPr id="9" name="Slide Number Placeholder 8"/>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799221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8279040-582D-413C-958E-DB2174441A2C}" type="datetime1">
              <a:rPr lang="en-GB" smtClean="0"/>
              <a:t>13/02/2025</a:t>
            </a:fld>
            <a:endParaRPr lang="en-GB"/>
          </a:p>
        </p:txBody>
      </p:sp>
      <p:sp>
        <p:nvSpPr>
          <p:cNvPr id="4" name="Footer Placeholder 3"/>
          <p:cNvSpPr>
            <a:spLocks noGrp="1"/>
          </p:cNvSpPr>
          <p:nvPr>
            <p:ph type="ftr" sz="quarter" idx="11"/>
          </p:nvPr>
        </p:nvSpPr>
        <p:spPr/>
        <p:txBody>
          <a:bodyPr/>
          <a:lstStyle/>
          <a:p>
            <a:r>
              <a:rPr lang="en-GB"/>
              <a:t>©AUTHOR in collaboration with The Japan Society</a:t>
            </a:r>
          </a:p>
        </p:txBody>
      </p:sp>
      <p:sp>
        <p:nvSpPr>
          <p:cNvPr id="5" name="Slide Number Placeholder 4"/>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4987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678EE-2BE8-4A0A-9338-C585C359B5CF}" type="datetime1">
              <a:rPr lang="en-GB" smtClean="0"/>
              <a:t>13/02/2025</a:t>
            </a:fld>
            <a:endParaRPr lang="en-GB"/>
          </a:p>
        </p:txBody>
      </p:sp>
      <p:sp>
        <p:nvSpPr>
          <p:cNvPr id="3" name="Footer Placeholder 2"/>
          <p:cNvSpPr>
            <a:spLocks noGrp="1"/>
          </p:cNvSpPr>
          <p:nvPr>
            <p:ph type="ftr" sz="quarter" idx="11"/>
          </p:nvPr>
        </p:nvSpPr>
        <p:spPr/>
        <p:txBody>
          <a:bodyPr/>
          <a:lstStyle/>
          <a:p>
            <a:r>
              <a:rPr lang="en-GB"/>
              <a:t>©AUTHOR in collaboration with The Japan Society</a:t>
            </a:r>
          </a:p>
        </p:txBody>
      </p:sp>
      <p:sp>
        <p:nvSpPr>
          <p:cNvPr id="4" name="Slide Number Placeholder 3"/>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4057284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7710B8-CBDD-4FF9-9931-A987E3FB19C3}" type="datetime1">
              <a:rPr lang="en-GB" smtClean="0"/>
              <a:t>13/02/2025</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462756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42B686-D078-46AA-BF53-5F9AB630EA9A}" type="datetime1">
              <a:rPr lang="en-GB" smtClean="0"/>
              <a:t>13/02/2025</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797044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64717-8A59-4AD7-A22D-A834D31A7910}" type="datetime1">
              <a:rPr lang="en-GB" smtClean="0"/>
              <a:t>13/02/2025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©AUTHOR in collaboration with The Japan Society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7D4DA-CA93-4100-9923-91CA0C97AC6D}" type="slidenum">
              <a:rPr lang="en-GB" smtClean="0"/>
              <a:t>‹#›</a:t>
            </a:fld>
            <a:endParaRPr lang="en-GB"/>
          </a:p>
        </p:txBody>
      </p:sp>
    </p:spTree>
    <p:extLst>
      <p:ext uri="{BB962C8B-B14F-4D97-AF65-F5344CB8AC3E}">
        <p14:creationId xmlns:p14="http://schemas.microsoft.com/office/powerpoint/2010/main" val="33351668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5C668-4A9E-489F-A366-D484D38103FB}" type="datetime1">
              <a:rPr lang="en-GB" smtClean="0"/>
              <a:t>13/02/2025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©Author in collaboration with The Japan Society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7D4DA-CA93-4100-9923-91CA0C97AC6D}" type="slidenum">
              <a:rPr lang="en-GB" smtClean="0"/>
              <a:t>‹#›</a:t>
            </a:fld>
            <a:endParaRPr lang="en-GB"/>
          </a:p>
        </p:txBody>
      </p:sp>
    </p:spTree>
    <p:extLst>
      <p:ext uri="{BB962C8B-B14F-4D97-AF65-F5344CB8AC3E}">
        <p14:creationId xmlns:p14="http://schemas.microsoft.com/office/powerpoint/2010/main" val="82668657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spd="slow">
    <p:push dir="u"/>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hyperlink" Target="https://creativecommons.org/licenses/by-sa/4.0" TargetMode="External"/><Relationship Id="rId4" Type="http://schemas.openxmlformats.org/officeDocument/2006/relationships/hyperlink" Target="https://commons.wikimedia.org/wiki/File:One-legged_dogu_Cropped.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263141" y="476672"/>
            <a:ext cx="2664296"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Starter</a:t>
            </a:r>
          </a:p>
        </p:txBody>
      </p:sp>
      <p:sp>
        <p:nvSpPr>
          <p:cNvPr id="3" name="Slide Number Placeholder 2"/>
          <p:cNvSpPr>
            <a:spLocks noGrp="1"/>
          </p:cNvSpPr>
          <p:nvPr>
            <p:ph type="sldNum" sz="quarter" idx="12"/>
          </p:nvPr>
        </p:nvSpPr>
        <p:spPr/>
        <p:txBody>
          <a:bodyPr/>
          <a:lstStyle/>
          <a:p>
            <a:fld id="{7627D4DA-CA93-4100-9923-91CA0C97AC6D}" type="slidenum">
              <a:rPr lang="en-GB" smtClean="0"/>
              <a:t>1</a:t>
            </a:fld>
            <a:endParaRPr lang="en-GB"/>
          </a:p>
        </p:txBody>
      </p:sp>
      <p:pic>
        <p:nvPicPr>
          <p:cNvPr id="7" name="Picture 6"/>
          <p:cNvPicPr/>
          <p:nvPr/>
        </p:nvPicPr>
        <p:blipFill>
          <a:blip r:embed="rId3" cstate="screen">
            <a:extLst>
              <a:ext uri="{28A0092B-C50C-407E-A947-70E740481C1C}">
                <a14:useLocalDpi xmlns:a14="http://schemas.microsoft.com/office/drawing/2010/main"/>
              </a:ext>
            </a:extLst>
          </a:blip>
          <a:stretch>
            <a:fillRect/>
          </a:stretch>
        </p:blipFill>
        <p:spPr>
          <a:xfrm>
            <a:off x="7812360" y="332656"/>
            <a:ext cx="850900" cy="850900"/>
          </a:xfrm>
          <a:prstGeom prst="rect">
            <a:avLst/>
          </a:prstGeom>
        </p:spPr>
      </p:pic>
      <p:sp>
        <p:nvSpPr>
          <p:cNvPr id="9" name="TextBox 8">
            <a:extLst>
              <a:ext uri="{FF2B5EF4-FFF2-40B4-BE49-F238E27FC236}">
                <a16:creationId xmlns:a16="http://schemas.microsoft.com/office/drawing/2014/main" id="{B6AF7C29-3DD5-4626-850D-0999BA40EFA2}"/>
              </a:ext>
            </a:extLst>
          </p:cNvPr>
          <p:cNvSpPr txBox="1"/>
          <p:nvPr/>
        </p:nvSpPr>
        <p:spPr>
          <a:xfrm>
            <a:off x="5868144" y="1700806"/>
            <a:ext cx="2952327" cy="2985433"/>
          </a:xfrm>
          <a:prstGeom prst="rect">
            <a:avLst/>
          </a:prstGeom>
          <a:noFill/>
          <a:ln w="28575">
            <a:solidFill>
              <a:srgbClr val="FF0000"/>
            </a:solidFill>
            <a:prstDash val="sysDash"/>
          </a:ln>
        </p:spPr>
        <p:txBody>
          <a:bodyPr wrap="square" lIns="91440" tIns="45720" rIns="91440" bIns="45720" rtlCol="0" anchor="t">
            <a:spAutoFit/>
          </a:bodyPr>
          <a:lstStyle/>
          <a:p>
            <a:endParaRPr lang="en-GB" sz="1600" dirty="0">
              <a:latin typeface="Kozuka Gothic Pro B" pitchFamily="34" charset="-128"/>
              <a:ea typeface="Kozuka Gothic Pro B" pitchFamily="34" charset="-128"/>
            </a:endParaRPr>
          </a:p>
          <a:p>
            <a:r>
              <a:rPr lang="en-GB" sz="2000" dirty="0">
                <a:latin typeface="Kozuka Gothic Pro R" pitchFamily="34" charset="-128"/>
                <a:ea typeface="Kozuka Gothic Pro R" pitchFamily="34" charset="-128"/>
              </a:rPr>
              <a:t>Think of a sentence to describe this picture.</a:t>
            </a:r>
          </a:p>
          <a:p>
            <a:endParaRPr lang="en-GB" sz="2000" dirty="0">
              <a:latin typeface="Kozuka Gothic Pro R" pitchFamily="34" charset="-128"/>
              <a:ea typeface="Kozuka Gothic Pro R" pitchFamily="34" charset="-128"/>
            </a:endParaRPr>
          </a:p>
          <a:p>
            <a:r>
              <a:rPr lang="en-GB" sz="2000" dirty="0">
                <a:latin typeface="Kozuka Gothic Pro R" pitchFamily="34" charset="-128"/>
                <a:ea typeface="Kozuka Gothic Pro R" pitchFamily="34" charset="-128"/>
              </a:rPr>
              <a:t>Where could it be?</a:t>
            </a:r>
          </a:p>
          <a:p>
            <a:pPr marL="457200" indent="-457200">
              <a:buFont typeface="Arial"/>
              <a:buChar char="•"/>
            </a:pPr>
            <a:endParaRPr lang="en-GB" sz="2000" dirty="0">
              <a:latin typeface="Kozuka Gothic Pro R" pitchFamily="34" charset="-128"/>
              <a:ea typeface="Kozuka Gothic Pro R" pitchFamily="34" charset="-128"/>
            </a:endParaRPr>
          </a:p>
          <a:p>
            <a:r>
              <a:rPr lang="en-GB" sz="2000" dirty="0">
                <a:latin typeface="Kozuka Gothic Pro R" pitchFamily="34" charset="-128"/>
                <a:ea typeface="Kozuka Gothic Pro R" pitchFamily="34" charset="-128"/>
              </a:rPr>
              <a:t>What could the building be used for?</a:t>
            </a:r>
          </a:p>
          <a:p>
            <a:pPr marL="285750" indent="-285750">
              <a:buFont typeface="Wingdings" panose="05000000000000000000" pitchFamily="2" charset="2"/>
              <a:buChar char="Ø"/>
            </a:pPr>
            <a:endParaRPr lang="en-GB" sz="1600" dirty="0">
              <a:latin typeface="Kozuka Gothic Pro B" pitchFamily="34" charset="-128"/>
              <a:ea typeface="Kozuka Gothic Pro B" pitchFamily="34" charset="-128"/>
            </a:endParaRPr>
          </a:p>
          <a:p>
            <a:pPr marL="285750" indent="-285750">
              <a:buFont typeface="Wingdings" panose="05000000000000000000" pitchFamily="2" charset="2"/>
              <a:buChar char="Ø"/>
            </a:pPr>
            <a:endParaRPr lang="en-GB" sz="1600" dirty="0">
              <a:latin typeface="Kozuka Gothic Pro B" pitchFamily="34" charset="-128"/>
              <a:ea typeface="Kozuka Gothic Pro B" pitchFamily="34" charset="-128"/>
            </a:endParaRPr>
          </a:p>
        </p:txBody>
      </p:sp>
      <p:sp>
        <p:nvSpPr>
          <p:cNvPr id="8" name="Footer Placeholder 7">
            <a:extLst>
              <a:ext uri="{FF2B5EF4-FFF2-40B4-BE49-F238E27FC236}">
                <a16:creationId xmlns:a16="http://schemas.microsoft.com/office/drawing/2014/main" id="{2B52E0A2-05AC-4EF7-82E7-2F7B4080236C}"/>
              </a:ext>
            </a:extLst>
          </p:cNvPr>
          <p:cNvSpPr>
            <a:spLocks noGrp="1"/>
          </p:cNvSpPr>
          <p:nvPr>
            <p:ph type="ftr" sz="quarter" idx="11"/>
          </p:nvPr>
        </p:nvSpPr>
        <p:spPr>
          <a:xfrm>
            <a:off x="0" y="6356350"/>
            <a:ext cx="9143999" cy="365125"/>
          </a:xfrm>
        </p:spPr>
        <p:txBody>
          <a:bodyPr/>
          <a:lstStyle/>
          <a:p>
            <a:r>
              <a:rPr lang="en-GB" dirty="0">
                <a:solidFill>
                  <a:schemeClr val="bg1"/>
                </a:solidFill>
              </a:rPr>
              <a:t>©</a:t>
            </a:r>
            <a:r>
              <a:rPr lang="en-GB" dirty="0" err="1">
                <a:solidFill>
                  <a:schemeClr val="bg1"/>
                </a:solidFill>
              </a:rPr>
              <a:t>掬茶</a:t>
            </a:r>
            <a:r>
              <a:rPr lang="en-GB" dirty="0">
                <a:solidFill>
                  <a:schemeClr val="bg1"/>
                </a:solidFill>
              </a:rPr>
              <a:t>, CC BY-SA 3.0, via Wikimedia Commons (cropped)</a:t>
            </a:r>
          </a:p>
          <a:p>
            <a:r>
              <a:rPr lang="en-GB" dirty="0">
                <a:solidFill>
                  <a:schemeClr val="bg1"/>
                </a:solidFill>
              </a:rPr>
              <a:t>© The Japan Society (2025</a:t>
            </a:r>
            <a:br>
              <a:rPr lang="en-GB" dirty="0">
                <a:solidFill>
                  <a:schemeClr val="bg1"/>
                </a:solidFill>
              </a:rPr>
            </a:br>
            <a:endParaRPr lang="en-GB" dirty="0">
              <a:solidFill>
                <a:schemeClr val="bg1"/>
              </a:solidFill>
            </a:endParaRPr>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1834" y="1700806"/>
            <a:ext cx="5418213" cy="3852639"/>
          </a:xfrm>
          <a:prstGeom prst="rect">
            <a:avLst/>
          </a:prstGeom>
        </p:spPr>
      </p:pic>
    </p:spTree>
    <p:extLst>
      <p:ext uri="{BB962C8B-B14F-4D97-AF65-F5344CB8AC3E}">
        <p14:creationId xmlns:p14="http://schemas.microsoft.com/office/powerpoint/2010/main" val="532778218"/>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328760" y="260648"/>
            <a:ext cx="6876252" cy="830997"/>
          </a:xfrm>
          <a:prstGeom prst="rect">
            <a:avLst/>
          </a:prstGeom>
          <a:noFill/>
        </p:spPr>
        <p:txBody>
          <a:bodyPr wrap="square" lIns="91440" tIns="45720" rIns="91440" bIns="45720" rtlCol="0" anchor="t">
            <a:spAutoFit/>
          </a:bodyPr>
          <a:lstStyle/>
          <a:p>
            <a:r>
              <a:rPr lang="en-GB" sz="4800" b="1" dirty="0">
                <a:solidFill>
                  <a:srgbClr val="FF0000"/>
                </a:solidFill>
                <a:latin typeface="Kristen ITC"/>
                <a:ea typeface="Kozuka Gothic Pro B"/>
              </a:rPr>
              <a:t>The </a:t>
            </a:r>
            <a:r>
              <a:rPr lang="en-GB" sz="4800" b="1" dirty="0" err="1">
                <a:solidFill>
                  <a:srgbClr val="FF0000"/>
                </a:solidFill>
                <a:latin typeface="Kristen ITC"/>
                <a:ea typeface="Kozuka Gothic Pro B"/>
              </a:rPr>
              <a:t>Dogu</a:t>
            </a:r>
            <a:r>
              <a:rPr lang="en-GB" sz="4800" b="1" dirty="0">
                <a:solidFill>
                  <a:srgbClr val="FF0000"/>
                </a:solidFill>
                <a:latin typeface="Kristen ITC"/>
                <a:ea typeface="Kozuka Gothic Pro B"/>
              </a:rPr>
              <a:t> Figure</a:t>
            </a:r>
            <a:endParaRPr lang="en-GB" sz="4800" b="1" dirty="0">
              <a:solidFill>
                <a:srgbClr val="FF0000"/>
              </a:solidFill>
              <a:latin typeface="Kristen ITC" panose="03050502040202030202" pitchFamily="66" charset="0"/>
              <a:ea typeface="Kozuka Gothic Pro B" pitchFamily="34" charset="-128"/>
            </a:endParaRPr>
          </a:p>
        </p:txBody>
      </p:sp>
      <p:sp>
        <p:nvSpPr>
          <p:cNvPr id="3" name="Slide Number Placeholder 2"/>
          <p:cNvSpPr>
            <a:spLocks noGrp="1"/>
          </p:cNvSpPr>
          <p:nvPr>
            <p:ph type="sldNum" sz="quarter" idx="12"/>
          </p:nvPr>
        </p:nvSpPr>
        <p:spPr/>
        <p:txBody>
          <a:bodyPr/>
          <a:lstStyle/>
          <a:p>
            <a:fld id="{7627D4DA-CA93-4100-9923-91CA0C97AC6D}" type="slidenum">
              <a:rPr lang="en-GB" smtClean="0"/>
              <a:t>10</a:t>
            </a:fld>
            <a:endParaRPr lang="en-GB"/>
          </a:p>
        </p:txBody>
      </p:sp>
      <p:pic>
        <p:nvPicPr>
          <p:cNvPr id="7" name="Picture 6"/>
          <p:cNvPicPr/>
          <p:nvPr/>
        </p:nvPicPr>
        <p:blipFill>
          <a:blip r:embed="rId3" cstate="screen">
            <a:extLst>
              <a:ext uri="{28A0092B-C50C-407E-A947-70E740481C1C}">
                <a14:useLocalDpi xmlns:a14="http://schemas.microsoft.com/office/drawing/2010/main"/>
              </a:ext>
            </a:extLst>
          </a:blip>
          <a:stretch>
            <a:fillRect/>
          </a:stretch>
        </p:blipFill>
        <p:spPr>
          <a:xfrm>
            <a:off x="7812360" y="332656"/>
            <a:ext cx="850900" cy="850900"/>
          </a:xfrm>
          <a:prstGeom prst="rect">
            <a:avLst/>
          </a:prstGeom>
        </p:spPr>
      </p:pic>
      <p:sp>
        <p:nvSpPr>
          <p:cNvPr id="8" name="Content Placeholder 2">
            <a:extLst>
              <a:ext uri="{FF2B5EF4-FFF2-40B4-BE49-F238E27FC236}">
                <a16:creationId xmlns:a16="http://schemas.microsoft.com/office/drawing/2014/main" id="{03BB62AA-C2FA-49C9-B945-C790567B74D3}"/>
              </a:ext>
            </a:extLst>
          </p:cNvPr>
          <p:cNvSpPr txBox="1">
            <a:spLocks/>
          </p:cNvSpPr>
          <p:nvPr/>
        </p:nvSpPr>
        <p:spPr>
          <a:xfrm>
            <a:off x="419995" y="1573376"/>
            <a:ext cx="5232125" cy="4343928"/>
          </a:xfrm>
          <a:prstGeom prst="rect">
            <a:avLst/>
          </a:prstGeom>
        </p:spPr>
        <p:txBody>
          <a:bodyPr lIns="91440" tIns="45720" rIns="91440"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2200" dirty="0" err="1">
                <a:latin typeface="Kozuka Gothic Pro R" pitchFamily="34" charset="-128"/>
                <a:ea typeface="Kozuka Gothic Pro R"/>
                <a:cs typeface="Calibri"/>
              </a:rPr>
              <a:t>Dogu</a:t>
            </a:r>
            <a:r>
              <a:rPr lang="en-GB" sz="2200" dirty="0">
                <a:latin typeface="Kozuka Gothic Pro R" pitchFamily="34" charset="-128"/>
                <a:ea typeface="Kozuka Gothic Pro R"/>
                <a:cs typeface="Calibri"/>
              </a:rPr>
              <a:t> literally means "earthen figure". </a:t>
            </a:r>
            <a:endParaRPr lang="en-US" dirty="0"/>
          </a:p>
          <a:p>
            <a:pPr marL="285750" indent="-285750">
              <a:buFont typeface="Arial" panose="020B0604020202020204" pitchFamily="34" charset="0"/>
              <a:buChar char="•"/>
            </a:pPr>
            <a:endParaRPr lang="en-GB" sz="2200" dirty="0">
              <a:latin typeface="Kozuka Gothic Pro R" pitchFamily="34" charset="-128"/>
              <a:ea typeface="Kozuka Gothic Pro R"/>
              <a:cs typeface="Calibri"/>
            </a:endParaRPr>
          </a:p>
          <a:p>
            <a:pPr marL="285750" indent="-285750">
              <a:buFont typeface="Arial" panose="020B0604020202020204" pitchFamily="34" charset="0"/>
              <a:buChar char="•"/>
            </a:pPr>
            <a:r>
              <a:rPr lang="en-GB" sz="2200" dirty="0">
                <a:latin typeface="Kozuka Gothic Pro R" pitchFamily="34" charset="-128"/>
                <a:ea typeface="Kozuka Gothic Pro R"/>
                <a:cs typeface="Calibri"/>
              </a:rPr>
              <a:t>They are small </a:t>
            </a:r>
            <a:r>
              <a:rPr lang="en-GB" sz="2200" dirty="0">
                <a:latin typeface="Kozuka Gothic Pro B" pitchFamily="34" charset="-128"/>
                <a:ea typeface="Kozuka Gothic Pro B"/>
                <a:cs typeface="Calibri"/>
              </a:rPr>
              <a:t>humanoid </a:t>
            </a:r>
            <a:r>
              <a:rPr lang="en-GB" sz="2200" dirty="0">
                <a:latin typeface="Kozuka Gothic Pro R" pitchFamily="34" charset="-128"/>
                <a:ea typeface="Kozuka Gothic Pro R"/>
                <a:cs typeface="Calibri"/>
              </a:rPr>
              <a:t>and animal figurines.</a:t>
            </a:r>
            <a:endParaRPr lang="en-GB" dirty="0">
              <a:cs typeface="Calibri"/>
            </a:endParaRPr>
          </a:p>
          <a:p>
            <a:pPr>
              <a:lnSpc>
                <a:spcPct val="100000"/>
              </a:lnSpc>
            </a:pPr>
            <a:endParaRPr lang="en-US" sz="2200" dirty="0">
              <a:latin typeface="Kozuka Gothic Pro R" pitchFamily="34" charset="-128"/>
              <a:ea typeface="Kozuka Gothic Pro R" pitchFamily="34" charset="-128"/>
              <a:cs typeface="Calibri"/>
            </a:endParaRPr>
          </a:p>
          <a:p>
            <a:pPr marL="285750" indent="-285750">
              <a:lnSpc>
                <a:spcPct val="100000"/>
              </a:lnSpc>
              <a:buFont typeface="Arial" panose="020B0604020202020204" pitchFamily="34" charset="0"/>
              <a:buChar char="•"/>
            </a:pPr>
            <a:r>
              <a:rPr lang="en-GB" sz="2200" dirty="0">
                <a:latin typeface="Kozuka Gothic Pro R" pitchFamily="34" charset="-128"/>
                <a:ea typeface="Kozuka Gothic Pro R"/>
                <a:cs typeface="Calibri"/>
              </a:rPr>
              <a:t>Made during the latter part of the Jomon period (14,000–400 BC) of prehistoric Japan.</a:t>
            </a:r>
          </a:p>
          <a:p>
            <a:pPr>
              <a:lnSpc>
                <a:spcPct val="100000"/>
              </a:lnSpc>
            </a:pPr>
            <a:endParaRPr lang="en-GB" sz="2200" dirty="0">
              <a:latin typeface="Kozuka Gothic Pro R" pitchFamily="34" charset="-128"/>
              <a:ea typeface="Kozuka Gothic Pro R" pitchFamily="34" charset="-128"/>
              <a:cs typeface="Calibri"/>
            </a:endParaRPr>
          </a:p>
          <a:p>
            <a:pPr marL="285750" indent="-285750">
              <a:buFont typeface="Arial" panose="020B0604020202020204" pitchFamily="34" charset="0"/>
              <a:buChar char="•"/>
            </a:pPr>
            <a:r>
              <a:rPr lang="en-GB" sz="2200" dirty="0">
                <a:latin typeface="Kozuka Gothic Pro R" pitchFamily="34" charset="-128"/>
                <a:ea typeface="Kozuka Gothic Pro R" pitchFamily="34" charset="-128"/>
                <a:cs typeface="Calibri"/>
              </a:rPr>
              <a:t>Most of the </a:t>
            </a:r>
            <a:r>
              <a:rPr lang="en-US" sz="2200" dirty="0">
                <a:latin typeface="Kozuka Gothic Pro R" pitchFamily="34" charset="-128"/>
                <a:ea typeface="Kozuka Gothic Pro R" pitchFamily="34" charset="-128"/>
                <a:cs typeface="Calibri"/>
              </a:rPr>
              <a:t>D</a:t>
            </a:r>
            <a:r>
              <a:rPr lang="en-GB" sz="2200" dirty="0" err="1">
                <a:latin typeface="Kozuka Gothic Pro R" pitchFamily="34" charset="-128"/>
                <a:ea typeface="Kozuka Gothic Pro R" pitchFamily="34" charset="-128"/>
                <a:cs typeface="Calibri"/>
              </a:rPr>
              <a:t>ogu</a:t>
            </a:r>
            <a:r>
              <a:rPr lang="en-GB" sz="2200" dirty="0">
                <a:latin typeface="Kozuka Gothic Pro R" pitchFamily="34" charset="-128"/>
                <a:ea typeface="Kozuka Gothic Pro R" pitchFamily="34" charset="-128"/>
                <a:cs typeface="Calibri"/>
              </a:rPr>
              <a:t> have been found in eastern Japan and it is rare to find one in western Japan.</a:t>
            </a:r>
          </a:p>
        </p:txBody>
      </p:sp>
      <p:sp>
        <p:nvSpPr>
          <p:cNvPr id="5" name="TextBox 4">
            <a:extLst>
              <a:ext uri="{FF2B5EF4-FFF2-40B4-BE49-F238E27FC236}">
                <a16:creationId xmlns:a16="http://schemas.microsoft.com/office/drawing/2014/main" id="{C289001C-9A8A-4636-BEAC-A4A650F52B08}"/>
              </a:ext>
            </a:extLst>
          </p:cNvPr>
          <p:cNvSpPr txBox="1"/>
          <p:nvPr/>
        </p:nvSpPr>
        <p:spPr>
          <a:xfrm>
            <a:off x="5733603" y="4972388"/>
            <a:ext cx="279581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Kozuka Gothic Pro R" pitchFamily="34" charset="-128"/>
                <a:ea typeface="Kozuka Gothic Pro R" pitchFamily="34" charset="-128"/>
              </a:rPr>
              <a:t>The </a:t>
            </a:r>
            <a:r>
              <a:rPr lang="en-US" sz="1400" dirty="0" err="1">
                <a:latin typeface="Kozuka Gothic Pro R" pitchFamily="34" charset="-128"/>
                <a:ea typeface="Kozuka Gothic Pro R" pitchFamily="34" charset="-128"/>
              </a:rPr>
              <a:t>shakoki</a:t>
            </a:r>
            <a:r>
              <a:rPr lang="en-US" sz="1400" dirty="0">
                <a:latin typeface="Kozuka Gothic Pro R" pitchFamily="34" charset="-128"/>
                <a:ea typeface="Kozuka Gothic Pro R" pitchFamily="34" charset="-128"/>
              </a:rPr>
              <a:t> </a:t>
            </a:r>
            <a:r>
              <a:rPr lang="en-US" sz="1400" dirty="0" err="1">
                <a:latin typeface="Kozuka Gothic Pro R" pitchFamily="34" charset="-128"/>
                <a:ea typeface="Kozuka Gothic Pro R" pitchFamily="34" charset="-128"/>
              </a:rPr>
              <a:t>dogu</a:t>
            </a:r>
            <a:r>
              <a:rPr lang="en-US" sz="1400" dirty="0">
                <a:latin typeface="Kozuka Gothic Pro R" pitchFamily="34" charset="-128"/>
                <a:ea typeface="Kozuka Gothic Pro R" pitchFamily="34" charset="-128"/>
              </a:rPr>
              <a:t> (</a:t>
            </a:r>
            <a:r>
              <a:rPr lang="ja-JP" altLang="en-US" sz="1400" dirty="0">
                <a:latin typeface="Kozuka Gothic Pro R" pitchFamily="34" charset="-128"/>
                <a:ea typeface="Kozuka Gothic Pro R" pitchFamily="34" charset="-128"/>
              </a:rPr>
              <a:t>遮光器土偶</a:t>
            </a:r>
            <a:r>
              <a:rPr lang="en-US" sz="1400" dirty="0">
                <a:latin typeface="Kozuka Gothic Pro R" pitchFamily="34" charset="-128"/>
                <a:ea typeface="Kozuka Gothic Pro R" pitchFamily="34" charset="-128"/>
              </a:rPr>
              <a:t>), </a:t>
            </a:r>
          </a:p>
          <a:p>
            <a:r>
              <a:rPr lang="en-US" sz="1400" dirty="0">
                <a:latin typeface="Kozuka Gothic Pro R" pitchFamily="34" charset="-128"/>
                <a:ea typeface="Kozuka Gothic Pro R" pitchFamily="34" charset="-128"/>
              </a:rPr>
              <a:t>or "goggle-eyed </a:t>
            </a:r>
            <a:r>
              <a:rPr lang="en-US" sz="1400" dirty="0" err="1">
                <a:latin typeface="Kozuka Gothic Pro R" pitchFamily="34" charset="-128"/>
                <a:ea typeface="Kozuka Gothic Pro R" pitchFamily="34" charset="-128"/>
              </a:rPr>
              <a:t>dogu</a:t>
            </a:r>
            <a:r>
              <a:rPr lang="en-US" sz="1400" dirty="0">
                <a:latin typeface="Kozuka Gothic Pro R" pitchFamily="34" charset="-128"/>
                <a:ea typeface="Kozuka Gothic Pro R" pitchFamily="34" charset="-128"/>
              </a:rPr>
              <a:t>"</a:t>
            </a:r>
          </a:p>
        </p:txBody>
      </p:sp>
      <p:sp>
        <p:nvSpPr>
          <p:cNvPr id="6" name="Footer Placeholder 7">
            <a:extLst>
              <a:ext uri="{FF2B5EF4-FFF2-40B4-BE49-F238E27FC236}">
                <a16:creationId xmlns:a16="http://schemas.microsoft.com/office/drawing/2014/main" id="{E6CEA764-10E4-41E8-90D7-070A48E93A24}"/>
              </a:ext>
            </a:extLst>
          </p:cNvPr>
          <p:cNvSpPr>
            <a:spLocks noGrp="1"/>
          </p:cNvSpPr>
          <p:nvPr>
            <p:ph type="ftr" sz="quarter" idx="11"/>
          </p:nvPr>
        </p:nvSpPr>
        <p:spPr>
          <a:xfrm>
            <a:off x="5039" y="6225508"/>
            <a:ext cx="9143999" cy="1047290"/>
          </a:xfrm>
        </p:spPr>
        <p:txBody>
          <a:bodyPr/>
          <a:lstStyle/>
          <a:p>
            <a:r>
              <a:rPr lang="en-GB" dirty="0" err="1">
                <a:solidFill>
                  <a:schemeClr val="bg1"/>
                </a:solidFill>
                <a:hlinkClick r:id="rId4"/>
              </a:rPr>
              <a:t>Saigen</a:t>
            </a:r>
            <a:r>
              <a:rPr lang="en-GB" dirty="0">
                <a:solidFill>
                  <a:schemeClr val="bg1"/>
                </a:solidFill>
                <a:hlinkClick r:id="rId4"/>
              </a:rPr>
              <a:t> Jiro</a:t>
            </a:r>
            <a:r>
              <a:rPr lang="en-GB" dirty="0">
                <a:solidFill>
                  <a:schemeClr val="bg1"/>
                </a:solidFill>
              </a:rPr>
              <a:t>, </a:t>
            </a:r>
            <a:r>
              <a:rPr lang="en-GB" u="sng" dirty="0">
                <a:solidFill>
                  <a:schemeClr val="bg1"/>
                </a:solidFill>
                <a:hlinkClick r:id="rId5"/>
              </a:rPr>
              <a:t>CC BY-SA 4.0</a:t>
            </a:r>
            <a:r>
              <a:rPr lang="en-GB" dirty="0">
                <a:solidFill>
                  <a:schemeClr val="bg1"/>
                </a:solidFill>
              </a:rPr>
              <a:t>, via Wikimedia Commons</a:t>
            </a:r>
          </a:p>
          <a:p>
            <a:r>
              <a:rPr lang="en-GB" dirty="0">
                <a:solidFill>
                  <a:schemeClr val="bg1"/>
                </a:solidFill>
              </a:rPr>
              <a:t>© The Japan Society (2025)</a:t>
            </a:r>
            <a:br>
              <a:rPr lang="en-GB" dirty="0">
                <a:solidFill>
                  <a:schemeClr val="bg1"/>
                </a:solidFill>
              </a:rPr>
            </a:br>
            <a:endParaRPr lang="en-GB" dirty="0">
              <a:solidFill>
                <a:schemeClr val="bg1"/>
              </a:solidFill>
            </a:endParaRPr>
          </a:p>
          <a:p>
            <a:endParaRPr lang="en-GB" dirty="0">
              <a:solidFill>
                <a:schemeClr val="bg1"/>
              </a:solidFill>
            </a:endParaRPr>
          </a:p>
          <a:p>
            <a:endParaRPr lang="en-GB" dirty="0">
              <a:solidFill>
                <a:schemeClr val="bg1"/>
              </a:solidFill>
            </a:endParaRPr>
          </a:p>
        </p:txBody>
      </p:sp>
      <p:pic>
        <p:nvPicPr>
          <p:cNvPr id="9" name="Picture 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733603" y="1573748"/>
            <a:ext cx="3063502" cy="3384376"/>
          </a:xfrm>
          <a:prstGeom prst="rect">
            <a:avLst/>
          </a:prstGeom>
        </p:spPr>
      </p:pic>
    </p:spTree>
    <p:extLst>
      <p:ext uri="{BB962C8B-B14F-4D97-AF65-F5344CB8AC3E}">
        <p14:creationId xmlns:p14="http://schemas.microsoft.com/office/powerpoint/2010/main" val="3637869676"/>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328760" y="260648"/>
            <a:ext cx="6876252" cy="830997"/>
          </a:xfrm>
          <a:prstGeom prst="rect">
            <a:avLst/>
          </a:prstGeom>
          <a:noFill/>
        </p:spPr>
        <p:txBody>
          <a:bodyPr wrap="square" lIns="91440" tIns="45720" rIns="91440" bIns="45720" rtlCol="0" anchor="t">
            <a:spAutoFit/>
          </a:bodyPr>
          <a:lstStyle/>
          <a:p>
            <a:r>
              <a:rPr lang="en-GB" sz="4800" b="1" dirty="0">
                <a:solidFill>
                  <a:srgbClr val="FF0000"/>
                </a:solidFill>
                <a:latin typeface="Kristen ITC"/>
                <a:ea typeface="Kozuka Gothic Pro B"/>
              </a:rPr>
              <a:t>The </a:t>
            </a:r>
            <a:r>
              <a:rPr lang="en-GB" sz="4800" b="1" dirty="0" err="1">
                <a:solidFill>
                  <a:srgbClr val="FF0000"/>
                </a:solidFill>
                <a:latin typeface="Kristen ITC"/>
                <a:ea typeface="Kozuka Gothic Pro B"/>
              </a:rPr>
              <a:t>Dogu</a:t>
            </a:r>
            <a:r>
              <a:rPr lang="en-GB" sz="4800" b="1" dirty="0">
                <a:solidFill>
                  <a:srgbClr val="FF0000"/>
                </a:solidFill>
                <a:latin typeface="Kristen ITC"/>
                <a:ea typeface="Kozuka Gothic Pro B"/>
              </a:rPr>
              <a:t> Figure</a:t>
            </a:r>
            <a:endParaRPr lang="en-GB" sz="4800" b="1" dirty="0">
              <a:solidFill>
                <a:srgbClr val="FF0000"/>
              </a:solidFill>
              <a:latin typeface="Kristen ITC" panose="03050502040202030202" pitchFamily="66" charset="0"/>
              <a:ea typeface="Kozuka Gothic Pro B" pitchFamily="34" charset="-128"/>
            </a:endParaRPr>
          </a:p>
        </p:txBody>
      </p:sp>
      <p:sp>
        <p:nvSpPr>
          <p:cNvPr id="3" name="Slide Number Placeholder 2"/>
          <p:cNvSpPr>
            <a:spLocks noGrp="1"/>
          </p:cNvSpPr>
          <p:nvPr>
            <p:ph type="sldNum" sz="quarter" idx="12"/>
          </p:nvPr>
        </p:nvSpPr>
        <p:spPr/>
        <p:txBody>
          <a:bodyPr/>
          <a:lstStyle/>
          <a:p>
            <a:fld id="{7627D4DA-CA93-4100-9923-91CA0C97AC6D}" type="slidenum">
              <a:rPr lang="en-GB" smtClean="0"/>
              <a:t>11</a:t>
            </a:fld>
            <a:endParaRPr lang="en-GB"/>
          </a:p>
        </p:txBody>
      </p:sp>
      <p:pic>
        <p:nvPicPr>
          <p:cNvPr id="7" name="Picture 6"/>
          <p:cNvPicPr/>
          <p:nvPr/>
        </p:nvPicPr>
        <p:blipFill>
          <a:blip r:embed="rId3" cstate="screen">
            <a:extLst>
              <a:ext uri="{28A0092B-C50C-407E-A947-70E740481C1C}">
                <a14:useLocalDpi xmlns:a14="http://schemas.microsoft.com/office/drawing/2010/main"/>
              </a:ext>
            </a:extLst>
          </a:blip>
          <a:stretch>
            <a:fillRect/>
          </a:stretch>
        </p:blipFill>
        <p:spPr>
          <a:xfrm>
            <a:off x="7812360" y="332656"/>
            <a:ext cx="850900" cy="850900"/>
          </a:xfrm>
          <a:prstGeom prst="rect">
            <a:avLst/>
          </a:prstGeom>
        </p:spPr>
      </p:pic>
      <p:sp>
        <p:nvSpPr>
          <p:cNvPr id="8" name="Content Placeholder 2">
            <a:extLst>
              <a:ext uri="{FF2B5EF4-FFF2-40B4-BE49-F238E27FC236}">
                <a16:creationId xmlns:a16="http://schemas.microsoft.com/office/drawing/2014/main" id="{03BB62AA-C2FA-49C9-B945-C790567B74D3}"/>
              </a:ext>
            </a:extLst>
          </p:cNvPr>
          <p:cNvSpPr txBox="1">
            <a:spLocks/>
          </p:cNvSpPr>
          <p:nvPr/>
        </p:nvSpPr>
        <p:spPr>
          <a:xfrm>
            <a:off x="419995" y="1700808"/>
            <a:ext cx="5016101" cy="4343928"/>
          </a:xfrm>
          <a:prstGeom prst="rect">
            <a:avLst/>
          </a:prstGeom>
        </p:spPr>
        <p:txBody>
          <a:bodyPr lIns="91440" tIns="45720" rIns="91440"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00000"/>
              </a:lnSpc>
              <a:buFont typeface="Arial" panose="020B0604020202020204" pitchFamily="34" charset="0"/>
              <a:buChar char="•"/>
            </a:pPr>
            <a:r>
              <a:rPr lang="en-GB" sz="2200" dirty="0" err="1">
                <a:latin typeface="Kozuka Gothic Pro R" pitchFamily="34" charset="-128"/>
                <a:ea typeface="Kozuka Gothic Pro R" pitchFamily="34" charset="-128"/>
                <a:cs typeface="Calibri"/>
              </a:rPr>
              <a:t>Dogu</a:t>
            </a:r>
            <a:r>
              <a:rPr lang="en-GB" sz="2200" dirty="0">
                <a:latin typeface="Kozuka Gothic Pro R" pitchFamily="34" charset="-128"/>
                <a:ea typeface="Kozuka Gothic Pro R" pitchFamily="34" charset="-128"/>
                <a:cs typeface="Calibri"/>
              </a:rPr>
              <a:t> are made of </a:t>
            </a:r>
            <a:r>
              <a:rPr lang="en-GB" sz="2200" dirty="0">
                <a:latin typeface="Kozuka Gothic Pro B" pitchFamily="34" charset="-128"/>
                <a:ea typeface="Kozuka Gothic Pro B" pitchFamily="34" charset="-128"/>
                <a:cs typeface="Calibri"/>
              </a:rPr>
              <a:t>clay</a:t>
            </a:r>
            <a:r>
              <a:rPr lang="en-GB" sz="2200" b="1" dirty="0">
                <a:latin typeface="Kozuka Gothic Pro R" pitchFamily="34" charset="-128"/>
                <a:ea typeface="Kozuka Gothic Pro R" pitchFamily="34" charset="-128"/>
                <a:cs typeface="Calibri"/>
              </a:rPr>
              <a:t> </a:t>
            </a:r>
            <a:r>
              <a:rPr lang="en-GB" sz="2200" dirty="0">
                <a:latin typeface="Kozuka Gothic Pro R" pitchFamily="34" charset="-128"/>
                <a:ea typeface="Kozuka Gothic Pro R" pitchFamily="34" charset="-128"/>
                <a:cs typeface="Calibri"/>
              </a:rPr>
              <a:t>and are small, typically 10 to 30 cm high.</a:t>
            </a:r>
          </a:p>
          <a:p>
            <a:pPr marL="285750" indent="-285750">
              <a:lnSpc>
                <a:spcPct val="100000"/>
              </a:lnSpc>
              <a:buFont typeface="Arial" panose="020B0604020202020204" pitchFamily="34" charset="0"/>
              <a:buChar char="•"/>
            </a:pPr>
            <a:endParaRPr lang="en-GB" sz="2200" dirty="0">
              <a:latin typeface="Kozuka Gothic Pro R" pitchFamily="34" charset="-128"/>
              <a:ea typeface="Kozuka Gothic Pro R" pitchFamily="34" charset="-128"/>
              <a:cs typeface="Calibri"/>
            </a:endParaRPr>
          </a:p>
          <a:p>
            <a:pPr marL="285750" indent="-285750">
              <a:buFont typeface="Arial" panose="020B0604020202020204" pitchFamily="34" charset="0"/>
              <a:buChar char="•"/>
            </a:pPr>
            <a:r>
              <a:rPr lang="en-GB" sz="2200" dirty="0">
                <a:latin typeface="Kozuka Gothic Pro R" pitchFamily="34" charset="-128"/>
                <a:ea typeface="Kozuka Gothic Pro R" pitchFamily="34" charset="-128"/>
                <a:cs typeface="Calibri"/>
              </a:rPr>
              <a:t>They have been found by archaeologists near where people were buried.</a:t>
            </a:r>
          </a:p>
          <a:p>
            <a:endParaRPr lang="en-GB" sz="2200" dirty="0">
              <a:latin typeface="Kozuka Gothic Pro R" pitchFamily="34" charset="-128"/>
              <a:ea typeface="Kozuka Gothic Pro R" pitchFamily="34" charset="-128"/>
              <a:cs typeface="Calibri"/>
            </a:endParaRPr>
          </a:p>
          <a:p>
            <a:pPr marL="285750" indent="-285750">
              <a:buFont typeface="Arial" panose="020B0604020202020204" pitchFamily="34" charset="0"/>
              <a:buChar char="•"/>
            </a:pPr>
            <a:r>
              <a:rPr lang="en-GB" sz="2200" dirty="0">
                <a:latin typeface="Kozuka Gothic Pro R" pitchFamily="34" charset="-128"/>
                <a:ea typeface="Kozuka Gothic Pro R"/>
                <a:cs typeface="Calibri"/>
              </a:rPr>
              <a:t>Most have marks on the face, chest and shoulders, made from twisted cord.</a:t>
            </a:r>
            <a:endParaRPr lang="en-GB" sz="2200" dirty="0">
              <a:latin typeface="Kozuka Gothic Pro R" pitchFamily="34" charset="-128"/>
              <a:ea typeface="Kozuka Gothic Pro R" pitchFamily="34" charset="-128"/>
              <a:cs typeface="Calibri"/>
            </a:endParaRPr>
          </a:p>
        </p:txBody>
      </p:sp>
      <p:grpSp>
        <p:nvGrpSpPr>
          <p:cNvPr id="9" name="Group 8"/>
          <p:cNvGrpSpPr/>
          <p:nvPr/>
        </p:nvGrpSpPr>
        <p:grpSpPr>
          <a:xfrm>
            <a:off x="5679260" y="1268760"/>
            <a:ext cx="2984000" cy="4680000"/>
            <a:chOff x="5679260" y="1268760"/>
            <a:chExt cx="2984000" cy="4680000"/>
          </a:xfrm>
        </p:grpSpPr>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79260" y="1268760"/>
              <a:ext cx="2984000" cy="4680000"/>
            </a:xfrm>
            <a:prstGeom prst="rect">
              <a:avLst/>
            </a:prstGeom>
          </p:spPr>
        </p:pic>
        <p:sp>
          <p:nvSpPr>
            <p:cNvPr id="4" name="TextBox 3"/>
            <p:cNvSpPr txBox="1"/>
            <p:nvPr/>
          </p:nvSpPr>
          <p:spPr>
            <a:xfrm>
              <a:off x="5679260" y="5717928"/>
              <a:ext cx="1231108" cy="230832"/>
            </a:xfrm>
            <a:prstGeom prst="rect">
              <a:avLst/>
            </a:prstGeom>
            <a:noFill/>
          </p:spPr>
          <p:txBody>
            <a:bodyPr wrap="square" rtlCol="0">
              <a:spAutoFit/>
            </a:bodyPr>
            <a:lstStyle/>
            <a:p>
              <a:r>
                <a:rPr lang="en-GB" sz="900" dirty="0">
                  <a:solidFill>
                    <a:schemeClr val="tx1">
                      <a:lumMod val="65000"/>
                      <a:lumOff val="35000"/>
                    </a:schemeClr>
                  </a:solidFill>
                </a:rPr>
                <a:t>Photo by </a:t>
              </a:r>
              <a:r>
                <a:rPr lang="en-GB" sz="900" dirty="0" err="1">
                  <a:solidFill>
                    <a:schemeClr val="tx1">
                      <a:lumMod val="65000"/>
                      <a:lumOff val="35000"/>
                    </a:schemeClr>
                  </a:solidFill>
                </a:rPr>
                <a:t>Hiart</a:t>
              </a:r>
              <a:r>
                <a:rPr lang="en-GB" sz="900" dirty="0">
                  <a:solidFill>
                    <a:schemeClr val="tx1">
                      <a:lumMod val="65000"/>
                      <a:lumOff val="35000"/>
                    </a:schemeClr>
                  </a:solidFill>
                </a:rPr>
                <a:t>, CC0</a:t>
              </a:r>
            </a:p>
          </p:txBody>
        </p:sp>
      </p:grpSp>
      <p:sp>
        <p:nvSpPr>
          <p:cNvPr id="10" name="Footer Placeholder 7">
            <a:extLst>
              <a:ext uri="{FF2B5EF4-FFF2-40B4-BE49-F238E27FC236}">
                <a16:creationId xmlns:a16="http://schemas.microsoft.com/office/drawing/2014/main" id="{389EF61F-C449-97D3-501A-7ED225BF3440}"/>
              </a:ext>
            </a:extLst>
          </p:cNvPr>
          <p:cNvSpPr>
            <a:spLocks noGrp="1"/>
          </p:cNvSpPr>
          <p:nvPr>
            <p:ph type="ftr" sz="quarter" idx="11"/>
          </p:nvPr>
        </p:nvSpPr>
        <p:spPr>
          <a:xfrm>
            <a:off x="-1" y="6470257"/>
            <a:ext cx="9143999" cy="382944"/>
          </a:xfrm>
        </p:spPr>
        <p:txBody>
          <a:bodyPr/>
          <a:lstStyle/>
          <a:p>
            <a:r>
              <a:rPr lang="en-GB" dirty="0">
                <a:solidFill>
                  <a:schemeClr val="bg1">
                    <a:lumMod val="95000"/>
                  </a:schemeClr>
                </a:solidFill>
              </a:rPr>
              <a:t>©J Buchanan and K Montague in collaboration with The Japan Society</a:t>
            </a:r>
          </a:p>
          <a:p>
            <a:r>
              <a:rPr lang="en-GB" dirty="0">
                <a:solidFill>
                  <a:schemeClr val="bg1"/>
                </a:solidFill>
              </a:rPr>
              <a:t>© The Japan Society (2025)</a:t>
            </a:r>
            <a:br>
              <a:rPr lang="en-GB" dirty="0">
                <a:solidFill>
                  <a:schemeClr val="bg1"/>
                </a:solidFill>
              </a:rPr>
            </a:br>
            <a:endParaRPr lang="en-GB" dirty="0">
              <a:solidFill>
                <a:schemeClr val="bg1"/>
              </a:solidFill>
            </a:endParaRPr>
          </a:p>
          <a:p>
            <a:endParaRPr lang="en-GB" dirty="0">
              <a:solidFill>
                <a:schemeClr val="bg1">
                  <a:lumMod val="95000"/>
                </a:schemeClr>
              </a:solidFill>
            </a:endParaRPr>
          </a:p>
        </p:txBody>
      </p:sp>
    </p:spTree>
    <p:extLst>
      <p:ext uri="{BB962C8B-B14F-4D97-AF65-F5344CB8AC3E}">
        <p14:creationId xmlns:p14="http://schemas.microsoft.com/office/powerpoint/2010/main" val="1568843489"/>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259984" y="260647"/>
            <a:ext cx="6876252" cy="830997"/>
          </a:xfrm>
          <a:prstGeom prst="rect">
            <a:avLst/>
          </a:prstGeom>
          <a:noFill/>
        </p:spPr>
        <p:txBody>
          <a:bodyPr wrap="square" lIns="91440" tIns="45720" rIns="91440" bIns="45720" rtlCol="0" anchor="t">
            <a:spAutoFit/>
          </a:bodyPr>
          <a:lstStyle/>
          <a:p>
            <a:r>
              <a:rPr lang="en-GB" sz="4800" b="1" dirty="0">
                <a:solidFill>
                  <a:srgbClr val="FF0000"/>
                </a:solidFill>
                <a:latin typeface="Kristen ITC"/>
                <a:ea typeface="Kozuka Gothic Pro B"/>
              </a:rPr>
              <a:t>Examples of </a:t>
            </a:r>
            <a:r>
              <a:rPr lang="en-GB" sz="4800" b="1" dirty="0" err="1">
                <a:solidFill>
                  <a:srgbClr val="FF0000"/>
                </a:solidFill>
                <a:latin typeface="Kristen ITC"/>
                <a:ea typeface="Kozuka Gothic Pro B"/>
              </a:rPr>
              <a:t>Dogu</a:t>
            </a:r>
            <a:endParaRPr lang="en-GB" sz="4800" b="1" dirty="0">
              <a:solidFill>
                <a:srgbClr val="FF0000"/>
              </a:solidFill>
              <a:latin typeface="Kristen ITC" panose="03050502040202030202" pitchFamily="66" charset="0"/>
              <a:ea typeface="Kozuka Gothic Pro B" pitchFamily="34" charset="-128"/>
            </a:endParaRPr>
          </a:p>
        </p:txBody>
      </p:sp>
      <p:sp>
        <p:nvSpPr>
          <p:cNvPr id="3" name="Slide Number Placeholder 2"/>
          <p:cNvSpPr>
            <a:spLocks noGrp="1"/>
          </p:cNvSpPr>
          <p:nvPr>
            <p:ph type="sldNum" sz="quarter" idx="12"/>
          </p:nvPr>
        </p:nvSpPr>
        <p:spPr/>
        <p:txBody>
          <a:bodyPr/>
          <a:lstStyle/>
          <a:p>
            <a:fld id="{7627D4DA-CA93-4100-9923-91CA0C97AC6D}" type="slidenum">
              <a:rPr lang="en-GB" smtClean="0"/>
              <a:t>12</a:t>
            </a:fld>
            <a:endParaRPr lang="en-GB"/>
          </a:p>
        </p:txBody>
      </p:sp>
      <p:pic>
        <p:nvPicPr>
          <p:cNvPr id="7" name="Picture 6"/>
          <p:cNvPicPr/>
          <p:nvPr/>
        </p:nvPicPr>
        <p:blipFill>
          <a:blip r:embed="rId3" cstate="screen">
            <a:extLst>
              <a:ext uri="{28A0092B-C50C-407E-A947-70E740481C1C}">
                <a14:useLocalDpi xmlns:a14="http://schemas.microsoft.com/office/drawing/2010/main"/>
              </a:ext>
            </a:extLst>
          </a:blip>
          <a:stretch>
            <a:fillRect/>
          </a:stretch>
        </p:blipFill>
        <p:spPr>
          <a:xfrm>
            <a:off x="7812360" y="332656"/>
            <a:ext cx="850900" cy="850900"/>
          </a:xfrm>
          <a:prstGeom prst="rect">
            <a:avLst/>
          </a:prstGeom>
        </p:spPr>
      </p:pic>
      <p:sp>
        <p:nvSpPr>
          <p:cNvPr id="6" name="Footer Placeholder 7">
            <a:extLst>
              <a:ext uri="{FF2B5EF4-FFF2-40B4-BE49-F238E27FC236}">
                <a16:creationId xmlns:a16="http://schemas.microsoft.com/office/drawing/2014/main" id="{E6CEA764-10E4-41E8-90D7-070A48E93A24}"/>
              </a:ext>
            </a:extLst>
          </p:cNvPr>
          <p:cNvSpPr>
            <a:spLocks noGrp="1"/>
          </p:cNvSpPr>
          <p:nvPr>
            <p:ph type="ftr" sz="quarter" idx="11"/>
          </p:nvPr>
        </p:nvSpPr>
        <p:spPr>
          <a:xfrm>
            <a:off x="0" y="6525344"/>
            <a:ext cx="9143999" cy="196132"/>
          </a:xfrm>
        </p:spPr>
        <p:txBody>
          <a:bodyPr/>
          <a:lstStyle/>
          <a:p>
            <a:r>
              <a:rPr lang="en-GB" dirty="0">
                <a:solidFill>
                  <a:schemeClr val="bg1"/>
                </a:solidFill>
              </a:rPr>
              <a:t>Images: </a:t>
            </a:r>
            <a:r>
              <a:rPr lang="en-GB" dirty="0" err="1">
                <a:solidFill>
                  <a:schemeClr val="bg1"/>
                </a:solidFill>
              </a:rPr>
              <a:t>Hiart</a:t>
            </a:r>
            <a:r>
              <a:rPr lang="en-GB" dirty="0">
                <a:solidFill>
                  <a:schemeClr val="bg1"/>
                </a:solidFill>
              </a:rPr>
              <a:t>, CC0, and I, </a:t>
            </a:r>
            <a:r>
              <a:rPr lang="en-GB" dirty="0" err="1">
                <a:solidFill>
                  <a:schemeClr val="bg1"/>
                </a:solidFill>
              </a:rPr>
              <a:t>Sailko</a:t>
            </a:r>
            <a:r>
              <a:rPr lang="en-GB" dirty="0">
                <a:solidFill>
                  <a:schemeClr val="bg1"/>
                </a:solidFill>
              </a:rPr>
              <a:t>, CC BY-SA 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 The Japan Society (2025)</a:t>
            </a:r>
            <a:br>
              <a:rPr kumimoji="0" lang="en-GB" sz="1200" b="0" i="0" u="none" strike="noStrike" kern="1200" cap="none" spc="0" normalizeH="0" baseline="0" noProof="0" dirty="0">
                <a:ln>
                  <a:noFill/>
                </a:ln>
                <a:solidFill>
                  <a:prstClr val="white"/>
                </a:solidFill>
                <a:effectLst/>
                <a:uLnTx/>
                <a:uFillTx/>
                <a:latin typeface="Calibri"/>
                <a:ea typeface="+mn-ea"/>
                <a:cs typeface="+mn-cs"/>
              </a:rPr>
            </a:b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a:p>
            <a:endParaRPr lang="en-GB" dirty="0">
              <a:solidFill>
                <a:schemeClr val="bg1"/>
              </a:solidFill>
            </a:endParaRPr>
          </a:p>
        </p:txBody>
      </p:sp>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5300" y="1484784"/>
            <a:ext cx="2238375" cy="4320000"/>
          </a:xfrm>
          <a:prstGeom prst="rect">
            <a:avLst/>
          </a:prstGeom>
        </p:spPr>
      </p:pic>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419872" y="1484784"/>
            <a:ext cx="1905001" cy="4320000"/>
          </a:xfrm>
          <a:prstGeom prst="rect">
            <a:avLst/>
          </a:prstGeom>
        </p:spPr>
      </p:pic>
      <p:pic>
        <p:nvPicPr>
          <p:cNvPr id="10" name="Picture 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940152" y="1488579"/>
            <a:ext cx="2800350" cy="4320000"/>
          </a:xfrm>
          <a:prstGeom prst="rect">
            <a:avLst/>
          </a:prstGeom>
        </p:spPr>
      </p:pic>
    </p:spTree>
    <p:extLst>
      <p:ext uri="{BB962C8B-B14F-4D97-AF65-F5344CB8AC3E}">
        <p14:creationId xmlns:p14="http://schemas.microsoft.com/office/powerpoint/2010/main" val="2121266434"/>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xtBox 1"/>
          <p:cNvSpPr txBox="1"/>
          <p:nvPr/>
        </p:nvSpPr>
        <p:spPr>
          <a:xfrm>
            <a:off x="328760" y="260648"/>
            <a:ext cx="6876252"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FF0000"/>
                </a:solidFill>
                <a:effectLst/>
                <a:uLnTx/>
                <a:uFillTx/>
                <a:latin typeface="Kristen ITC"/>
                <a:ea typeface="Kozuka Gothic Pro B"/>
                <a:cs typeface="+mn-cs"/>
              </a:rPr>
              <a:t>Task:</a:t>
            </a:r>
            <a:endParaRPr kumimoji="0" lang="en-GB" sz="4800" b="1" i="0" u="none" strike="noStrike" kern="1200" cap="none" spc="0" normalizeH="0" baseline="0" noProof="0" dirty="0">
              <a:ln>
                <a:noFill/>
              </a:ln>
              <a:solidFill>
                <a:srgbClr val="FF0000"/>
              </a:solidFill>
              <a:effectLst/>
              <a:uLnTx/>
              <a:uFillTx/>
              <a:latin typeface="Kristen ITC" panose="03050502040202030202" pitchFamily="66" charset="0"/>
              <a:ea typeface="Kozuka Gothic Pro B" pitchFamily="34" charset="-128"/>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7D4DA-CA93-4100-9923-91CA0C97AC6D}"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p:nvPr/>
        </p:nvPicPr>
        <p:blipFill>
          <a:blip r:embed="rId3" cstate="screen">
            <a:extLst>
              <a:ext uri="{28A0092B-C50C-407E-A947-70E740481C1C}">
                <a14:useLocalDpi xmlns:a14="http://schemas.microsoft.com/office/drawing/2010/main"/>
              </a:ext>
            </a:extLst>
          </a:blip>
          <a:stretch>
            <a:fillRect/>
          </a:stretch>
        </p:blipFill>
        <p:spPr>
          <a:xfrm>
            <a:off x="7812360" y="332656"/>
            <a:ext cx="850900" cy="850900"/>
          </a:xfrm>
          <a:prstGeom prst="rect">
            <a:avLst/>
          </a:prstGeom>
        </p:spPr>
      </p:pic>
      <p:sp>
        <p:nvSpPr>
          <p:cNvPr id="8" name="Content Placeholder 2">
            <a:extLst>
              <a:ext uri="{FF2B5EF4-FFF2-40B4-BE49-F238E27FC236}">
                <a16:creationId xmlns:a16="http://schemas.microsoft.com/office/drawing/2014/main" id="{03BB62AA-C2FA-49C9-B945-C790567B74D3}"/>
              </a:ext>
            </a:extLst>
          </p:cNvPr>
          <p:cNvSpPr txBox="1">
            <a:spLocks/>
          </p:cNvSpPr>
          <p:nvPr/>
        </p:nvSpPr>
        <p:spPr>
          <a:xfrm>
            <a:off x="328760" y="1447051"/>
            <a:ext cx="4747296" cy="4343928"/>
          </a:xfrm>
          <a:prstGeom prst="rect">
            <a:avLst/>
          </a:prstGeom>
        </p:spPr>
        <p:txBody>
          <a:bodyPr lIns="91440" tIns="45720" rIns="91440"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u="none" strike="noStrike" kern="1200" cap="none" spc="0" normalizeH="0" baseline="0" noProof="0" dirty="0">
                <a:ln>
                  <a:noFill/>
                </a:ln>
                <a:solidFill>
                  <a:prstClr val="black"/>
                </a:solidFill>
                <a:effectLst/>
                <a:uLnTx/>
                <a:uFillTx/>
                <a:latin typeface="Kozuka Gothic Pro R" panose="020B0400000000000000" pitchFamily="34" charset="-128"/>
                <a:ea typeface="Kozuka Gothic Pro R" panose="020B0400000000000000" pitchFamily="34" charset="-128"/>
                <a:cs typeface="Calibri"/>
              </a:rPr>
              <a:t>Compare dogu to figures and statues made in other countries and civilisations during the prehistoric period.</a:t>
            </a:r>
          </a:p>
          <a:p>
            <a:pPr marR="0" lvl="0" algn="l" defTabSz="914400" rtl="0" eaLnBrk="1" fontAlgn="auto" latinLnBrk="0" hangingPunct="1">
              <a:lnSpc>
                <a:spcPct val="100000"/>
              </a:lnSpc>
              <a:spcBef>
                <a:spcPts val="0"/>
              </a:spcBef>
              <a:spcAft>
                <a:spcPts val="0"/>
              </a:spcAft>
              <a:buClrTx/>
              <a:buSzTx/>
              <a:tabLst/>
              <a:defRPr/>
            </a:pPr>
            <a:endParaRPr lang="en-GB" sz="2000" dirty="0">
              <a:solidFill>
                <a:prstClr val="black"/>
              </a:solidFill>
              <a:latin typeface="Kozuka Gothic Pro R" pitchFamily="34" charset="-128"/>
              <a:ea typeface="Kozuka Gothic Pro R" pitchFamily="34" charset="-128"/>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prstClr val="black"/>
                </a:solidFill>
                <a:latin typeface="Kozuka Gothic Pro R" pitchFamily="34" charset="-128"/>
                <a:ea typeface="Kozuka Gothic Pro R" pitchFamily="34" charset="-128"/>
                <a:cs typeface="Calibri"/>
              </a:rPr>
              <a:t>Using the worksheet, look closely at the different figures and statues, and annotate what you notice.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u="none" strike="noStrike" kern="1200" cap="none" spc="0" normalizeH="0" baseline="0" noProof="0" dirty="0">
              <a:ln>
                <a:noFill/>
              </a:ln>
              <a:solidFill>
                <a:prstClr val="black"/>
              </a:solidFill>
              <a:effectLst/>
              <a:uLnTx/>
              <a:uFillTx/>
              <a:latin typeface="Kozuka Gothic Pro R" panose="020B0400000000000000" pitchFamily="34" charset="-128"/>
              <a:ea typeface="Kozuka Gothic Pro R" panose="020B0400000000000000" pitchFamily="34" charset="-128"/>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prstClr val="black"/>
                </a:solidFill>
                <a:latin typeface="Kozuka Gothic Pro R" panose="020B0400000000000000" pitchFamily="34" charset="-128"/>
                <a:ea typeface="Kozuka Gothic Pro R" panose="020B0400000000000000" pitchFamily="34" charset="-128"/>
                <a:cs typeface="Calibri"/>
              </a:rPr>
              <a:t>What makes dogu similar or different to these other artefacts?</a:t>
            </a:r>
            <a:endParaRPr kumimoji="0" lang="en-GB" sz="2000" u="none" strike="noStrike" kern="1200" cap="none" spc="0" normalizeH="0" baseline="0" noProof="0" dirty="0">
              <a:ln>
                <a:noFill/>
              </a:ln>
              <a:solidFill>
                <a:prstClr val="black"/>
              </a:solidFill>
              <a:effectLst/>
              <a:uLnTx/>
              <a:uFillTx/>
              <a:latin typeface="Kozuka Gothic Pro R" panose="020B0400000000000000" pitchFamily="34" charset="-128"/>
              <a:ea typeface="Kozuka Gothic Pro R" panose="020B0400000000000000" pitchFamily="34" charset="-128"/>
              <a:cs typeface="Calibri"/>
            </a:endParaRPr>
          </a:p>
        </p:txBody>
      </p:sp>
      <p:pic>
        <p:nvPicPr>
          <p:cNvPr id="9" name="Picture 8">
            <a:extLst>
              <a:ext uri="{FF2B5EF4-FFF2-40B4-BE49-F238E27FC236}">
                <a16:creationId xmlns:a16="http://schemas.microsoft.com/office/drawing/2014/main" id="{1990FD29-E5E3-8942-BF6C-BFD66BD1BA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52120" y="1541653"/>
            <a:ext cx="2838801" cy="4032448"/>
          </a:xfrm>
          <a:prstGeom prst="rect">
            <a:avLst/>
          </a:prstGeom>
          <a:ln>
            <a:noFill/>
          </a:ln>
          <a:effectLst>
            <a:outerShdw blurRad="292100" dist="139700" dir="2700000" algn="tl" rotWithShape="0">
              <a:srgbClr val="333333">
                <a:alpha val="65000"/>
              </a:srgbClr>
            </a:outerShdw>
          </a:effectLst>
        </p:spPr>
      </p:pic>
      <p:sp>
        <p:nvSpPr>
          <p:cNvPr id="4" name="Footer Placeholder 7">
            <a:extLst>
              <a:ext uri="{FF2B5EF4-FFF2-40B4-BE49-F238E27FC236}">
                <a16:creationId xmlns:a16="http://schemas.microsoft.com/office/drawing/2014/main" id="{C3D1811E-33DC-9A8D-F9C7-8BDEA6249CED}"/>
              </a:ext>
            </a:extLst>
          </p:cNvPr>
          <p:cNvSpPr>
            <a:spLocks noGrp="1"/>
          </p:cNvSpPr>
          <p:nvPr>
            <p:ph type="ftr" sz="quarter" idx="11"/>
          </p:nvPr>
        </p:nvSpPr>
        <p:spPr>
          <a:xfrm>
            <a:off x="-1" y="6470257"/>
            <a:ext cx="9143999" cy="382944"/>
          </a:xfrm>
        </p:spPr>
        <p:txBody>
          <a:bodyPr/>
          <a:lstStyle/>
          <a:p>
            <a:r>
              <a:rPr lang="en-GB" dirty="0">
                <a:solidFill>
                  <a:schemeClr val="bg1">
                    <a:lumMod val="95000"/>
                  </a:schemeClr>
                </a:solidFill>
              </a:rPr>
              <a:t>©J Buchanan and K Montague in collaboration with The Japan Society</a:t>
            </a:r>
          </a:p>
          <a:p>
            <a:r>
              <a:rPr lang="en-GB" dirty="0">
                <a:solidFill>
                  <a:schemeClr val="bg1"/>
                </a:solidFill>
              </a:rPr>
              <a:t>© The Japan Society (2025)</a:t>
            </a:r>
            <a:br>
              <a:rPr lang="en-GB" dirty="0">
                <a:solidFill>
                  <a:schemeClr val="bg1"/>
                </a:solidFill>
              </a:rPr>
            </a:br>
            <a:endParaRPr lang="en-GB" dirty="0">
              <a:solidFill>
                <a:schemeClr val="bg1"/>
              </a:solidFill>
            </a:endParaRPr>
          </a:p>
          <a:p>
            <a:endParaRPr lang="en-GB" dirty="0">
              <a:solidFill>
                <a:schemeClr val="bg1">
                  <a:lumMod val="95000"/>
                </a:schemeClr>
              </a:solidFill>
            </a:endParaRPr>
          </a:p>
        </p:txBody>
      </p:sp>
    </p:spTree>
    <p:extLst>
      <p:ext uri="{BB962C8B-B14F-4D97-AF65-F5344CB8AC3E}">
        <p14:creationId xmlns:p14="http://schemas.microsoft.com/office/powerpoint/2010/main" val="1879029310"/>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xtBox 1"/>
          <p:cNvSpPr txBox="1"/>
          <p:nvPr/>
        </p:nvSpPr>
        <p:spPr>
          <a:xfrm>
            <a:off x="259984" y="260647"/>
            <a:ext cx="6876252"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FF0000"/>
                </a:solidFill>
                <a:effectLst/>
                <a:uLnTx/>
                <a:uFillTx/>
                <a:latin typeface="Kristen ITC" panose="03050502040202030202" pitchFamily="66" charset="0"/>
                <a:ea typeface="Kozuka Gothic Pro B" pitchFamily="34" charset="-128"/>
                <a:cs typeface="+mn-cs"/>
              </a:rPr>
              <a:t>Mesopotamia (Iraq)</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7D4DA-CA93-4100-9923-91CA0C97AC6D}"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p:nvPr/>
        </p:nvPicPr>
        <p:blipFill>
          <a:blip r:embed="rId3" cstate="screen">
            <a:extLst>
              <a:ext uri="{28A0092B-C50C-407E-A947-70E740481C1C}">
                <a14:useLocalDpi xmlns:a14="http://schemas.microsoft.com/office/drawing/2010/main"/>
              </a:ext>
            </a:extLst>
          </a:blip>
          <a:stretch>
            <a:fillRect/>
          </a:stretch>
        </p:blipFill>
        <p:spPr>
          <a:xfrm>
            <a:off x="7812360" y="332656"/>
            <a:ext cx="850900" cy="850900"/>
          </a:xfrm>
          <a:prstGeom prst="rect">
            <a:avLst/>
          </a:prstGeom>
        </p:spPr>
      </p:pic>
      <p:pic>
        <p:nvPicPr>
          <p:cNvPr id="4" name="Picture 3">
            <a:extLst>
              <a:ext uri="{FF2B5EF4-FFF2-40B4-BE49-F238E27FC236}">
                <a16:creationId xmlns:a16="http://schemas.microsoft.com/office/drawing/2014/main" id="{B090117D-33C2-A084-34AC-B199CAE071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9984" y="1308369"/>
            <a:ext cx="2561084" cy="3856014"/>
          </a:xfrm>
          <a:prstGeom prst="rect">
            <a:avLst/>
          </a:prstGeom>
        </p:spPr>
      </p:pic>
      <p:pic>
        <p:nvPicPr>
          <p:cNvPr id="5" name="Picture 4">
            <a:extLst>
              <a:ext uri="{FF2B5EF4-FFF2-40B4-BE49-F238E27FC236}">
                <a16:creationId xmlns:a16="http://schemas.microsoft.com/office/drawing/2014/main" id="{31709860-6EED-5F9D-1DFA-3FD071A6DC9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291457" y="1298142"/>
            <a:ext cx="2561085" cy="3862441"/>
          </a:xfrm>
          <a:prstGeom prst="rect">
            <a:avLst/>
          </a:prstGeom>
        </p:spPr>
      </p:pic>
      <p:pic>
        <p:nvPicPr>
          <p:cNvPr id="8" name="Picture 7">
            <a:extLst>
              <a:ext uri="{FF2B5EF4-FFF2-40B4-BE49-F238E27FC236}">
                <a16:creationId xmlns:a16="http://schemas.microsoft.com/office/drawing/2014/main" id="{AA1BAEA3-CB4E-583F-B100-3A68EEFE85F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41888" y="1303383"/>
            <a:ext cx="2242592" cy="3878366"/>
          </a:xfrm>
          <a:prstGeom prst="rect">
            <a:avLst/>
          </a:prstGeom>
        </p:spPr>
      </p:pic>
      <p:sp>
        <p:nvSpPr>
          <p:cNvPr id="9" name="Content Placeholder 2">
            <a:extLst>
              <a:ext uri="{FF2B5EF4-FFF2-40B4-BE49-F238E27FC236}">
                <a16:creationId xmlns:a16="http://schemas.microsoft.com/office/drawing/2014/main" id="{06AAEFB5-7C24-6A9B-F8DE-2444972A6331}"/>
              </a:ext>
            </a:extLst>
          </p:cNvPr>
          <p:cNvSpPr txBox="1">
            <a:spLocks/>
          </p:cNvSpPr>
          <p:nvPr/>
        </p:nvSpPr>
        <p:spPr>
          <a:xfrm>
            <a:off x="235240" y="5279905"/>
            <a:ext cx="8451560" cy="864096"/>
          </a:xfrm>
          <a:prstGeom prst="rect">
            <a:avLst/>
          </a:prstGeom>
        </p:spPr>
        <p:txBody>
          <a:bodyPr lIns="91440" tIns="45720" rIns="91440"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GB" sz="2200" dirty="0">
                <a:latin typeface="Kozuka Gothic Pro R" pitchFamily="34" charset="-128"/>
                <a:ea typeface="Kozuka Gothic Pro R" pitchFamily="34" charset="-128"/>
                <a:cs typeface="Calibri"/>
              </a:rPr>
              <a:t>Statues of praying women and seated man, 2600 - 2400 BC</a:t>
            </a:r>
          </a:p>
        </p:txBody>
      </p:sp>
      <p:sp>
        <p:nvSpPr>
          <p:cNvPr id="6" name="Footer Placeholder 7">
            <a:extLst>
              <a:ext uri="{FF2B5EF4-FFF2-40B4-BE49-F238E27FC236}">
                <a16:creationId xmlns:a16="http://schemas.microsoft.com/office/drawing/2014/main" id="{37F1D6C4-2A88-7A7F-7455-CD4057B1EE2A}"/>
              </a:ext>
            </a:extLst>
          </p:cNvPr>
          <p:cNvSpPr>
            <a:spLocks noGrp="1"/>
          </p:cNvSpPr>
          <p:nvPr>
            <p:ph type="ftr" sz="quarter" idx="11"/>
          </p:nvPr>
        </p:nvSpPr>
        <p:spPr>
          <a:xfrm>
            <a:off x="-1" y="6470257"/>
            <a:ext cx="9143999" cy="382944"/>
          </a:xfrm>
        </p:spPr>
        <p:txBody>
          <a:bodyPr/>
          <a:lstStyle/>
          <a:p>
            <a:r>
              <a:rPr lang="en-GB" dirty="0">
                <a:solidFill>
                  <a:schemeClr val="bg1">
                    <a:lumMod val="95000"/>
                  </a:schemeClr>
                </a:solidFill>
              </a:rPr>
              <a:t>©J Buchanan and K Montague in collaboration with The Japan Society</a:t>
            </a:r>
          </a:p>
          <a:p>
            <a:r>
              <a:rPr lang="en-GB" dirty="0">
                <a:solidFill>
                  <a:schemeClr val="bg1"/>
                </a:solidFill>
              </a:rPr>
              <a:t>© The Japan Society (2025)</a:t>
            </a:r>
            <a:br>
              <a:rPr lang="en-GB" dirty="0">
                <a:solidFill>
                  <a:schemeClr val="bg1"/>
                </a:solidFill>
              </a:rPr>
            </a:br>
            <a:endParaRPr lang="en-GB" dirty="0">
              <a:solidFill>
                <a:schemeClr val="bg1"/>
              </a:solidFill>
            </a:endParaRPr>
          </a:p>
          <a:p>
            <a:endParaRPr lang="en-GB" dirty="0">
              <a:solidFill>
                <a:schemeClr val="bg1">
                  <a:lumMod val="95000"/>
                </a:schemeClr>
              </a:solidFill>
            </a:endParaRPr>
          </a:p>
        </p:txBody>
      </p:sp>
    </p:spTree>
    <p:extLst>
      <p:ext uri="{BB962C8B-B14F-4D97-AF65-F5344CB8AC3E}">
        <p14:creationId xmlns:p14="http://schemas.microsoft.com/office/powerpoint/2010/main" val="21518103"/>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xtBox 1"/>
          <p:cNvSpPr txBox="1"/>
          <p:nvPr/>
        </p:nvSpPr>
        <p:spPr>
          <a:xfrm>
            <a:off x="259984" y="260647"/>
            <a:ext cx="6876252"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FF0000"/>
                </a:solidFill>
                <a:effectLst/>
                <a:uLnTx/>
                <a:uFillTx/>
                <a:latin typeface="Kristen ITC" panose="03050502040202030202" pitchFamily="66" charset="0"/>
                <a:ea typeface="Kozuka Gothic Pro B" pitchFamily="34" charset="-128"/>
                <a:cs typeface="+mn-cs"/>
              </a:rPr>
              <a:t>Minoan art (Greece)</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7D4DA-CA93-4100-9923-91CA0C97AC6D}"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p:nvPr/>
        </p:nvPicPr>
        <p:blipFill>
          <a:blip r:embed="rId3" cstate="screen">
            <a:extLst>
              <a:ext uri="{28A0092B-C50C-407E-A947-70E740481C1C}">
                <a14:useLocalDpi xmlns:a14="http://schemas.microsoft.com/office/drawing/2010/main"/>
              </a:ext>
            </a:extLst>
          </a:blip>
          <a:stretch>
            <a:fillRect/>
          </a:stretch>
        </p:blipFill>
        <p:spPr>
          <a:xfrm>
            <a:off x="7812360" y="332656"/>
            <a:ext cx="850900" cy="850900"/>
          </a:xfrm>
          <a:prstGeom prst="rect">
            <a:avLst/>
          </a:prstGeom>
        </p:spPr>
      </p:pic>
      <p:pic>
        <p:nvPicPr>
          <p:cNvPr id="4" name="Picture 3">
            <a:extLst>
              <a:ext uri="{FF2B5EF4-FFF2-40B4-BE49-F238E27FC236}">
                <a16:creationId xmlns:a16="http://schemas.microsoft.com/office/drawing/2014/main" id="{DF5850D6-8B25-AC65-717B-05D2B5DEF6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536" y="1281735"/>
            <a:ext cx="4974495" cy="3731441"/>
          </a:xfrm>
          <a:prstGeom prst="rect">
            <a:avLst/>
          </a:prstGeom>
        </p:spPr>
      </p:pic>
      <p:pic>
        <p:nvPicPr>
          <p:cNvPr id="6" name="Picture 5">
            <a:extLst>
              <a:ext uri="{FF2B5EF4-FFF2-40B4-BE49-F238E27FC236}">
                <a16:creationId xmlns:a16="http://schemas.microsoft.com/office/drawing/2014/main" id="{BBFAEA89-942E-32C9-5118-003F10D48E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80112" y="1281735"/>
            <a:ext cx="3079591" cy="4619387"/>
          </a:xfrm>
          <a:prstGeom prst="rect">
            <a:avLst/>
          </a:prstGeom>
        </p:spPr>
      </p:pic>
      <p:sp>
        <p:nvSpPr>
          <p:cNvPr id="8" name="Content Placeholder 2">
            <a:extLst>
              <a:ext uri="{FF2B5EF4-FFF2-40B4-BE49-F238E27FC236}">
                <a16:creationId xmlns:a16="http://schemas.microsoft.com/office/drawing/2014/main" id="{8FB1DBA8-E3E3-D227-0C48-2C1785841325}"/>
              </a:ext>
            </a:extLst>
          </p:cNvPr>
          <p:cNvSpPr txBox="1">
            <a:spLocks/>
          </p:cNvSpPr>
          <p:nvPr/>
        </p:nvSpPr>
        <p:spPr>
          <a:xfrm>
            <a:off x="315387" y="5144217"/>
            <a:ext cx="5134791" cy="864096"/>
          </a:xfrm>
          <a:prstGeom prst="rect">
            <a:avLst/>
          </a:prstGeom>
        </p:spPr>
        <p:txBody>
          <a:bodyPr lIns="91440" tIns="45720" rIns="91440"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GB" sz="2200" dirty="0">
                <a:latin typeface="Kozuka Gothic Pro R" pitchFamily="34" charset="-128"/>
                <a:ea typeface="Kozuka Gothic Pro R" pitchFamily="34" charset="-128"/>
                <a:cs typeface="Calibri"/>
              </a:rPr>
              <a:t>Figures from post-palatial period, 1450 - 1100 BC</a:t>
            </a:r>
          </a:p>
        </p:txBody>
      </p:sp>
      <p:sp>
        <p:nvSpPr>
          <p:cNvPr id="5" name="Footer Placeholder 7">
            <a:extLst>
              <a:ext uri="{FF2B5EF4-FFF2-40B4-BE49-F238E27FC236}">
                <a16:creationId xmlns:a16="http://schemas.microsoft.com/office/drawing/2014/main" id="{083DC1B0-01BF-CA9F-0E67-8BE5AEA998A7}"/>
              </a:ext>
            </a:extLst>
          </p:cNvPr>
          <p:cNvSpPr>
            <a:spLocks noGrp="1"/>
          </p:cNvSpPr>
          <p:nvPr>
            <p:ph type="ftr" sz="quarter" idx="11"/>
          </p:nvPr>
        </p:nvSpPr>
        <p:spPr>
          <a:xfrm>
            <a:off x="-1" y="6470257"/>
            <a:ext cx="9143999" cy="382944"/>
          </a:xfrm>
        </p:spPr>
        <p:txBody>
          <a:bodyPr/>
          <a:lstStyle/>
          <a:p>
            <a:r>
              <a:rPr lang="en-GB" dirty="0">
                <a:solidFill>
                  <a:schemeClr val="bg1">
                    <a:lumMod val="95000"/>
                  </a:schemeClr>
                </a:solidFill>
              </a:rPr>
              <a:t>©J Buchanan and K Montague in collaboration with The Japan Society</a:t>
            </a:r>
          </a:p>
          <a:p>
            <a:r>
              <a:rPr lang="en-GB" dirty="0">
                <a:solidFill>
                  <a:schemeClr val="bg1"/>
                </a:solidFill>
              </a:rPr>
              <a:t>© The Japan Society (2025)</a:t>
            </a:r>
            <a:br>
              <a:rPr lang="en-GB" dirty="0">
                <a:solidFill>
                  <a:schemeClr val="bg1"/>
                </a:solidFill>
              </a:rPr>
            </a:br>
            <a:endParaRPr lang="en-GB" dirty="0">
              <a:solidFill>
                <a:schemeClr val="bg1"/>
              </a:solidFill>
            </a:endParaRPr>
          </a:p>
          <a:p>
            <a:endParaRPr lang="en-GB" dirty="0">
              <a:solidFill>
                <a:schemeClr val="bg1">
                  <a:lumMod val="95000"/>
                </a:schemeClr>
              </a:solidFill>
            </a:endParaRPr>
          </a:p>
        </p:txBody>
      </p:sp>
    </p:spTree>
    <p:extLst>
      <p:ext uri="{BB962C8B-B14F-4D97-AF65-F5344CB8AC3E}">
        <p14:creationId xmlns:p14="http://schemas.microsoft.com/office/powerpoint/2010/main" val="2098356447"/>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xtBox 1"/>
          <p:cNvSpPr txBox="1"/>
          <p:nvPr/>
        </p:nvSpPr>
        <p:spPr>
          <a:xfrm>
            <a:off x="235240" y="458024"/>
            <a:ext cx="6876252" cy="6001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300" b="1" i="0" u="none" strike="noStrike" kern="1200" cap="none" spc="0" normalizeH="0" baseline="0" noProof="0" dirty="0">
                <a:ln>
                  <a:noFill/>
                </a:ln>
                <a:solidFill>
                  <a:srgbClr val="FF0000"/>
                </a:solidFill>
                <a:effectLst/>
                <a:uLnTx/>
                <a:uFillTx/>
                <a:latin typeface="Kristen ITC" panose="03050502040202030202" pitchFamily="66" charset="0"/>
                <a:ea typeface="Kozuka Gothic Pro B" pitchFamily="34" charset="-128"/>
                <a:cs typeface="+mn-cs"/>
              </a:rPr>
              <a:t>Indus Valley (Pakistan and India)</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7D4DA-CA93-4100-9923-91CA0C97AC6D}"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p:nvPr/>
        </p:nvPicPr>
        <p:blipFill>
          <a:blip r:embed="rId3" cstate="screen">
            <a:extLst>
              <a:ext uri="{28A0092B-C50C-407E-A947-70E740481C1C}">
                <a14:useLocalDpi xmlns:a14="http://schemas.microsoft.com/office/drawing/2010/main"/>
              </a:ext>
            </a:extLst>
          </a:blip>
          <a:stretch>
            <a:fillRect/>
          </a:stretch>
        </p:blipFill>
        <p:spPr>
          <a:xfrm>
            <a:off x="7812360" y="332656"/>
            <a:ext cx="850900" cy="850900"/>
          </a:xfrm>
          <a:prstGeom prst="rect">
            <a:avLst/>
          </a:prstGeom>
        </p:spPr>
      </p:pic>
      <p:pic>
        <p:nvPicPr>
          <p:cNvPr id="4" name="Picture 3">
            <a:extLst>
              <a:ext uri="{FF2B5EF4-FFF2-40B4-BE49-F238E27FC236}">
                <a16:creationId xmlns:a16="http://schemas.microsoft.com/office/drawing/2014/main" id="{786E8B0D-F825-E572-A93C-2C65A8C54F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07904" y="1314468"/>
            <a:ext cx="2648354" cy="3748216"/>
          </a:xfrm>
          <a:prstGeom prst="rect">
            <a:avLst/>
          </a:prstGeom>
        </p:spPr>
      </p:pic>
      <p:pic>
        <p:nvPicPr>
          <p:cNvPr id="5" name="Picture 4">
            <a:extLst>
              <a:ext uri="{FF2B5EF4-FFF2-40B4-BE49-F238E27FC236}">
                <a16:creationId xmlns:a16="http://schemas.microsoft.com/office/drawing/2014/main" id="{CEC8FB3E-5A72-095A-0F77-F4DB9559B6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7841" y="1312538"/>
            <a:ext cx="2811162" cy="3748216"/>
          </a:xfrm>
          <a:prstGeom prst="rect">
            <a:avLst/>
          </a:prstGeom>
        </p:spPr>
      </p:pic>
      <p:pic>
        <p:nvPicPr>
          <p:cNvPr id="6" name="Picture 5">
            <a:extLst>
              <a:ext uri="{FF2B5EF4-FFF2-40B4-BE49-F238E27FC236}">
                <a16:creationId xmlns:a16="http://schemas.microsoft.com/office/drawing/2014/main" id="{09B00F69-DAEB-6DF5-1A22-8AA266CBC65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62891" y="1312538"/>
            <a:ext cx="1686698" cy="3748216"/>
          </a:xfrm>
          <a:prstGeom prst="rect">
            <a:avLst/>
          </a:prstGeom>
        </p:spPr>
      </p:pic>
      <p:sp>
        <p:nvSpPr>
          <p:cNvPr id="8" name="Content Placeholder 2">
            <a:extLst>
              <a:ext uri="{FF2B5EF4-FFF2-40B4-BE49-F238E27FC236}">
                <a16:creationId xmlns:a16="http://schemas.microsoft.com/office/drawing/2014/main" id="{ACBC9F1B-3E71-49A2-68A2-3EA8BB578080}"/>
              </a:ext>
            </a:extLst>
          </p:cNvPr>
          <p:cNvSpPr txBox="1">
            <a:spLocks/>
          </p:cNvSpPr>
          <p:nvPr/>
        </p:nvSpPr>
        <p:spPr>
          <a:xfrm>
            <a:off x="235240" y="5279905"/>
            <a:ext cx="8451560" cy="864096"/>
          </a:xfrm>
          <a:prstGeom prst="rect">
            <a:avLst/>
          </a:prstGeom>
        </p:spPr>
        <p:txBody>
          <a:bodyPr lIns="91440" tIns="45720" rIns="91440"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GB" sz="2200" dirty="0">
                <a:latin typeface="Kozuka Gothic Pro R" pitchFamily="34" charset="-128"/>
                <a:ea typeface="Kozuka Gothic Pro R" pitchFamily="34" charset="-128"/>
                <a:cs typeface="Calibri"/>
              </a:rPr>
              <a:t>Figures of women, 2700 - 1800 BC</a:t>
            </a:r>
          </a:p>
        </p:txBody>
      </p:sp>
      <p:sp>
        <p:nvSpPr>
          <p:cNvPr id="9" name="Footer Placeholder 7">
            <a:extLst>
              <a:ext uri="{FF2B5EF4-FFF2-40B4-BE49-F238E27FC236}">
                <a16:creationId xmlns:a16="http://schemas.microsoft.com/office/drawing/2014/main" id="{701D7F65-E06B-07BC-16A9-13CCF8171C85}"/>
              </a:ext>
            </a:extLst>
          </p:cNvPr>
          <p:cNvSpPr>
            <a:spLocks noGrp="1"/>
          </p:cNvSpPr>
          <p:nvPr>
            <p:ph type="ftr" sz="quarter" idx="11"/>
          </p:nvPr>
        </p:nvSpPr>
        <p:spPr>
          <a:xfrm>
            <a:off x="-1" y="6470257"/>
            <a:ext cx="9143999" cy="382944"/>
          </a:xfrm>
        </p:spPr>
        <p:txBody>
          <a:bodyPr/>
          <a:lstStyle/>
          <a:p>
            <a:r>
              <a:rPr lang="en-GB" dirty="0">
                <a:solidFill>
                  <a:schemeClr val="bg1">
                    <a:lumMod val="95000"/>
                  </a:schemeClr>
                </a:solidFill>
              </a:rPr>
              <a:t>©J Buchanan and K Montague in collaboration with The Japan Society</a:t>
            </a:r>
          </a:p>
          <a:p>
            <a:r>
              <a:rPr lang="en-GB" dirty="0">
                <a:solidFill>
                  <a:schemeClr val="bg1"/>
                </a:solidFill>
              </a:rPr>
              <a:t>© The Japan Society (2025)</a:t>
            </a:r>
            <a:br>
              <a:rPr lang="en-GB" dirty="0">
                <a:solidFill>
                  <a:schemeClr val="bg1"/>
                </a:solidFill>
              </a:rPr>
            </a:br>
            <a:endParaRPr lang="en-GB" dirty="0">
              <a:solidFill>
                <a:schemeClr val="bg1"/>
              </a:solidFill>
            </a:endParaRPr>
          </a:p>
          <a:p>
            <a:endParaRPr lang="en-GB" dirty="0">
              <a:solidFill>
                <a:schemeClr val="bg1">
                  <a:lumMod val="95000"/>
                </a:schemeClr>
              </a:solidFill>
            </a:endParaRPr>
          </a:p>
        </p:txBody>
      </p:sp>
    </p:spTree>
    <p:extLst>
      <p:ext uri="{BB962C8B-B14F-4D97-AF65-F5344CB8AC3E}">
        <p14:creationId xmlns:p14="http://schemas.microsoft.com/office/powerpoint/2010/main" val="1066337631"/>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Kozuka Gothic Pro R" pitchFamily="34" charset="-128"/>
              <a:ea typeface="Kozuka Gothic Pro R" pitchFamily="34" charset="-128"/>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15225" y="345745"/>
            <a:ext cx="1233488" cy="1233488"/>
          </a:xfrm>
          <a:prstGeom prst="rect">
            <a:avLst/>
          </a:prstGeom>
        </p:spPr>
      </p:pic>
      <p:sp>
        <p:nvSpPr>
          <p:cNvPr id="3" name="Rectangle 2"/>
          <p:cNvSpPr/>
          <p:nvPr/>
        </p:nvSpPr>
        <p:spPr>
          <a:xfrm>
            <a:off x="2741603" y="2060848"/>
            <a:ext cx="6120929" cy="2492990"/>
          </a:xfrm>
          <a:prstGeom prst="rect">
            <a:avLst/>
          </a:prstGeom>
        </p:spPr>
        <p:txBody>
          <a:bodyPr wrap="square" lIns="0" tIns="0" rIns="0" bIns="0" anchor="t">
            <a:spAutoFit/>
          </a:bodyPr>
          <a:lstStyle/>
          <a:p>
            <a:r>
              <a:rPr lang="en-GB" dirty="0">
                <a:latin typeface="Kozuka Gothic Pro B" pitchFamily="34" charset="-128"/>
                <a:ea typeface="Kozuka Gothic Pro B" pitchFamily="34" charset="-128"/>
              </a:rPr>
              <a:t>This resource was authored by J Buchanan and K Montague in collaboration with The Japan Society</a:t>
            </a:r>
          </a:p>
          <a:p>
            <a:endParaRPr lang="en-GB" dirty="0">
              <a:solidFill>
                <a:srgbClr val="FF0000"/>
              </a:solidFill>
              <a:latin typeface="Kozuka Gothic Pro R" pitchFamily="34" charset="-128"/>
              <a:ea typeface="Kozuka Gothic Pro R" pitchFamily="34" charset="-128"/>
            </a:endParaRPr>
          </a:p>
          <a:p>
            <a:r>
              <a:rPr lang="en-GB" dirty="0">
                <a:solidFill>
                  <a:srgbClr val="FF0000"/>
                </a:solidFill>
                <a:latin typeface="Kozuka Gothic Pro B" pitchFamily="34" charset="-128"/>
                <a:ea typeface="Kozuka Gothic Pro B" pitchFamily="34" charset="-128"/>
              </a:rPr>
              <a:t>The Japan Society</a:t>
            </a:r>
            <a:br>
              <a:rPr lang="en-GB" dirty="0">
                <a:latin typeface="Kozuka Gothic Pro R" pitchFamily="34" charset="-128"/>
                <a:ea typeface="Kozuka Gothic Pro R" pitchFamily="34" charset="-128"/>
              </a:rPr>
            </a:br>
            <a:r>
              <a:rPr lang="en-GB" dirty="0">
                <a:latin typeface="Kozuka Gothic Pro R" pitchFamily="34" charset="-128"/>
                <a:ea typeface="Kozuka Gothic Pro R" pitchFamily="34" charset="-128"/>
              </a:rPr>
              <a:t>13/14 Cornwall Terrace, London NW1 4QP</a:t>
            </a:r>
          </a:p>
          <a:p>
            <a:r>
              <a:rPr lang="en-GB" dirty="0">
                <a:latin typeface="Kozuka Gothic Pro R" pitchFamily="34" charset="-128"/>
                <a:ea typeface="Kozuka Gothic Pro R" pitchFamily="34" charset="-128"/>
              </a:rPr>
              <a:t>Tel: 020 7935 0475   </a:t>
            </a:r>
          </a:p>
          <a:p>
            <a:r>
              <a:rPr lang="en-GB" dirty="0">
                <a:latin typeface="Kozuka Gothic Pro R" pitchFamily="34" charset="-128"/>
                <a:ea typeface="Kozuka Gothic Pro R" pitchFamily="34" charset="-128"/>
              </a:rPr>
              <a:t>Email: education@japansociety.org.uk    </a:t>
            </a:r>
          </a:p>
          <a:p>
            <a:endParaRPr lang="en-GB" dirty="0">
              <a:latin typeface="Kozuka Gothic Pro R" pitchFamily="34" charset="-128"/>
              <a:ea typeface="Kozuka Gothic Pro R" pitchFamily="34" charset="-128"/>
            </a:endParaRPr>
          </a:p>
          <a:p>
            <a:r>
              <a:rPr lang="en-GB" dirty="0">
                <a:latin typeface="Kozuka Gothic Pro B" pitchFamily="34" charset="-128"/>
                <a:ea typeface="Kozuka Gothic Pro B" pitchFamily="34" charset="-128"/>
              </a:rPr>
              <a:t>www.japansociety.org.uk</a:t>
            </a:r>
          </a:p>
        </p:txBody>
      </p:sp>
      <p:sp>
        <p:nvSpPr>
          <p:cNvPr id="23" name="Rectangle 22"/>
          <p:cNvSpPr/>
          <p:nvPr/>
        </p:nvSpPr>
        <p:spPr>
          <a:xfrm>
            <a:off x="2824662" y="5099473"/>
            <a:ext cx="3160975" cy="276999"/>
          </a:xfrm>
          <a:prstGeom prst="rect">
            <a:avLst/>
          </a:prstGeom>
        </p:spPr>
        <p:txBody>
          <a:bodyPr wrap="square" lIns="0" tIns="0" rIns="0" bIns="0">
            <a:spAutoFit/>
          </a:bodyPr>
          <a:lstStyle/>
          <a:p>
            <a:r>
              <a:rPr lang="en-GB" dirty="0">
                <a:solidFill>
                  <a:srgbClr val="808080"/>
                </a:solidFill>
                <a:latin typeface="Kozuka Gothic Pro B" pitchFamily="34" charset="-128"/>
                <a:ea typeface="Kozuka Gothic Pro B" pitchFamily="34" charset="-128"/>
              </a:rPr>
              <a:t>Follow us on:</a:t>
            </a:r>
            <a:endParaRPr lang="en-GB" dirty="0">
              <a:latin typeface="Kozuka Gothic Pro B" pitchFamily="34" charset="-128"/>
              <a:ea typeface="Kozuka Gothic Pro B" pitchFamily="34" charset="-128"/>
            </a:endParaRPr>
          </a:p>
        </p:txBody>
      </p:sp>
      <p:pic>
        <p:nvPicPr>
          <p:cNvPr id="14" name="Picture 13"/>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2844747" y="5445143"/>
            <a:ext cx="360000" cy="360000"/>
          </a:xfrm>
          <a:prstGeom prst="rect">
            <a:avLst/>
          </a:prstGeom>
        </p:spPr>
      </p:pic>
      <p:sp>
        <p:nvSpPr>
          <p:cNvPr id="24" name="Rectangle 23"/>
          <p:cNvSpPr/>
          <p:nvPr/>
        </p:nvSpPr>
        <p:spPr>
          <a:xfrm>
            <a:off x="3275856" y="5502033"/>
            <a:ext cx="2736900" cy="246221"/>
          </a:xfrm>
          <a:prstGeom prst="rect">
            <a:avLst/>
          </a:prstGeom>
        </p:spPr>
        <p:txBody>
          <a:bodyPr wrap="square" lIns="0" tIns="0" rIns="0" bIns="0">
            <a:spAutoFit/>
          </a:bodyPr>
          <a:lstStyle/>
          <a:p>
            <a:r>
              <a:rPr lang="en-GB" sz="1600" dirty="0">
                <a:latin typeface="Kozuka Gothic Pro B" pitchFamily="34" charset="-128"/>
                <a:ea typeface="Kozuka Gothic Pro B" pitchFamily="34" charset="-128"/>
              </a:rPr>
              <a:t>@TheJapanSociety</a:t>
            </a:r>
          </a:p>
        </p:txBody>
      </p:sp>
      <p:pic>
        <p:nvPicPr>
          <p:cNvPr id="10" name="Picture 9"/>
          <p:cNvPicPr preferRelativeResize="0">
            <a:picLocks/>
          </p:cNvPicPr>
          <p:nvPr/>
        </p:nvPicPr>
        <p:blipFill rotWithShape="1">
          <a:blip r:embed="rId4" cstate="screen">
            <a:extLst>
              <a:ext uri="{28A0092B-C50C-407E-A947-70E740481C1C}">
                <a14:useLocalDpi xmlns:a14="http://schemas.microsoft.com/office/drawing/2010/main"/>
              </a:ext>
            </a:extLst>
          </a:blip>
          <a:srcRect/>
          <a:stretch/>
        </p:blipFill>
        <p:spPr>
          <a:xfrm>
            <a:off x="5442068" y="5445143"/>
            <a:ext cx="360000" cy="360000"/>
          </a:xfrm>
          <a:prstGeom prst="rect">
            <a:avLst/>
          </a:prstGeom>
        </p:spPr>
      </p:pic>
      <p:sp>
        <p:nvSpPr>
          <p:cNvPr id="25" name="Rectangle 24"/>
          <p:cNvSpPr/>
          <p:nvPr/>
        </p:nvSpPr>
        <p:spPr>
          <a:xfrm>
            <a:off x="5868144" y="5502033"/>
            <a:ext cx="2736900" cy="246221"/>
          </a:xfrm>
          <a:prstGeom prst="rect">
            <a:avLst/>
          </a:prstGeom>
        </p:spPr>
        <p:txBody>
          <a:bodyPr wrap="square" lIns="0" tIns="0" rIns="0" bIns="0">
            <a:spAutoFit/>
          </a:bodyPr>
          <a:lstStyle/>
          <a:p>
            <a:r>
              <a:rPr lang="en-GB" sz="1600" dirty="0">
                <a:latin typeface="Kozuka Gothic Pro B" pitchFamily="34" charset="-128"/>
                <a:ea typeface="Kozuka Gothic Pro B" pitchFamily="34" charset="-128"/>
              </a:rPr>
              <a:t>The Japan Society</a:t>
            </a:r>
          </a:p>
        </p:txBody>
      </p:sp>
      <p:sp>
        <p:nvSpPr>
          <p:cNvPr id="2" name="Slide Number Placeholder 1"/>
          <p:cNvSpPr>
            <a:spLocks noGrp="1"/>
          </p:cNvSpPr>
          <p:nvPr>
            <p:ph type="sldNum" sz="quarter" idx="12"/>
          </p:nvPr>
        </p:nvSpPr>
        <p:spPr/>
        <p:txBody>
          <a:bodyPr/>
          <a:lstStyle/>
          <a:p>
            <a:fld id="{7627D4DA-CA93-4100-9923-91CA0C97AC6D}" type="slidenum">
              <a:rPr lang="en-GB" dirty="0" smtClean="0">
                <a:latin typeface="Kozuka Gothic Pro R" pitchFamily="34" charset="-128"/>
                <a:ea typeface="Kozuka Gothic Pro R" pitchFamily="34" charset="-128"/>
              </a:rPr>
              <a:t>17</a:t>
            </a:fld>
            <a:endParaRPr lang="en-GB" dirty="0">
              <a:latin typeface="Kozuka Gothic Pro R" pitchFamily="34" charset="-128"/>
              <a:ea typeface="Kozuka Gothic Pro R" pitchFamily="34" charset="-128"/>
            </a:endParaRPr>
          </a:p>
        </p:txBody>
      </p:sp>
      <p:pic>
        <p:nvPicPr>
          <p:cNvPr id="1026" name="Picture 2" descr="\\js_sql\data\former long term staff\William\Booklet design\Japan_Society_Illustration\Characters\characters_jpg\character3.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3528" y="1877043"/>
            <a:ext cx="2418075" cy="41530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894640" y="-886930"/>
            <a:ext cx="1796876" cy="3573016"/>
          </a:xfrm>
          <a:prstGeom prst="rect">
            <a:avLst/>
          </a:prstGeom>
        </p:spPr>
      </p:pic>
      <p:sp>
        <p:nvSpPr>
          <p:cNvPr id="5" name="Footer Placeholder 7">
            <a:extLst>
              <a:ext uri="{FF2B5EF4-FFF2-40B4-BE49-F238E27FC236}">
                <a16:creationId xmlns:a16="http://schemas.microsoft.com/office/drawing/2014/main" id="{75744E25-F21B-04F3-EDE8-E51D1BC40B3D}"/>
              </a:ext>
            </a:extLst>
          </p:cNvPr>
          <p:cNvSpPr>
            <a:spLocks noGrp="1"/>
          </p:cNvSpPr>
          <p:nvPr>
            <p:ph type="ftr" sz="quarter" idx="11"/>
          </p:nvPr>
        </p:nvSpPr>
        <p:spPr>
          <a:xfrm>
            <a:off x="-1" y="6807481"/>
            <a:ext cx="9143999" cy="45719"/>
          </a:xfrm>
        </p:spPr>
        <p:txBody>
          <a:bodyPr/>
          <a:lstStyle/>
          <a:p>
            <a:r>
              <a:rPr lang="en-GB" dirty="0">
                <a:solidFill>
                  <a:schemeClr val="bg1">
                    <a:lumMod val="95000"/>
                  </a:schemeClr>
                </a:solidFill>
              </a:rPr>
              <a:t>©J Buchanan and K Montague in collaboration with The Japan Society</a:t>
            </a:r>
          </a:p>
          <a:p>
            <a:r>
              <a:rPr lang="en-GB" dirty="0">
                <a:solidFill>
                  <a:schemeClr val="bg1"/>
                </a:solidFill>
              </a:rPr>
              <a:t>© The Japan Society (2025)</a:t>
            </a:r>
            <a:br>
              <a:rPr lang="en-GB" dirty="0">
                <a:solidFill>
                  <a:schemeClr val="bg1"/>
                </a:solidFill>
              </a:rPr>
            </a:br>
            <a:endParaRPr lang="en-GB" dirty="0">
              <a:solidFill>
                <a:schemeClr val="bg1"/>
              </a:solidFill>
            </a:endParaRPr>
          </a:p>
          <a:p>
            <a:endParaRPr lang="en-GB" dirty="0">
              <a:solidFill>
                <a:schemeClr val="bg1">
                  <a:lumMod val="95000"/>
                </a:schemeClr>
              </a:solidFill>
            </a:endParaRPr>
          </a:p>
        </p:txBody>
      </p:sp>
    </p:spTree>
    <p:extLst>
      <p:ext uri="{BB962C8B-B14F-4D97-AF65-F5344CB8AC3E}">
        <p14:creationId xmlns:p14="http://schemas.microsoft.com/office/powerpoint/2010/main" val="4257962509"/>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F698A8-426E-24B6-A0CF-197EC04975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19053" y="239214"/>
            <a:ext cx="880854" cy="880854"/>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7D4DA-CA93-4100-9923-91CA0C97AC6D}"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Rectangle 8"/>
          <p:cNvSpPr/>
          <p:nvPr/>
        </p:nvSpPr>
        <p:spPr>
          <a:xfrm>
            <a:off x="0" y="6368782"/>
            <a:ext cx="9144000" cy="48921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a:ea typeface="+mn-ea"/>
                <a:cs typeface="+mn-cs"/>
              </a:rPr>
              <a:t>© The Japan Society (2025)</a:t>
            </a:r>
            <a:br>
              <a:rPr kumimoji="0" lang="en-GB" sz="1200" b="0" i="0" u="none" strike="noStrike" kern="1200" cap="none" spc="0" normalizeH="0" baseline="0" noProof="0">
                <a:ln>
                  <a:noFill/>
                </a:ln>
                <a:solidFill>
                  <a:prstClr val="white"/>
                </a:solidFill>
                <a:effectLst/>
                <a:uLnTx/>
                <a:uFillTx/>
                <a:latin typeface="Calibri"/>
                <a:ea typeface="+mn-ea"/>
                <a:cs typeface="+mn-cs"/>
              </a:rPr>
            </a:b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755576" y="1547588"/>
            <a:ext cx="7848872" cy="46166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32FDDA14-0967-663D-E37D-5E866E6B1EC1}"/>
              </a:ext>
            </a:extLst>
          </p:cNvPr>
          <p:cNvSpPr txBox="1"/>
          <p:nvPr/>
        </p:nvSpPr>
        <p:spPr>
          <a:xfrm>
            <a:off x="347806" y="5094876"/>
            <a:ext cx="8448387" cy="769441"/>
          </a:xfrm>
          <a:prstGeom prst="rect">
            <a:avLst/>
          </a:prstGeom>
          <a:solidFill>
            <a:schemeClr val="bg1"/>
          </a:solid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dirty="0">
                <a:solidFill>
                  <a:srgbClr val="FF0000"/>
                </a:solidFill>
                <a:latin typeface="Kristen ITC" panose="03050502040202030202" pitchFamily="66" charset="0"/>
                <a:ea typeface="Kozuka Gothic Pro B" pitchFamily="34" charset="-128"/>
              </a:rPr>
              <a:t>1: Introduction to Dogu</a:t>
            </a:r>
            <a:endParaRPr kumimoji="0" lang="en-GB" sz="4400" b="1" i="0" u="none" strike="noStrike" kern="1200" cap="none" spc="0" normalizeH="0" baseline="0" noProof="0" dirty="0">
              <a:ln>
                <a:noFill/>
              </a:ln>
              <a:solidFill>
                <a:srgbClr val="FF0000"/>
              </a:solidFill>
              <a:effectLst/>
              <a:uLnTx/>
              <a:uFillTx/>
              <a:latin typeface="Kristen ITC" panose="03050502040202030202" pitchFamily="66" charset="0"/>
              <a:ea typeface="Kozuka Gothic Pro B" pitchFamily="34" charset="-128"/>
              <a:cs typeface="+mn-cs"/>
            </a:endParaRPr>
          </a:p>
        </p:txBody>
      </p:sp>
    </p:spTree>
    <p:extLst>
      <p:ext uri="{BB962C8B-B14F-4D97-AF65-F5344CB8AC3E}">
        <p14:creationId xmlns:p14="http://schemas.microsoft.com/office/powerpoint/2010/main" val="989975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15225" y="345745"/>
            <a:ext cx="1233488" cy="1233488"/>
          </a:xfrm>
          <a:prstGeom prst="rect">
            <a:avLst/>
          </a:prstGeom>
        </p:spPr>
      </p:pic>
      <p:sp>
        <p:nvSpPr>
          <p:cNvPr id="6" name="Slide Number Placeholder 5"/>
          <p:cNvSpPr>
            <a:spLocks noGrp="1"/>
          </p:cNvSpPr>
          <p:nvPr>
            <p:ph type="sldNum" sz="quarter" idx="12"/>
          </p:nvPr>
        </p:nvSpPr>
        <p:spPr/>
        <p:txBody>
          <a:bodyPr/>
          <a:lstStyle/>
          <a:p>
            <a:fld id="{7627D4DA-CA93-4100-9923-91CA0C97AC6D}" type="slidenum">
              <a:rPr lang="en-GB" smtClean="0"/>
              <a:t>3</a:t>
            </a:fld>
            <a:endParaRPr lang="en-GB"/>
          </a:p>
        </p:txBody>
      </p:sp>
      <p:sp>
        <p:nvSpPr>
          <p:cNvPr id="9" name="Rectangle 8"/>
          <p:cNvSpPr/>
          <p:nvPr/>
        </p:nvSpPr>
        <p:spPr>
          <a:xfrm>
            <a:off x="0" y="6368782"/>
            <a:ext cx="9144000" cy="48921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8" name="Footer Placeholder 7"/>
          <p:cNvSpPr>
            <a:spLocks noGrp="1"/>
          </p:cNvSpPr>
          <p:nvPr>
            <p:ph type="ftr" sz="quarter" idx="11"/>
          </p:nvPr>
        </p:nvSpPr>
        <p:spPr>
          <a:xfrm>
            <a:off x="108012" y="6468210"/>
            <a:ext cx="9143999" cy="603932"/>
          </a:xfrm>
        </p:spPr>
        <p:txBody>
          <a:bodyPr/>
          <a:lstStyle/>
          <a:p>
            <a:r>
              <a:rPr lang="en-GB" dirty="0">
                <a:solidFill>
                  <a:schemeClr val="bg1">
                    <a:lumMod val="95000"/>
                  </a:schemeClr>
                </a:solidFill>
              </a:rPr>
              <a:t>©J Buchanan and K Montague in collaboration with The Japan Society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 The Japan Society (2025)</a:t>
            </a:r>
            <a:br>
              <a:rPr kumimoji="0" lang="en-GB" sz="1200" b="0" i="0" u="none" strike="noStrike" kern="1200" cap="none" spc="0" normalizeH="0" baseline="0" noProof="0" dirty="0">
                <a:ln>
                  <a:noFill/>
                </a:ln>
                <a:solidFill>
                  <a:prstClr val="white"/>
                </a:solidFill>
                <a:effectLst/>
                <a:uLnTx/>
                <a:uFillTx/>
                <a:latin typeface="Calibri"/>
                <a:ea typeface="+mn-ea"/>
                <a:cs typeface="+mn-cs"/>
              </a:rPr>
            </a:b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a:p>
            <a:endParaRPr lang="en-GB" dirty="0">
              <a:solidFill>
                <a:schemeClr val="bg1">
                  <a:lumMod val="95000"/>
                </a:schemeClr>
              </a:solidFill>
            </a:endParaRPr>
          </a:p>
        </p:txBody>
      </p:sp>
      <p:sp>
        <p:nvSpPr>
          <p:cNvPr id="2" name="Rectangle 1"/>
          <p:cNvSpPr/>
          <p:nvPr/>
        </p:nvSpPr>
        <p:spPr>
          <a:xfrm>
            <a:off x="755576" y="1547588"/>
            <a:ext cx="7848872" cy="461665"/>
          </a:xfrm>
          <a:prstGeom prst="rect">
            <a:avLst/>
          </a:prstGeom>
        </p:spPr>
        <p:txBody>
          <a:bodyPr wrap="square">
            <a:spAutoFit/>
          </a:bodyPr>
          <a:lstStyle/>
          <a:p>
            <a:pPr marL="285750" lvl="0" indent="-285750">
              <a:buFont typeface="Arial" panose="020B0604020202020204" pitchFamily="34" charset="0"/>
              <a:buChar char="•"/>
            </a:pPr>
            <a:endParaRPr lang="en-GB" sz="2400" dirty="0"/>
          </a:p>
        </p:txBody>
      </p:sp>
      <p:sp>
        <p:nvSpPr>
          <p:cNvPr id="14" name="TextBox 13"/>
          <p:cNvSpPr txBox="1"/>
          <p:nvPr/>
        </p:nvSpPr>
        <p:spPr>
          <a:xfrm>
            <a:off x="539552" y="404664"/>
            <a:ext cx="5328592" cy="923330"/>
          </a:xfrm>
          <a:prstGeom prst="rect">
            <a:avLst/>
          </a:prstGeom>
          <a:solidFill>
            <a:schemeClr val="bg1"/>
          </a:solidFill>
          <a:ln w="38100">
            <a:noFill/>
          </a:ln>
        </p:spPr>
        <p:txBody>
          <a:bodyPr wrap="square" lIns="91440" tIns="45720" rIns="91440" bIns="45720" rtlCol="0" anchor="t">
            <a:spAutoFit/>
          </a:bodyPr>
          <a:lstStyle/>
          <a:p>
            <a:r>
              <a:rPr lang="en-GB" sz="5400" b="1" dirty="0" err="1">
                <a:solidFill>
                  <a:srgbClr val="FF0000"/>
                </a:solidFill>
                <a:latin typeface="Kristen ITC"/>
                <a:ea typeface="Kozuka Gothic Pro B"/>
              </a:rPr>
              <a:t>Dogu</a:t>
            </a:r>
            <a:r>
              <a:rPr lang="en-GB" sz="5400" b="1" dirty="0">
                <a:solidFill>
                  <a:srgbClr val="FF0000"/>
                </a:solidFill>
                <a:latin typeface="Kristen ITC"/>
                <a:ea typeface="Kozuka Gothic Pro B"/>
              </a:rPr>
              <a:t> 	</a:t>
            </a:r>
            <a:r>
              <a:rPr lang="ja-JP" altLang="en-US" sz="5400" b="1" dirty="0">
                <a:solidFill>
                  <a:srgbClr val="FF0000"/>
                </a:solidFill>
                <a:latin typeface="Kristen ITC"/>
                <a:ea typeface="Kozuka Gothic Pro B"/>
              </a:rPr>
              <a:t>土偶</a:t>
            </a:r>
            <a:endParaRPr lang="en-US" sz="5400" b="1" dirty="0">
              <a:solidFill>
                <a:srgbClr val="FF0000"/>
              </a:solidFill>
              <a:latin typeface="Kristen ITC"/>
              <a:ea typeface="Kozuka Gothic Pro B"/>
            </a:endParaRPr>
          </a:p>
        </p:txBody>
      </p:sp>
      <p:sp>
        <p:nvSpPr>
          <p:cNvPr id="3" name="TextBox 2"/>
          <p:cNvSpPr txBox="1"/>
          <p:nvPr/>
        </p:nvSpPr>
        <p:spPr>
          <a:xfrm>
            <a:off x="4571999" y="2204864"/>
            <a:ext cx="3816425" cy="2893100"/>
          </a:xfrm>
          <a:prstGeom prst="rect">
            <a:avLst/>
          </a:prstGeom>
          <a:noFill/>
        </p:spPr>
        <p:txBody>
          <a:bodyPr wrap="square" lIns="91440" tIns="45720" rIns="91440" bIns="45720" rtlCol="0" anchor="t">
            <a:spAutoFit/>
          </a:bodyPr>
          <a:lstStyle/>
          <a:p>
            <a:r>
              <a:rPr lang="en-GB" sz="2400" dirty="0">
                <a:latin typeface="Kozuka Gothic Pro B" pitchFamily="34" charset="-128"/>
                <a:ea typeface="Kozuka Gothic Pro B"/>
              </a:rPr>
              <a:t>Learning Objectives:</a:t>
            </a:r>
            <a:endParaRPr lang="en-GB" sz="2400" dirty="0">
              <a:latin typeface="Kozuka Gothic Pro B" pitchFamily="34" charset="-128"/>
              <a:ea typeface="Kozuka Gothic Pro B" pitchFamily="34" charset="-128"/>
            </a:endParaRPr>
          </a:p>
          <a:p>
            <a:endParaRPr lang="en-GB" dirty="0">
              <a:latin typeface="Kozuka Gothic Pro B" pitchFamily="34" charset="-128"/>
              <a:ea typeface="Kozuka Gothic Pro B"/>
            </a:endParaRPr>
          </a:p>
          <a:p>
            <a:pPr marL="342900" indent="-342900">
              <a:buFont typeface="Arial" panose="020B0604020202020204" pitchFamily="34" charset="0"/>
              <a:buChar char="•"/>
            </a:pPr>
            <a:r>
              <a:rPr lang="en-GB" sz="2000" dirty="0">
                <a:latin typeface="Kozuka Gothic Pro R" pitchFamily="34" charset="-128"/>
                <a:ea typeface="Kozuka Gothic Pro R" pitchFamily="34" charset="-128"/>
              </a:rPr>
              <a:t>Learn about dogu and its significance in Japanese culture and history.</a:t>
            </a:r>
          </a:p>
          <a:p>
            <a:pPr marL="342900" indent="-342900">
              <a:buFont typeface="Arial" panose="020B0604020202020204" pitchFamily="34" charset="0"/>
              <a:buChar char="•"/>
            </a:pPr>
            <a:endParaRPr lang="en-GB" sz="2000" dirty="0">
              <a:latin typeface="Kozuka Gothic Pro B" pitchFamily="34" charset="-128"/>
              <a:ea typeface="Kozuka Gothic Pro R" pitchFamily="34" charset="-128"/>
            </a:endParaRPr>
          </a:p>
          <a:p>
            <a:pPr marL="342900" indent="-342900">
              <a:buFont typeface="Arial" panose="020B0604020202020204" pitchFamily="34" charset="0"/>
              <a:buChar char="•"/>
            </a:pPr>
            <a:r>
              <a:rPr lang="en-GB" sz="2000" dirty="0">
                <a:latin typeface="Kozuka Gothic Pro B" pitchFamily="34" charset="-128"/>
                <a:ea typeface="Kozuka Gothic Pro R" pitchFamily="34" charset="-128"/>
              </a:rPr>
              <a:t>Compare dogu to other ancient artefacts from around the world.</a:t>
            </a:r>
            <a:endParaRPr lang="en-GB" dirty="0">
              <a:latin typeface="Kozuka Gothic Pro B" pitchFamily="34" charset="-128"/>
              <a:ea typeface="Kozuka Gothic Pro B" pitchFamily="34" charset="-128"/>
            </a:endParaRPr>
          </a:p>
        </p:txBody>
      </p:sp>
      <p:pic>
        <p:nvPicPr>
          <p:cNvPr id="12" name="Picture 1" descr="Nakappara fig front.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986" y="1549120"/>
            <a:ext cx="3475839" cy="459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75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216028" y="332775"/>
            <a:ext cx="6746007" cy="830997"/>
          </a:xfrm>
          <a:prstGeom prst="rect">
            <a:avLst/>
          </a:prstGeom>
          <a:noFill/>
        </p:spPr>
        <p:txBody>
          <a:bodyPr wrap="square" lIns="91440" tIns="45720" rIns="91440" bIns="45720" rtlCol="0" anchor="t">
            <a:spAutoFit/>
          </a:bodyPr>
          <a:lstStyle/>
          <a:p>
            <a:r>
              <a:rPr lang="en-GB" sz="4800" b="1" dirty="0">
                <a:solidFill>
                  <a:srgbClr val="FF0000"/>
                </a:solidFill>
                <a:latin typeface="Kristen ITC"/>
                <a:ea typeface="Kozuka Gothic Pro B"/>
              </a:rPr>
              <a:t>History of Japan</a:t>
            </a:r>
            <a:endParaRPr lang="en-GB" sz="4800" b="1" dirty="0">
              <a:solidFill>
                <a:srgbClr val="FF0000"/>
              </a:solidFill>
              <a:latin typeface="Kristen ITC" panose="03050502040202030202" pitchFamily="66" charset="0"/>
              <a:ea typeface="Kozuka Gothic Pro B" pitchFamily="34" charset="-128"/>
            </a:endParaRPr>
          </a:p>
        </p:txBody>
      </p:sp>
      <p:sp>
        <p:nvSpPr>
          <p:cNvPr id="3" name="Slide Number Placeholder 2"/>
          <p:cNvSpPr>
            <a:spLocks noGrp="1"/>
          </p:cNvSpPr>
          <p:nvPr>
            <p:ph type="sldNum" sz="quarter" idx="12"/>
          </p:nvPr>
        </p:nvSpPr>
        <p:spPr>
          <a:xfrm>
            <a:off x="5661804" y="6356350"/>
            <a:ext cx="2133600" cy="365125"/>
          </a:xfrm>
        </p:spPr>
        <p:txBody>
          <a:bodyPr/>
          <a:lstStyle/>
          <a:p>
            <a:fld id="{7627D4DA-CA93-4100-9923-91CA0C97AC6D}" type="slidenum">
              <a:rPr lang="en-GB" smtClean="0"/>
              <a:t>4</a:t>
            </a:fld>
            <a:endParaRPr lang="en-GB"/>
          </a:p>
        </p:txBody>
      </p:sp>
      <p:pic>
        <p:nvPicPr>
          <p:cNvPr id="7" name="Picture 6"/>
          <p:cNvPicPr/>
          <p:nvPr/>
        </p:nvPicPr>
        <p:blipFill>
          <a:blip r:embed="rId3" cstate="screen">
            <a:extLst>
              <a:ext uri="{28A0092B-C50C-407E-A947-70E740481C1C}">
                <a14:useLocalDpi xmlns:a14="http://schemas.microsoft.com/office/drawing/2010/main"/>
              </a:ext>
            </a:extLst>
          </a:blip>
          <a:stretch>
            <a:fillRect/>
          </a:stretch>
        </p:blipFill>
        <p:spPr>
          <a:xfrm>
            <a:off x="7812360" y="332656"/>
            <a:ext cx="850900" cy="850900"/>
          </a:xfrm>
          <a:prstGeom prst="rect">
            <a:avLst/>
          </a:prstGeom>
        </p:spPr>
      </p:pic>
      <p:sp>
        <p:nvSpPr>
          <p:cNvPr id="4" name="TextBox 3">
            <a:extLst>
              <a:ext uri="{FF2B5EF4-FFF2-40B4-BE49-F238E27FC236}">
                <a16:creationId xmlns:a16="http://schemas.microsoft.com/office/drawing/2014/main" id="{8235588B-486A-4DA4-883C-3BD643A47708}"/>
              </a:ext>
            </a:extLst>
          </p:cNvPr>
          <p:cNvSpPr txBox="1"/>
          <p:nvPr/>
        </p:nvSpPr>
        <p:spPr>
          <a:xfrm>
            <a:off x="3214094" y="32711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sp>
        <p:nvSpPr>
          <p:cNvPr id="14" name="TextBox 7">
            <a:extLst>
              <a:ext uri="{FF2B5EF4-FFF2-40B4-BE49-F238E27FC236}">
                <a16:creationId xmlns:a16="http://schemas.microsoft.com/office/drawing/2014/main" id="{63BAA260-E488-473B-A318-78AB1A970221}"/>
              </a:ext>
            </a:extLst>
          </p:cNvPr>
          <p:cNvSpPr txBox="1"/>
          <p:nvPr/>
        </p:nvSpPr>
        <p:spPr>
          <a:xfrm>
            <a:off x="42123" y="4274748"/>
            <a:ext cx="1799429" cy="86177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latin typeface="Kozuka Gothic Pro R" pitchFamily="34" charset="-128"/>
                <a:ea typeface="Kozuka Gothic Pro R" pitchFamily="34" charset="-128"/>
              </a:rPr>
              <a:t>10,000-300 BC</a:t>
            </a:r>
          </a:p>
          <a:p>
            <a:pPr algn="ctr"/>
            <a:r>
              <a:rPr lang="en-US" sz="1600" dirty="0" err="1">
                <a:latin typeface="Kozuka Gothic Pro R" pitchFamily="34" charset="-128"/>
                <a:ea typeface="Kozuka Gothic Pro R" pitchFamily="34" charset="-128"/>
                <a:cs typeface="+mn-lt"/>
              </a:rPr>
              <a:t>Jomon</a:t>
            </a:r>
            <a:r>
              <a:rPr lang="en-US" sz="1600" dirty="0">
                <a:latin typeface="Kozuka Gothic Pro R" pitchFamily="34" charset="-128"/>
                <a:ea typeface="Kozuka Gothic Pro R" pitchFamily="34" charset="-128"/>
                <a:cs typeface="+mn-lt"/>
              </a:rPr>
              <a:t> Period</a:t>
            </a:r>
          </a:p>
          <a:p>
            <a:pPr algn="ctr"/>
            <a:r>
              <a:rPr lang="en-US" sz="1600" dirty="0" err="1">
                <a:latin typeface="Kozuka Gothic Pro R" pitchFamily="34" charset="-128"/>
                <a:ea typeface="Kozuka Gothic Pro R" pitchFamily="34" charset="-128"/>
                <a:cs typeface="Calibri"/>
              </a:rPr>
              <a:t>Dogu</a:t>
            </a:r>
            <a:endParaRPr lang="en-US" sz="1600" dirty="0">
              <a:latin typeface="Kozuka Gothic Pro R" pitchFamily="34" charset="-128"/>
              <a:ea typeface="Kozuka Gothic Pro R" pitchFamily="34" charset="-128"/>
              <a:cs typeface="Calibri"/>
            </a:endParaRPr>
          </a:p>
        </p:txBody>
      </p:sp>
      <p:sp>
        <p:nvSpPr>
          <p:cNvPr id="16" name="TextBox 8">
            <a:extLst>
              <a:ext uri="{FF2B5EF4-FFF2-40B4-BE49-F238E27FC236}">
                <a16:creationId xmlns:a16="http://schemas.microsoft.com/office/drawing/2014/main" id="{ECAB5A31-98C9-4C12-890B-4202A1A347C2}"/>
              </a:ext>
            </a:extLst>
          </p:cNvPr>
          <p:cNvSpPr txBox="1"/>
          <p:nvPr/>
        </p:nvSpPr>
        <p:spPr>
          <a:xfrm>
            <a:off x="7391342" y="4272384"/>
            <a:ext cx="1578634"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latin typeface="Kozuka Gothic Pro R" pitchFamily="34" charset="-128"/>
                <a:ea typeface="Kozuka Gothic Pro R" pitchFamily="34" charset="-128"/>
                <a:cs typeface="Calibri"/>
              </a:rPr>
              <a:t>Present</a:t>
            </a:r>
          </a:p>
          <a:p>
            <a:pPr algn="ctr"/>
            <a:r>
              <a:rPr lang="en-US" sz="1600" dirty="0">
                <a:latin typeface="Kozuka Gothic Pro R" pitchFamily="34" charset="-128"/>
                <a:ea typeface="Kozuka Gothic Pro R" pitchFamily="34" charset="-128"/>
                <a:cs typeface="Calibri"/>
              </a:rPr>
              <a:t>Contemporary Japanese art</a:t>
            </a:r>
          </a:p>
        </p:txBody>
      </p:sp>
      <p:sp>
        <p:nvSpPr>
          <p:cNvPr id="18" name="TextBox 9">
            <a:extLst>
              <a:ext uri="{FF2B5EF4-FFF2-40B4-BE49-F238E27FC236}">
                <a16:creationId xmlns:a16="http://schemas.microsoft.com/office/drawing/2014/main" id="{34CD571E-DC2D-4BFB-A797-CE1923BC85F1}"/>
              </a:ext>
            </a:extLst>
          </p:cNvPr>
          <p:cNvSpPr txBox="1"/>
          <p:nvPr/>
        </p:nvSpPr>
        <p:spPr>
          <a:xfrm>
            <a:off x="4162394" y="4242979"/>
            <a:ext cx="2148109" cy="107721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latin typeface="Kozuka Gothic Pro R" pitchFamily="34" charset="-128"/>
                <a:ea typeface="Kozuka Gothic Pro R" pitchFamily="34" charset="-128"/>
              </a:rPr>
              <a:t>1600-1890</a:t>
            </a:r>
          </a:p>
          <a:p>
            <a:pPr algn="ctr"/>
            <a:r>
              <a:rPr lang="en-US" sz="1600" dirty="0">
                <a:latin typeface="Kozuka Gothic Pro R" pitchFamily="34" charset="-128"/>
                <a:ea typeface="Kozuka Gothic Pro R" pitchFamily="34" charset="-128"/>
                <a:cs typeface="Calibri"/>
              </a:rPr>
              <a:t>Edo Period</a:t>
            </a:r>
          </a:p>
          <a:p>
            <a:pPr algn="ctr"/>
            <a:r>
              <a:rPr lang="en-US" sz="1600" dirty="0">
                <a:latin typeface="Kozuka Gothic Pro R" pitchFamily="34" charset="-128"/>
                <a:ea typeface="Kozuka Gothic Pro R" pitchFamily="34" charset="-128"/>
                <a:cs typeface="Calibri"/>
              </a:rPr>
              <a:t>The Great Wave - Hokusai</a:t>
            </a:r>
          </a:p>
        </p:txBody>
      </p:sp>
      <p:pic>
        <p:nvPicPr>
          <p:cNvPr id="19" name="Picture 18" descr="A picture containing text, ceramic ware, porcelain&#10;&#10;Description automatically generated">
            <a:extLst>
              <a:ext uri="{FF2B5EF4-FFF2-40B4-BE49-F238E27FC236}">
                <a16:creationId xmlns:a16="http://schemas.microsoft.com/office/drawing/2014/main" id="{40763EE6-5982-45C2-92E1-078B2B3906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11960" y="2405050"/>
            <a:ext cx="2192352" cy="1440000"/>
          </a:xfrm>
          <a:prstGeom prst="rect">
            <a:avLst/>
          </a:prstGeom>
        </p:spPr>
      </p:pic>
      <p:sp>
        <p:nvSpPr>
          <p:cNvPr id="20" name="TextBox 11">
            <a:extLst>
              <a:ext uri="{FF2B5EF4-FFF2-40B4-BE49-F238E27FC236}">
                <a16:creationId xmlns:a16="http://schemas.microsoft.com/office/drawing/2014/main" id="{B947943B-367F-4726-A682-0A1009CC8330}"/>
              </a:ext>
            </a:extLst>
          </p:cNvPr>
          <p:cNvSpPr txBox="1"/>
          <p:nvPr/>
        </p:nvSpPr>
        <p:spPr>
          <a:xfrm>
            <a:off x="1984128" y="4272584"/>
            <a:ext cx="2148109" cy="86177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latin typeface="Kozuka Gothic Pro R" pitchFamily="34" charset="-128"/>
                <a:ea typeface="Kozuka Gothic Pro R" pitchFamily="34" charset="-128"/>
                <a:cs typeface="+mn-lt"/>
              </a:rPr>
              <a:t>1333-1500</a:t>
            </a:r>
          </a:p>
          <a:p>
            <a:pPr algn="ctr"/>
            <a:r>
              <a:rPr lang="en-US" sz="1600" dirty="0" err="1">
                <a:latin typeface="Kozuka Gothic Pro R" pitchFamily="34" charset="-128"/>
                <a:ea typeface="Kozuka Gothic Pro R" pitchFamily="34" charset="-128"/>
                <a:cs typeface="+mn-lt"/>
              </a:rPr>
              <a:t>Muromachi</a:t>
            </a:r>
            <a:r>
              <a:rPr lang="en-US" sz="1600" dirty="0">
                <a:latin typeface="Kozuka Gothic Pro R" pitchFamily="34" charset="-128"/>
                <a:ea typeface="Kozuka Gothic Pro R" pitchFamily="34" charset="-128"/>
                <a:cs typeface="+mn-lt"/>
              </a:rPr>
              <a:t> Period </a:t>
            </a:r>
          </a:p>
          <a:p>
            <a:pPr algn="ctr"/>
            <a:r>
              <a:rPr lang="en-US" sz="1600" dirty="0">
                <a:latin typeface="Kozuka Gothic Pro R" pitchFamily="34" charset="-128"/>
                <a:ea typeface="Kozuka Gothic Pro R" pitchFamily="34" charset="-128"/>
                <a:cs typeface="Calibri"/>
              </a:rPr>
              <a:t>Noh Theatre</a:t>
            </a:r>
          </a:p>
        </p:txBody>
      </p:sp>
      <p:cxnSp>
        <p:nvCxnSpPr>
          <p:cNvPr id="21" name="Straight Arrow Connector 20">
            <a:extLst>
              <a:ext uri="{FF2B5EF4-FFF2-40B4-BE49-F238E27FC236}">
                <a16:creationId xmlns:a16="http://schemas.microsoft.com/office/drawing/2014/main" id="{AEBE0A5E-AB55-4D84-A87B-C4A758E6A7B7}"/>
              </a:ext>
            </a:extLst>
          </p:cNvPr>
          <p:cNvCxnSpPr/>
          <p:nvPr/>
        </p:nvCxnSpPr>
        <p:spPr>
          <a:xfrm>
            <a:off x="941838" y="4082969"/>
            <a:ext cx="7302570" cy="43132"/>
          </a:xfrm>
          <a:prstGeom prst="straightConnector1">
            <a:avLst/>
          </a:prstGeom>
          <a:ln w="57150">
            <a:solidFill>
              <a:srgbClr val="339933"/>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4D220111-9F82-4335-AE8B-D02531998FDB}"/>
              </a:ext>
            </a:extLst>
          </p:cNvPr>
          <p:cNvSpPr/>
          <p:nvPr/>
        </p:nvSpPr>
        <p:spPr>
          <a:xfrm>
            <a:off x="812442" y="3960761"/>
            <a:ext cx="258792" cy="244415"/>
          </a:xfrm>
          <a:prstGeom prst="ellipse">
            <a:avLst/>
          </a:prstGeom>
          <a:solidFill>
            <a:schemeClr val="bg1"/>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Oval 22">
            <a:extLst>
              <a:ext uri="{FF2B5EF4-FFF2-40B4-BE49-F238E27FC236}">
                <a16:creationId xmlns:a16="http://schemas.microsoft.com/office/drawing/2014/main" id="{A5C511AF-C3B1-4260-9C90-F0A9B1ED48DC}"/>
              </a:ext>
            </a:extLst>
          </p:cNvPr>
          <p:cNvSpPr/>
          <p:nvPr/>
        </p:nvSpPr>
        <p:spPr>
          <a:xfrm>
            <a:off x="2928787" y="3960760"/>
            <a:ext cx="258792" cy="244415"/>
          </a:xfrm>
          <a:prstGeom prst="ellipse">
            <a:avLst/>
          </a:prstGeom>
          <a:solidFill>
            <a:schemeClr val="bg1"/>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Oval 23">
            <a:extLst>
              <a:ext uri="{FF2B5EF4-FFF2-40B4-BE49-F238E27FC236}">
                <a16:creationId xmlns:a16="http://schemas.microsoft.com/office/drawing/2014/main" id="{B3BC04B4-58C3-4A01-A850-F32B9706097D}"/>
              </a:ext>
            </a:extLst>
          </p:cNvPr>
          <p:cNvSpPr/>
          <p:nvPr/>
        </p:nvSpPr>
        <p:spPr>
          <a:xfrm>
            <a:off x="5107053" y="3982327"/>
            <a:ext cx="258792" cy="244415"/>
          </a:xfrm>
          <a:prstGeom prst="ellipse">
            <a:avLst/>
          </a:prstGeom>
          <a:solidFill>
            <a:schemeClr val="bg1"/>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Oval 24">
            <a:extLst>
              <a:ext uri="{FF2B5EF4-FFF2-40B4-BE49-F238E27FC236}">
                <a16:creationId xmlns:a16="http://schemas.microsoft.com/office/drawing/2014/main" id="{1577576A-552C-48A5-9147-410EEFD5F57E}"/>
              </a:ext>
            </a:extLst>
          </p:cNvPr>
          <p:cNvSpPr/>
          <p:nvPr/>
        </p:nvSpPr>
        <p:spPr>
          <a:xfrm>
            <a:off x="8051263" y="3992211"/>
            <a:ext cx="258792" cy="244415"/>
          </a:xfrm>
          <a:prstGeom prst="ellipse">
            <a:avLst/>
          </a:prstGeom>
          <a:solidFill>
            <a:schemeClr val="bg1"/>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5">
            <a:extLst>
              <a:ext uri="{FF2B5EF4-FFF2-40B4-BE49-F238E27FC236}">
                <a16:creationId xmlns:a16="http://schemas.microsoft.com/office/drawing/2014/main" id="{33F72115-DE11-46A1-980A-A08ECAC4A35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0582" y="2345916"/>
            <a:ext cx="1122512" cy="1482486"/>
          </a:xfrm>
          <a:prstGeom prst="rect">
            <a:avLst/>
          </a:prstGeom>
        </p:spPr>
      </p:pic>
      <p:pic>
        <p:nvPicPr>
          <p:cNvPr id="6" name="Picture 29">
            <a:extLst>
              <a:ext uri="{FF2B5EF4-FFF2-40B4-BE49-F238E27FC236}">
                <a16:creationId xmlns:a16="http://schemas.microsoft.com/office/drawing/2014/main" id="{3D724849-A8F1-4EF4-AE0F-AF7677C9727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86784" y="2405049"/>
            <a:ext cx="971732" cy="1440000"/>
          </a:xfrm>
          <a:prstGeom prst="rect">
            <a:avLst/>
          </a:prstGeom>
        </p:spPr>
      </p:pic>
      <p:sp>
        <p:nvSpPr>
          <p:cNvPr id="8" name="TextBox 7">
            <a:extLst>
              <a:ext uri="{FF2B5EF4-FFF2-40B4-BE49-F238E27FC236}">
                <a16:creationId xmlns:a16="http://schemas.microsoft.com/office/drawing/2014/main" id="{DC5735D7-DCB6-496D-AAA4-E2DFA40994EF}"/>
              </a:ext>
            </a:extLst>
          </p:cNvPr>
          <p:cNvSpPr txBox="1"/>
          <p:nvPr/>
        </p:nvSpPr>
        <p:spPr>
          <a:xfrm>
            <a:off x="161054" y="1387564"/>
            <a:ext cx="8555248" cy="144655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GB" sz="2000" dirty="0">
                <a:latin typeface="Kozuka Gothic Pro R" pitchFamily="34" charset="-128"/>
                <a:ea typeface="Kozuka Gothic Pro R" pitchFamily="34" charset="-128"/>
              </a:rPr>
              <a:t>Have a look at the timeline below.</a:t>
            </a:r>
          </a:p>
          <a:p>
            <a:pPr marL="342900" indent="-342900">
              <a:buFont typeface="Arial" panose="020B0604020202020204" pitchFamily="34" charset="0"/>
              <a:buChar char="•"/>
            </a:pPr>
            <a:r>
              <a:rPr lang="en-GB" sz="2000" dirty="0">
                <a:latin typeface="Kozuka Gothic Pro R" pitchFamily="34" charset="-128"/>
                <a:ea typeface="Kozuka Gothic Pro R" pitchFamily="34" charset="-128"/>
              </a:rPr>
              <a:t>Discuss what you know about Japan and Japanese art already.</a:t>
            </a:r>
          </a:p>
          <a:p>
            <a:pPr marL="342900" indent="-342900">
              <a:buFont typeface="Arial" panose="020B0604020202020204" pitchFamily="34" charset="0"/>
              <a:buChar char="•"/>
            </a:pPr>
            <a:endParaRPr lang="en-GB" sz="2400" dirty="0">
              <a:latin typeface="Kozuka Gothic Pro B" pitchFamily="34" charset="-128"/>
              <a:ea typeface="Kozuka Gothic Pro B" pitchFamily="34" charset="-128"/>
            </a:endParaRPr>
          </a:p>
          <a:p>
            <a:pPr marL="285750" indent="-285750">
              <a:buFont typeface="Wingdings" panose="05000000000000000000" pitchFamily="2" charset="2"/>
              <a:buChar char="Ø"/>
            </a:pPr>
            <a:endParaRPr lang="en-GB" sz="2400" dirty="0">
              <a:latin typeface="Kozuka Gothic Pro B" pitchFamily="34" charset="-128"/>
              <a:ea typeface="Kozuka Gothic Pro B" pitchFamily="34" charset="-128"/>
            </a:endParaRPr>
          </a:p>
        </p:txBody>
      </p:sp>
      <p:pic>
        <p:nvPicPr>
          <p:cNvPr id="10" name="Picture 9">
            <a:extLst>
              <a:ext uri="{FF2B5EF4-FFF2-40B4-BE49-F238E27FC236}">
                <a16:creationId xmlns:a16="http://schemas.microsoft.com/office/drawing/2014/main" id="{AE0C861C-E0CA-C18C-20EA-CB232ED5046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80815" y="2396247"/>
            <a:ext cx="1940896" cy="1457604"/>
          </a:xfrm>
          <a:prstGeom prst="rect">
            <a:avLst/>
          </a:prstGeom>
        </p:spPr>
      </p:pic>
      <p:sp>
        <p:nvSpPr>
          <p:cNvPr id="11" name="Footer Placeholder 7">
            <a:extLst>
              <a:ext uri="{FF2B5EF4-FFF2-40B4-BE49-F238E27FC236}">
                <a16:creationId xmlns:a16="http://schemas.microsoft.com/office/drawing/2014/main" id="{67A94E4E-2CC1-BA33-B4B5-152579BADCCB}"/>
              </a:ext>
            </a:extLst>
          </p:cNvPr>
          <p:cNvSpPr>
            <a:spLocks noGrp="1"/>
          </p:cNvSpPr>
          <p:nvPr>
            <p:ph type="ftr" sz="quarter" idx="11"/>
          </p:nvPr>
        </p:nvSpPr>
        <p:spPr>
          <a:xfrm>
            <a:off x="-1" y="6470257"/>
            <a:ext cx="9143999" cy="382944"/>
          </a:xfrm>
        </p:spPr>
        <p:txBody>
          <a:bodyPr/>
          <a:lstStyle/>
          <a:p>
            <a:r>
              <a:rPr lang="en-GB" dirty="0">
                <a:solidFill>
                  <a:schemeClr val="bg1">
                    <a:lumMod val="95000"/>
                  </a:schemeClr>
                </a:solidFill>
              </a:rPr>
              <a:t>©J Buchanan and K Montague in collaboration with The Japan Society</a:t>
            </a:r>
          </a:p>
          <a:p>
            <a:r>
              <a:rPr lang="en-GB" dirty="0">
                <a:solidFill>
                  <a:schemeClr val="bg1"/>
                </a:solidFill>
              </a:rPr>
              <a:t>© The Japan Society (2025)</a:t>
            </a:r>
            <a:br>
              <a:rPr lang="en-GB" dirty="0">
                <a:solidFill>
                  <a:schemeClr val="bg1"/>
                </a:solidFill>
              </a:rPr>
            </a:br>
            <a:endParaRPr lang="en-GB" dirty="0">
              <a:solidFill>
                <a:schemeClr val="bg1"/>
              </a:solidFill>
            </a:endParaRPr>
          </a:p>
          <a:p>
            <a:endParaRPr lang="en-GB" dirty="0">
              <a:solidFill>
                <a:schemeClr val="bg1">
                  <a:lumMod val="95000"/>
                </a:schemeClr>
              </a:solidFill>
            </a:endParaRPr>
          </a:p>
        </p:txBody>
      </p:sp>
      <p:sp>
        <p:nvSpPr>
          <p:cNvPr id="12" name="TextBox 11">
            <a:extLst>
              <a:ext uri="{FF2B5EF4-FFF2-40B4-BE49-F238E27FC236}">
                <a16:creationId xmlns:a16="http://schemas.microsoft.com/office/drawing/2014/main" id="{E65B38E5-035C-F440-CCED-8EBF4999C97F}"/>
              </a:ext>
            </a:extLst>
          </p:cNvPr>
          <p:cNvSpPr txBox="1"/>
          <p:nvPr/>
        </p:nvSpPr>
        <p:spPr>
          <a:xfrm>
            <a:off x="321862" y="5372057"/>
            <a:ext cx="8500274" cy="707886"/>
          </a:xfrm>
          <a:prstGeom prst="rect">
            <a:avLst/>
          </a:prstGeom>
          <a:noFill/>
          <a:ln w="28575">
            <a:solidFill>
              <a:srgbClr val="FF0000"/>
            </a:solidFill>
            <a:prstDash val="sysDash"/>
          </a:ln>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n-GB" sz="2000" b="1" i="0" u="none" strike="noStrike" kern="1200" cap="none" spc="0" normalizeH="0" baseline="0" noProof="0" dirty="0">
                <a:ln>
                  <a:noFill/>
                </a:ln>
                <a:solidFill>
                  <a:prstClr val="black"/>
                </a:solidFill>
                <a:effectLst/>
                <a:uLnTx/>
                <a:uFillTx/>
                <a:latin typeface="Kozuka Gothic Pro R" pitchFamily="34" charset="-128"/>
                <a:ea typeface="Kozuka Gothic Pro R" pitchFamily="34" charset="-128"/>
                <a:cs typeface="+mn-cs"/>
              </a:rPr>
              <a:t>What was happening elsewhere in the world during the times on this timeline?</a:t>
            </a:r>
          </a:p>
        </p:txBody>
      </p:sp>
    </p:spTree>
    <p:extLst>
      <p:ext uri="{BB962C8B-B14F-4D97-AF65-F5344CB8AC3E}">
        <p14:creationId xmlns:p14="http://schemas.microsoft.com/office/powerpoint/2010/main" val="152989649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xtBox 1"/>
          <p:cNvSpPr txBox="1"/>
          <p:nvPr/>
        </p:nvSpPr>
        <p:spPr>
          <a:xfrm>
            <a:off x="216028" y="332775"/>
            <a:ext cx="6746007"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FF0000"/>
                </a:solidFill>
                <a:effectLst/>
                <a:uLnTx/>
                <a:uFillTx/>
                <a:latin typeface="Kristen ITC"/>
                <a:ea typeface="Kozuka Gothic Pro B"/>
                <a:cs typeface="+mn-cs"/>
              </a:rPr>
              <a:t>Historical timelines</a:t>
            </a:r>
            <a:endParaRPr kumimoji="0" lang="en-GB" sz="4800" b="1" i="0" u="none" strike="noStrike" kern="1200" cap="none" spc="0" normalizeH="0" baseline="0" noProof="0" dirty="0">
              <a:ln>
                <a:noFill/>
              </a:ln>
              <a:solidFill>
                <a:srgbClr val="FF0000"/>
              </a:solidFill>
              <a:effectLst/>
              <a:uLnTx/>
              <a:uFillTx/>
              <a:latin typeface="Kristen ITC" panose="03050502040202030202" pitchFamily="66" charset="0"/>
              <a:ea typeface="Kozuka Gothic Pro B" pitchFamily="34" charset="-128"/>
              <a:cs typeface="+mn-cs"/>
            </a:endParaRPr>
          </a:p>
        </p:txBody>
      </p:sp>
      <p:sp>
        <p:nvSpPr>
          <p:cNvPr id="3" name="Slide Number Placeholder 2"/>
          <p:cNvSpPr>
            <a:spLocks noGrp="1"/>
          </p:cNvSpPr>
          <p:nvPr>
            <p:ph type="sldNum" sz="quarter" idx="12"/>
          </p:nvPr>
        </p:nvSpPr>
        <p:spPr>
          <a:xfrm>
            <a:off x="5661804"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7D4DA-CA93-4100-9923-91CA0C97AC6D}"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p:nvPr/>
        </p:nvPicPr>
        <p:blipFill>
          <a:blip r:embed="rId3" cstate="screen">
            <a:extLst>
              <a:ext uri="{28A0092B-C50C-407E-A947-70E740481C1C}">
                <a14:useLocalDpi xmlns:a14="http://schemas.microsoft.com/office/drawing/2010/main"/>
              </a:ext>
            </a:extLst>
          </a:blip>
          <a:stretch>
            <a:fillRect/>
          </a:stretch>
        </p:blipFill>
        <p:spPr>
          <a:xfrm>
            <a:off x="7812360" y="332656"/>
            <a:ext cx="850900" cy="850900"/>
          </a:xfrm>
          <a:prstGeom prst="rect">
            <a:avLst/>
          </a:prstGeom>
        </p:spPr>
      </p:pic>
      <p:sp>
        <p:nvSpPr>
          <p:cNvPr id="4" name="TextBox 3">
            <a:extLst>
              <a:ext uri="{FF2B5EF4-FFF2-40B4-BE49-F238E27FC236}">
                <a16:creationId xmlns:a16="http://schemas.microsoft.com/office/drawing/2014/main" id="{8235588B-486A-4DA4-883C-3BD643A47708}"/>
              </a:ext>
            </a:extLst>
          </p:cNvPr>
          <p:cNvSpPr txBox="1"/>
          <p:nvPr/>
        </p:nvSpPr>
        <p:spPr>
          <a:xfrm>
            <a:off x="3218283" y="227292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4" name="TextBox 7">
            <a:extLst>
              <a:ext uri="{FF2B5EF4-FFF2-40B4-BE49-F238E27FC236}">
                <a16:creationId xmlns:a16="http://schemas.microsoft.com/office/drawing/2014/main" id="{63BAA260-E488-473B-A318-78AB1A970221}"/>
              </a:ext>
            </a:extLst>
          </p:cNvPr>
          <p:cNvSpPr txBox="1"/>
          <p:nvPr/>
        </p:nvSpPr>
        <p:spPr>
          <a:xfrm>
            <a:off x="46312" y="3276577"/>
            <a:ext cx="1799429" cy="86177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Kozuka Gothic Pro R" pitchFamily="34" charset="-128"/>
                <a:ea typeface="Kozuka Gothic Pro R" pitchFamily="34" charset="-128"/>
                <a:cs typeface="+mn-cs"/>
              </a:rPr>
              <a:t>10,000-300 BC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Kozuka Gothic Pro R" pitchFamily="34" charset="-128"/>
                <a:ea typeface="Kozuka Gothic Pro R" pitchFamily="34" charset="-128"/>
                <a:cs typeface="Calibri"/>
              </a:rPr>
              <a:t>Jomon</a:t>
            </a:r>
            <a:r>
              <a:rPr kumimoji="0" lang="en-US" sz="1600" b="0" i="0" u="none" strike="noStrike" kern="1200" cap="none" spc="0" normalizeH="0" baseline="0" noProof="0" dirty="0">
                <a:ln>
                  <a:noFill/>
                </a:ln>
                <a:solidFill>
                  <a:prstClr val="black"/>
                </a:solidFill>
                <a:effectLst/>
                <a:uLnTx/>
                <a:uFillTx/>
                <a:latin typeface="Kozuka Gothic Pro R" pitchFamily="34" charset="-128"/>
                <a:ea typeface="Kozuka Gothic Pro R" pitchFamily="34" charset="-128"/>
                <a:cs typeface="Calibri"/>
              </a:rPr>
              <a:t> Period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Kozuka Gothic Pro R" pitchFamily="34" charset="-128"/>
                <a:ea typeface="Kozuka Gothic Pro R" pitchFamily="34" charset="-128"/>
                <a:cs typeface="Calibri"/>
              </a:rPr>
              <a:t>Dogu</a:t>
            </a:r>
            <a:endParaRPr kumimoji="0" lang="en-US" sz="1600" b="0" i="0" u="none" strike="noStrike" kern="1200" cap="none" spc="0" normalizeH="0" baseline="0" noProof="0" dirty="0">
              <a:ln>
                <a:noFill/>
              </a:ln>
              <a:solidFill>
                <a:prstClr val="black"/>
              </a:solidFill>
              <a:effectLst/>
              <a:uLnTx/>
              <a:uFillTx/>
              <a:latin typeface="Kozuka Gothic Pro R" pitchFamily="34" charset="-128"/>
              <a:ea typeface="Kozuka Gothic Pro R" pitchFamily="34" charset="-128"/>
              <a:cs typeface="Calibri"/>
            </a:endParaRPr>
          </a:p>
        </p:txBody>
      </p:sp>
      <p:sp>
        <p:nvSpPr>
          <p:cNvPr id="16" name="TextBox 8">
            <a:extLst>
              <a:ext uri="{FF2B5EF4-FFF2-40B4-BE49-F238E27FC236}">
                <a16:creationId xmlns:a16="http://schemas.microsoft.com/office/drawing/2014/main" id="{ECAB5A31-98C9-4C12-890B-4202A1A347C2}"/>
              </a:ext>
            </a:extLst>
          </p:cNvPr>
          <p:cNvSpPr txBox="1"/>
          <p:nvPr/>
        </p:nvSpPr>
        <p:spPr>
          <a:xfrm>
            <a:off x="7395531" y="3274213"/>
            <a:ext cx="1578634"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Kozuka Gothic Pro R" pitchFamily="34" charset="-128"/>
                <a:ea typeface="Kozuka Gothic Pro R" pitchFamily="34" charset="-128"/>
                <a:cs typeface="Calibri"/>
              </a:rPr>
              <a:t>Present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Kozuka Gothic Pro R" pitchFamily="34" charset="-128"/>
                <a:ea typeface="Kozuka Gothic Pro R" pitchFamily="34" charset="-128"/>
                <a:cs typeface="Calibri"/>
              </a:rPr>
              <a:t>Contemporary Japanese art</a:t>
            </a:r>
          </a:p>
        </p:txBody>
      </p:sp>
      <p:sp>
        <p:nvSpPr>
          <p:cNvPr id="18" name="TextBox 9">
            <a:extLst>
              <a:ext uri="{FF2B5EF4-FFF2-40B4-BE49-F238E27FC236}">
                <a16:creationId xmlns:a16="http://schemas.microsoft.com/office/drawing/2014/main" id="{34CD571E-DC2D-4BFB-A797-CE1923BC85F1}"/>
              </a:ext>
            </a:extLst>
          </p:cNvPr>
          <p:cNvSpPr txBox="1"/>
          <p:nvPr/>
        </p:nvSpPr>
        <p:spPr>
          <a:xfrm>
            <a:off x="4166583" y="3244808"/>
            <a:ext cx="2148109" cy="107721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Kozuka Gothic Pro R" pitchFamily="34" charset="-128"/>
                <a:ea typeface="Kozuka Gothic Pro R" pitchFamily="34" charset="-128"/>
                <a:cs typeface="+mn-cs"/>
              </a:rPr>
              <a:t>1600-1890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Kozuka Gothic Pro R" pitchFamily="34" charset="-128"/>
                <a:ea typeface="Kozuka Gothic Pro R" pitchFamily="34" charset="-128"/>
                <a:cs typeface="Calibri"/>
              </a:rPr>
              <a:t>Edo Period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Kozuka Gothic Pro R" pitchFamily="34" charset="-128"/>
                <a:ea typeface="Kozuka Gothic Pro R" pitchFamily="34" charset="-128"/>
                <a:cs typeface="Calibri"/>
              </a:rPr>
              <a:t>The Great Wave - Hokusai</a:t>
            </a:r>
          </a:p>
        </p:txBody>
      </p:sp>
      <p:pic>
        <p:nvPicPr>
          <p:cNvPr id="19" name="Picture 18" descr="A picture containing text, ceramic ware, porcelain&#10;&#10;Description automatically generated">
            <a:extLst>
              <a:ext uri="{FF2B5EF4-FFF2-40B4-BE49-F238E27FC236}">
                <a16:creationId xmlns:a16="http://schemas.microsoft.com/office/drawing/2014/main" id="{40763EE6-5982-45C2-92E1-078B2B3906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16149" y="1406879"/>
            <a:ext cx="2192352" cy="1440000"/>
          </a:xfrm>
          <a:prstGeom prst="rect">
            <a:avLst/>
          </a:prstGeom>
        </p:spPr>
      </p:pic>
      <p:sp>
        <p:nvSpPr>
          <p:cNvPr id="20" name="TextBox 11">
            <a:extLst>
              <a:ext uri="{FF2B5EF4-FFF2-40B4-BE49-F238E27FC236}">
                <a16:creationId xmlns:a16="http://schemas.microsoft.com/office/drawing/2014/main" id="{B947943B-367F-4726-A682-0A1009CC8330}"/>
              </a:ext>
            </a:extLst>
          </p:cNvPr>
          <p:cNvSpPr txBox="1"/>
          <p:nvPr/>
        </p:nvSpPr>
        <p:spPr>
          <a:xfrm>
            <a:off x="1988317" y="3274413"/>
            <a:ext cx="2148109" cy="86177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Kozuka Gothic Pro R" pitchFamily="34" charset="-128"/>
                <a:ea typeface="Kozuka Gothic Pro R" pitchFamily="34" charset="-128"/>
                <a:cs typeface="Calibri"/>
              </a:rPr>
              <a:t>1333-1500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Kozuka Gothic Pro R" pitchFamily="34" charset="-128"/>
                <a:ea typeface="Kozuka Gothic Pro R" pitchFamily="34" charset="-128"/>
                <a:cs typeface="Calibri"/>
              </a:rPr>
              <a:t>Muromachi</a:t>
            </a:r>
            <a:r>
              <a:rPr kumimoji="0" lang="en-US" sz="1600" b="0" i="0" u="none" strike="noStrike" kern="1200" cap="none" spc="0" normalizeH="0" baseline="0" noProof="0" dirty="0">
                <a:ln>
                  <a:noFill/>
                </a:ln>
                <a:solidFill>
                  <a:prstClr val="black"/>
                </a:solidFill>
                <a:effectLst/>
                <a:uLnTx/>
                <a:uFillTx/>
                <a:latin typeface="Kozuka Gothic Pro R" pitchFamily="34" charset="-128"/>
                <a:ea typeface="Kozuka Gothic Pro R" pitchFamily="34" charset="-128"/>
                <a:cs typeface="Calibri"/>
              </a:rPr>
              <a:t> Period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Kozuka Gothic Pro R" pitchFamily="34" charset="-128"/>
                <a:ea typeface="Kozuka Gothic Pro R" pitchFamily="34" charset="-128"/>
                <a:cs typeface="Calibri"/>
              </a:rPr>
              <a:t>Noh Theatre</a:t>
            </a:r>
          </a:p>
        </p:txBody>
      </p:sp>
      <p:cxnSp>
        <p:nvCxnSpPr>
          <p:cNvPr id="21" name="Straight Arrow Connector 20">
            <a:extLst>
              <a:ext uri="{FF2B5EF4-FFF2-40B4-BE49-F238E27FC236}">
                <a16:creationId xmlns:a16="http://schemas.microsoft.com/office/drawing/2014/main" id="{AEBE0A5E-AB55-4D84-A87B-C4A758E6A7B7}"/>
              </a:ext>
            </a:extLst>
          </p:cNvPr>
          <p:cNvCxnSpPr/>
          <p:nvPr/>
        </p:nvCxnSpPr>
        <p:spPr>
          <a:xfrm>
            <a:off x="946027" y="3084798"/>
            <a:ext cx="7302570" cy="43132"/>
          </a:xfrm>
          <a:prstGeom prst="straightConnector1">
            <a:avLst/>
          </a:prstGeom>
          <a:ln w="57150">
            <a:solidFill>
              <a:srgbClr val="339933"/>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4D220111-9F82-4335-AE8B-D02531998FDB}"/>
              </a:ext>
            </a:extLst>
          </p:cNvPr>
          <p:cNvSpPr/>
          <p:nvPr/>
        </p:nvSpPr>
        <p:spPr>
          <a:xfrm>
            <a:off x="816631" y="2962590"/>
            <a:ext cx="258792" cy="244415"/>
          </a:xfrm>
          <a:prstGeom prst="ellipse">
            <a:avLst/>
          </a:prstGeom>
          <a:solidFill>
            <a:schemeClr val="bg1"/>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Oval 22">
            <a:extLst>
              <a:ext uri="{FF2B5EF4-FFF2-40B4-BE49-F238E27FC236}">
                <a16:creationId xmlns:a16="http://schemas.microsoft.com/office/drawing/2014/main" id="{A5C511AF-C3B1-4260-9C90-F0A9B1ED48DC}"/>
              </a:ext>
            </a:extLst>
          </p:cNvPr>
          <p:cNvSpPr/>
          <p:nvPr/>
        </p:nvSpPr>
        <p:spPr>
          <a:xfrm>
            <a:off x="2932976" y="2962589"/>
            <a:ext cx="258792" cy="244415"/>
          </a:xfrm>
          <a:prstGeom prst="ellipse">
            <a:avLst/>
          </a:prstGeom>
          <a:solidFill>
            <a:schemeClr val="bg1"/>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Oval 23">
            <a:extLst>
              <a:ext uri="{FF2B5EF4-FFF2-40B4-BE49-F238E27FC236}">
                <a16:creationId xmlns:a16="http://schemas.microsoft.com/office/drawing/2014/main" id="{B3BC04B4-58C3-4A01-A850-F32B9706097D}"/>
              </a:ext>
            </a:extLst>
          </p:cNvPr>
          <p:cNvSpPr/>
          <p:nvPr/>
        </p:nvSpPr>
        <p:spPr>
          <a:xfrm>
            <a:off x="5111242" y="2984156"/>
            <a:ext cx="258792" cy="244415"/>
          </a:xfrm>
          <a:prstGeom prst="ellipse">
            <a:avLst/>
          </a:prstGeom>
          <a:solidFill>
            <a:schemeClr val="bg1"/>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Oval 24">
            <a:extLst>
              <a:ext uri="{FF2B5EF4-FFF2-40B4-BE49-F238E27FC236}">
                <a16:creationId xmlns:a16="http://schemas.microsoft.com/office/drawing/2014/main" id="{1577576A-552C-48A5-9147-410EEFD5F57E}"/>
              </a:ext>
            </a:extLst>
          </p:cNvPr>
          <p:cNvSpPr/>
          <p:nvPr/>
        </p:nvSpPr>
        <p:spPr>
          <a:xfrm>
            <a:off x="8055452" y="2994040"/>
            <a:ext cx="258792" cy="244415"/>
          </a:xfrm>
          <a:prstGeom prst="ellipse">
            <a:avLst/>
          </a:prstGeom>
          <a:solidFill>
            <a:schemeClr val="bg1"/>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5">
            <a:extLst>
              <a:ext uri="{FF2B5EF4-FFF2-40B4-BE49-F238E27FC236}">
                <a16:creationId xmlns:a16="http://schemas.microsoft.com/office/drawing/2014/main" id="{33F72115-DE11-46A1-980A-A08ECAC4A35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4771" y="1347745"/>
            <a:ext cx="1122512" cy="1482486"/>
          </a:xfrm>
          <a:prstGeom prst="rect">
            <a:avLst/>
          </a:prstGeom>
        </p:spPr>
      </p:pic>
      <p:pic>
        <p:nvPicPr>
          <p:cNvPr id="6" name="Picture 29">
            <a:extLst>
              <a:ext uri="{FF2B5EF4-FFF2-40B4-BE49-F238E27FC236}">
                <a16:creationId xmlns:a16="http://schemas.microsoft.com/office/drawing/2014/main" id="{3D724849-A8F1-4EF4-AE0F-AF7677C9727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90973" y="1406878"/>
            <a:ext cx="971732" cy="1440000"/>
          </a:xfrm>
          <a:prstGeom prst="rect">
            <a:avLst/>
          </a:prstGeom>
        </p:spPr>
      </p:pic>
      <p:pic>
        <p:nvPicPr>
          <p:cNvPr id="10" name="Picture 9">
            <a:extLst>
              <a:ext uri="{FF2B5EF4-FFF2-40B4-BE49-F238E27FC236}">
                <a16:creationId xmlns:a16="http://schemas.microsoft.com/office/drawing/2014/main" id="{AE0C861C-E0CA-C18C-20EA-CB232ED5046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85004" y="1398076"/>
            <a:ext cx="1940896" cy="1457604"/>
          </a:xfrm>
          <a:prstGeom prst="rect">
            <a:avLst/>
          </a:prstGeom>
        </p:spPr>
      </p:pic>
      <p:sp>
        <p:nvSpPr>
          <p:cNvPr id="17" name="Footer Placeholder 7">
            <a:extLst>
              <a:ext uri="{FF2B5EF4-FFF2-40B4-BE49-F238E27FC236}">
                <a16:creationId xmlns:a16="http://schemas.microsoft.com/office/drawing/2014/main" id="{D3EE696C-AB91-E021-D37E-8B06D4C89D02}"/>
              </a:ext>
            </a:extLst>
          </p:cNvPr>
          <p:cNvSpPr>
            <a:spLocks noGrp="1"/>
          </p:cNvSpPr>
          <p:nvPr>
            <p:ph type="ftr" sz="quarter" idx="11"/>
          </p:nvPr>
        </p:nvSpPr>
        <p:spPr>
          <a:xfrm>
            <a:off x="-1" y="6470257"/>
            <a:ext cx="9143999" cy="382944"/>
          </a:xfrm>
        </p:spPr>
        <p:txBody>
          <a:bodyPr/>
          <a:lstStyle/>
          <a:p>
            <a:r>
              <a:rPr lang="en-GB" dirty="0">
                <a:solidFill>
                  <a:schemeClr val="bg1">
                    <a:lumMod val="95000"/>
                  </a:schemeClr>
                </a:solidFill>
              </a:rPr>
              <a:t>©J Buchanan and K Montague in collaboration with The Japan Society</a:t>
            </a:r>
          </a:p>
          <a:p>
            <a:r>
              <a:rPr lang="en-GB" dirty="0">
                <a:solidFill>
                  <a:schemeClr val="bg1"/>
                </a:solidFill>
              </a:rPr>
              <a:t>© The Japan Society (2025)</a:t>
            </a:r>
            <a:br>
              <a:rPr lang="en-GB" dirty="0">
                <a:solidFill>
                  <a:schemeClr val="bg1"/>
                </a:solidFill>
              </a:rPr>
            </a:br>
            <a:endParaRPr lang="en-GB" dirty="0">
              <a:solidFill>
                <a:schemeClr val="bg1"/>
              </a:solidFill>
            </a:endParaRPr>
          </a:p>
          <a:p>
            <a:endParaRPr lang="en-GB" dirty="0">
              <a:solidFill>
                <a:schemeClr val="bg1">
                  <a:lumMod val="95000"/>
                </a:schemeClr>
              </a:solidFill>
            </a:endParaRPr>
          </a:p>
        </p:txBody>
      </p:sp>
      <p:cxnSp>
        <p:nvCxnSpPr>
          <p:cNvPr id="8" name="Straight Arrow Connector 7">
            <a:extLst>
              <a:ext uri="{FF2B5EF4-FFF2-40B4-BE49-F238E27FC236}">
                <a16:creationId xmlns:a16="http://schemas.microsoft.com/office/drawing/2014/main" id="{CC5CFE96-2094-54CA-239D-747B366FB38E}"/>
              </a:ext>
            </a:extLst>
          </p:cNvPr>
          <p:cNvCxnSpPr/>
          <p:nvPr/>
        </p:nvCxnSpPr>
        <p:spPr>
          <a:xfrm>
            <a:off x="915727" y="5075082"/>
            <a:ext cx="7302570" cy="43132"/>
          </a:xfrm>
          <a:prstGeom prst="straightConnector1">
            <a:avLst/>
          </a:prstGeom>
          <a:ln w="57150">
            <a:solidFill>
              <a:srgbClr val="339933"/>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49751B10-2D27-8D08-21AF-E2D9D7B4476C}"/>
              </a:ext>
            </a:extLst>
          </p:cNvPr>
          <p:cNvSpPr/>
          <p:nvPr/>
        </p:nvSpPr>
        <p:spPr>
          <a:xfrm>
            <a:off x="816631" y="4958110"/>
            <a:ext cx="258792" cy="244415"/>
          </a:xfrm>
          <a:prstGeom prst="ellipse">
            <a:avLst/>
          </a:prstGeom>
          <a:solidFill>
            <a:schemeClr val="bg1"/>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a:extLst>
              <a:ext uri="{FF2B5EF4-FFF2-40B4-BE49-F238E27FC236}">
                <a16:creationId xmlns:a16="http://schemas.microsoft.com/office/drawing/2014/main" id="{CFF7DDC5-E57F-A9C9-AA12-9DF66E805702}"/>
              </a:ext>
            </a:extLst>
          </p:cNvPr>
          <p:cNvSpPr/>
          <p:nvPr/>
        </p:nvSpPr>
        <p:spPr>
          <a:xfrm>
            <a:off x="2947443" y="4961206"/>
            <a:ext cx="258792" cy="244415"/>
          </a:xfrm>
          <a:prstGeom prst="ellipse">
            <a:avLst/>
          </a:prstGeom>
          <a:solidFill>
            <a:schemeClr val="bg1"/>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Oval 11">
            <a:extLst>
              <a:ext uri="{FF2B5EF4-FFF2-40B4-BE49-F238E27FC236}">
                <a16:creationId xmlns:a16="http://schemas.microsoft.com/office/drawing/2014/main" id="{87FA3D98-F8D7-A551-5C1C-928BAC3494F2}"/>
              </a:ext>
            </a:extLst>
          </p:cNvPr>
          <p:cNvSpPr/>
          <p:nvPr/>
        </p:nvSpPr>
        <p:spPr>
          <a:xfrm>
            <a:off x="5111241" y="4974440"/>
            <a:ext cx="258792" cy="244415"/>
          </a:xfrm>
          <a:prstGeom prst="ellipse">
            <a:avLst/>
          </a:prstGeom>
          <a:solidFill>
            <a:schemeClr val="bg1"/>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 12">
            <a:extLst>
              <a:ext uri="{FF2B5EF4-FFF2-40B4-BE49-F238E27FC236}">
                <a16:creationId xmlns:a16="http://schemas.microsoft.com/office/drawing/2014/main" id="{C9F4032D-1E42-2062-3AA7-C96621C6362B}"/>
              </a:ext>
            </a:extLst>
          </p:cNvPr>
          <p:cNvSpPr/>
          <p:nvPr/>
        </p:nvSpPr>
        <p:spPr>
          <a:xfrm>
            <a:off x="8055452" y="4961206"/>
            <a:ext cx="258792" cy="244415"/>
          </a:xfrm>
          <a:prstGeom prst="ellipse">
            <a:avLst/>
          </a:prstGeom>
          <a:solidFill>
            <a:schemeClr val="bg1"/>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TextBox 7">
            <a:extLst>
              <a:ext uri="{FF2B5EF4-FFF2-40B4-BE49-F238E27FC236}">
                <a16:creationId xmlns:a16="http://schemas.microsoft.com/office/drawing/2014/main" id="{FB3AB682-D07B-37E8-D3A7-7E5ED7C04BB3}"/>
              </a:ext>
            </a:extLst>
          </p:cNvPr>
          <p:cNvSpPr txBox="1"/>
          <p:nvPr/>
        </p:nvSpPr>
        <p:spPr>
          <a:xfrm>
            <a:off x="46312" y="5263347"/>
            <a:ext cx="1799429"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Kozuka Gothic Pro R" pitchFamily="34" charset="-128"/>
                <a:ea typeface="Kozuka Gothic Pro R" pitchFamily="34" charset="-128"/>
                <a:cs typeface="+mn-cs"/>
              </a:rPr>
              <a:t>2500 BC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Kozuka Gothic Pro R" pitchFamily="34" charset="-128"/>
                <a:ea typeface="Kozuka Gothic Pro R" pitchFamily="34" charset="-128"/>
                <a:cs typeface="Calibri"/>
              </a:rPr>
              <a:t>Stonehenge was built</a:t>
            </a:r>
            <a:endParaRPr kumimoji="0" lang="en-US" sz="1600" b="0" i="0" u="none" strike="noStrike" kern="1200" cap="none" spc="0" normalizeH="0" baseline="0" noProof="0" dirty="0">
              <a:ln>
                <a:noFill/>
              </a:ln>
              <a:solidFill>
                <a:prstClr val="black"/>
              </a:solidFill>
              <a:effectLst/>
              <a:uLnTx/>
              <a:uFillTx/>
              <a:latin typeface="Kozuka Gothic Pro R" pitchFamily="34" charset="-128"/>
              <a:ea typeface="Kozuka Gothic Pro R" pitchFamily="34" charset="-128"/>
              <a:cs typeface="Calibri"/>
            </a:endParaRPr>
          </a:p>
        </p:txBody>
      </p:sp>
      <p:sp>
        <p:nvSpPr>
          <p:cNvPr id="27" name="TextBox 7">
            <a:extLst>
              <a:ext uri="{FF2B5EF4-FFF2-40B4-BE49-F238E27FC236}">
                <a16:creationId xmlns:a16="http://schemas.microsoft.com/office/drawing/2014/main" id="{DA2542A8-799B-A9FD-E3A6-EAEC6921D134}"/>
              </a:ext>
            </a:extLst>
          </p:cNvPr>
          <p:cNvSpPr txBox="1"/>
          <p:nvPr/>
        </p:nvSpPr>
        <p:spPr>
          <a:xfrm>
            <a:off x="1972945" y="5235186"/>
            <a:ext cx="2178852"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Kozuka Gothic Pro R" pitchFamily="34" charset="-128"/>
                <a:ea typeface="Kozuka Gothic Pro R" pitchFamily="34" charset="-128"/>
              </a:rPr>
              <a:t>1440</a:t>
            </a:r>
            <a:endParaRPr kumimoji="0" lang="en-US" sz="1600" b="1" i="0" u="none" strike="noStrike" kern="1200" cap="none" spc="0" normalizeH="0" baseline="0" noProof="0" dirty="0">
              <a:ln>
                <a:noFill/>
              </a:ln>
              <a:solidFill>
                <a:prstClr val="black"/>
              </a:solidFill>
              <a:effectLst/>
              <a:uLnTx/>
              <a:uFillTx/>
              <a:latin typeface="Kozuka Gothic Pro R" pitchFamily="34" charset="-128"/>
              <a:ea typeface="Kozuka Gothic Pro R"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Kozuka Gothic Pro R" pitchFamily="34" charset="-128"/>
                <a:ea typeface="Kozuka Gothic Pro R" pitchFamily="34" charset="-128"/>
                <a:cs typeface="Calibri"/>
              </a:rPr>
              <a:t>Gutenberg invents the print</a:t>
            </a:r>
            <a:r>
              <a:rPr lang="en-US" sz="1600" dirty="0" err="1">
                <a:solidFill>
                  <a:prstClr val="black"/>
                </a:solidFill>
                <a:latin typeface="Kozuka Gothic Pro R" pitchFamily="34" charset="-128"/>
                <a:ea typeface="Kozuka Gothic Pro R" pitchFamily="34" charset="-128"/>
                <a:cs typeface="Calibri"/>
              </a:rPr>
              <a:t>ing</a:t>
            </a:r>
            <a:r>
              <a:rPr lang="en-US" sz="1600" dirty="0">
                <a:solidFill>
                  <a:prstClr val="black"/>
                </a:solidFill>
                <a:latin typeface="Kozuka Gothic Pro R" pitchFamily="34" charset="-128"/>
                <a:ea typeface="Kozuka Gothic Pro R" pitchFamily="34" charset="-128"/>
                <a:cs typeface="Calibri"/>
              </a:rPr>
              <a:t> press</a:t>
            </a:r>
            <a:endParaRPr kumimoji="0" lang="en-US" sz="1600" b="0" i="0" u="none" strike="noStrike" kern="1200" cap="none" spc="0" normalizeH="0" baseline="0" noProof="0" dirty="0">
              <a:ln>
                <a:noFill/>
              </a:ln>
              <a:solidFill>
                <a:prstClr val="black"/>
              </a:solidFill>
              <a:effectLst/>
              <a:uLnTx/>
              <a:uFillTx/>
              <a:latin typeface="Kozuka Gothic Pro R" pitchFamily="34" charset="-128"/>
              <a:ea typeface="Kozuka Gothic Pro R" pitchFamily="34" charset="-128"/>
              <a:cs typeface="Calibri"/>
            </a:endParaRPr>
          </a:p>
        </p:txBody>
      </p:sp>
      <p:sp>
        <p:nvSpPr>
          <p:cNvPr id="28" name="TextBox 7">
            <a:extLst>
              <a:ext uri="{FF2B5EF4-FFF2-40B4-BE49-F238E27FC236}">
                <a16:creationId xmlns:a16="http://schemas.microsoft.com/office/drawing/2014/main" id="{DA8C7E53-D5DC-2AE9-ED35-0B48E7AC2E82}"/>
              </a:ext>
            </a:extLst>
          </p:cNvPr>
          <p:cNvSpPr txBox="1"/>
          <p:nvPr/>
        </p:nvSpPr>
        <p:spPr>
          <a:xfrm>
            <a:off x="4340922" y="5255435"/>
            <a:ext cx="1799430"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Kozuka Gothic Pro R" pitchFamily="34" charset="-128"/>
                <a:ea typeface="Kozuka Gothic Pro R" pitchFamily="34" charset="-128"/>
              </a:rPr>
              <a:t>1879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Kozuka Gothic Pro R" pitchFamily="34" charset="-128"/>
                <a:ea typeface="Kozuka Gothic Pro R" pitchFamily="34" charset="-128"/>
              </a:rPr>
              <a:t>Edison invents the lightbulb</a:t>
            </a:r>
          </a:p>
        </p:txBody>
      </p:sp>
      <p:sp>
        <p:nvSpPr>
          <p:cNvPr id="29" name="TextBox 7">
            <a:extLst>
              <a:ext uri="{FF2B5EF4-FFF2-40B4-BE49-F238E27FC236}">
                <a16:creationId xmlns:a16="http://schemas.microsoft.com/office/drawing/2014/main" id="{D2F9B3E3-6C77-6824-43CC-373FA3D57F7D}"/>
              </a:ext>
            </a:extLst>
          </p:cNvPr>
          <p:cNvSpPr txBox="1"/>
          <p:nvPr/>
        </p:nvSpPr>
        <p:spPr>
          <a:xfrm>
            <a:off x="7289363" y="5205332"/>
            <a:ext cx="1799430"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Kozuka Gothic Pro R" pitchFamily="34" charset="-128"/>
                <a:ea typeface="Kozuka Gothic Pro R" pitchFamily="34" charset="-128"/>
              </a:rPr>
              <a:t>1999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Kozuka Gothic Pro R" pitchFamily="34" charset="-128"/>
                <a:ea typeface="Kozuka Gothic Pro R" pitchFamily="34" charset="-128"/>
              </a:rPr>
              <a:t>The first emoji was created</a:t>
            </a:r>
            <a:endParaRPr kumimoji="0" lang="en-US" sz="1600" i="0" u="none" strike="noStrike" kern="1200" cap="none" spc="0" normalizeH="0" baseline="0" noProof="0" dirty="0">
              <a:ln>
                <a:noFill/>
              </a:ln>
              <a:solidFill>
                <a:prstClr val="black"/>
              </a:solidFill>
              <a:effectLst/>
              <a:uLnTx/>
              <a:uFillTx/>
              <a:latin typeface="Kozuka Gothic Pro R" pitchFamily="34" charset="-128"/>
              <a:ea typeface="Kozuka Gothic Pro R" pitchFamily="34" charset="-128"/>
              <a:cs typeface="+mn-cs"/>
            </a:endParaRPr>
          </a:p>
        </p:txBody>
      </p:sp>
      <p:sp>
        <p:nvSpPr>
          <p:cNvPr id="30" name="TextBox 29">
            <a:extLst>
              <a:ext uri="{FF2B5EF4-FFF2-40B4-BE49-F238E27FC236}">
                <a16:creationId xmlns:a16="http://schemas.microsoft.com/office/drawing/2014/main" id="{587FF157-1FDC-E8E7-9BE5-7BF86E0C5270}"/>
              </a:ext>
            </a:extLst>
          </p:cNvPr>
          <p:cNvSpPr txBox="1"/>
          <p:nvPr/>
        </p:nvSpPr>
        <p:spPr>
          <a:xfrm>
            <a:off x="1868373" y="4351572"/>
            <a:ext cx="5397277" cy="400110"/>
          </a:xfrm>
          <a:prstGeom prst="rect">
            <a:avLst/>
          </a:prstGeom>
          <a:noFill/>
          <a:ln w="28575">
            <a:noFill/>
            <a:prstDash val="sysDash"/>
          </a:ln>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n-GB" sz="2000" b="1" dirty="0">
                <a:solidFill>
                  <a:prstClr val="black"/>
                </a:solidFill>
                <a:latin typeface="Kozuka Gothic Pro R" pitchFamily="34" charset="-128"/>
                <a:ea typeface="Kozuka Gothic Pro R" pitchFamily="34" charset="-128"/>
              </a:rPr>
              <a:t>Other major world events include...</a:t>
            </a:r>
            <a:endParaRPr kumimoji="0" lang="en-GB" sz="2000" b="1" i="0" u="none" strike="noStrike" kern="1200" cap="none" spc="0" normalizeH="0" baseline="0" noProof="0" dirty="0">
              <a:ln>
                <a:noFill/>
              </a:ln>
              <a:solidFill>
                <a:prstClr val="black"/>
              </a:solidFill>
              <a:effectLst/>
              <a:uLnTx/>
              <a:uFillTx/>
              <a:latin typeface="Kozuka Gothic Pro R" pitchFamily="34" charset="-128"/>
              <a:ea typeface="Kozuka Gothic Pro R" pitchFamily="34" charset="-128"/>
              <a:cs typeface="+mn-cs"/>
            </a:endParaRPr>
          </a:p>
        </p:txBody>
      </p:sp>
    </p:spTree>
    <p:extLst>
      <p:ext uri="{BB962C8B-B14F-4D97-AF65-F5344CB8AC3E}">
        <p14:creationId xmlns:p14="http://schemas.microsoft.com/office/powerpoint/2010/main" val="2574697839"/>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xtBox 1"/>
          <p:cNvSpPr txBox="1"/>
          <p:nvPr/>
        </p:nvSpPr>
        <p:spPr>
          <a:xfrm>
            <a:off x="216028" y="332775"/>
            <a:ext cx="6746007"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FF0000"/>
                </a:solidFill>
                <a:effectLst/>
                <a:uLnTx/>
                <a:uFillTx/>
                <a:latin typeface="Kristen ITC"/>
                <a:ea typeface="Kozuka Gothic Pro B"/>
                <a:cs typeface="+mn-cs"/>
              </a:rPr>
              <a:t>Jomon Period art</a:t>
            </a:r>
            <a:endParaRPr kumimoji="0" lang="en-GB" sz="4800" b="1" i="0" u="none" strike="noStrike" kern="1200" cap="none" spc="0" normalizeH="0" baseline="0" noProof="0" dirty="0">
              <a:ln>
                <a:noFill/>
              </a:ln>
              <a:solidFill>
                <a:srgbClr val="FF0000"/>
              </a:solidFill>
              <a:effectLst/>
              <a:uLnTx/>
              <a:uFillTx/>
              <a:latin typeface="Kristen ITC" panose="03050502040202030202" pitchFamily="66" charset="0"/>
              <a:ea typeface="Kozuka Gothic Pro B" pitchFamily="34" charset="-128"/>
              <a:cs typeface="+mn-cs"/>
            </a:endParaRPr>
          </a:p>
        </p:txBody>
      </p:sp>
      <p:sp>
        <p:nvSpPr>
          <p:cNvPr id="3" name="Slide Number Placeholder 2"/>
          <p:cNvSpPr>
            <a:spLocks noGrp="1"/>
          </p:cNvSpPr>
          <p:nvPr>
            <p:ph type="sldNum" sz="quarter" idx="12"/>
          </p:nvPr>
        </p:nvSpPr>
        <p:spPr>
          <a:xfrm>
            <a:off x="5661804"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7D4DA-CA93-4100-9923-91CA0C97AC6D}"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p:nvPr/>
        </p:nvPicPr>
        <p:blipFill>
          <a:blip r:embed="rId3" cstate="screen">
            <a:extLst>
              <a:ext uri="{28A0092B-C50C-407E-A947-70E740481C1C}">
                <a14:useLocalDpi xmlns:a14="http://schemas.microsoft.com/office/drawing/2010/main"/>
              </a:ext>
            </a:extLst>
          </a:blip>
          <a:stretch>
            <a:fillRect/>
          </a:stretch>
        </p:blipFill>
        <p:spPr>
          <a:xfrm>
            <a:off x="7812360" y="332656"/>
            <a:ext cx="850900" cy="850900"/>
          </a:xfrm>
          <a:prstGeom prst="rect">
            <a:avLst/>
          </a:prstGeom>
        </p:spPr>
      </p:pic>
      <p:pic>
        <p:nvPicPr>
          <p:cNvPr id="6" name="Picture 5">
            <a:extLst>
              <a:ext uri="{FF2B5EF4-FFF2-40B4-BE49-F238E27FC236}">
                <a16:creationId xmlns:a16="http://schemas.microsoft.com/office/drawing/2014/main" id="{6FFA1EA6-A99A-A572-8A29-C067084F88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0306" y="1400570"/>
            <a:ext cx="1962579" cy="2088232"/>
          </a:xfrm>
          <a:prstGeom prst="rect">
            <a:avLst/>
          </a:prstGeom>
        </p:spPr>
      </p:pic>
      <p:pic>
        <p:nvPicPr>
          <p:cNvPr id="8" name="Picture 7">
            <a:extLst>
              <a:ext uri="{FF2B5EF4-FFF2-40B4-BE49-F238E27FC236}">
                <a16:creationId xmlns:a16="http://schemas.microsoft.com/office/drawing/2014/main" id="{2F28FDF3-5DA1-8271-A5B9-4E0015CCAE8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0306" y="3638630"/>
            <a:ext cx="1962579" cy="2433708"/>
          </a:xfrm>
          <a:prstGeom prst="rect">
            <a:avLst/>
          </a:prstGeom>
        </p:spPr>
      </p:pic>
      <p:pic>
        <p:nvPicPr>
          <p:cNvPr id="11" name="Picture 10">
            <a:extLst>
              <a:ext uri="{FF2B5EF4-FFF2-40B4-BE49-F238E27FC236}">
                <a16:creationId xmlns:a16="http://schemas.microsoft.com/office/drawing/2014/main" id="{B6AD18D1-AE93-5412-335F-2AD4CE8454C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83704" y="1400570"/>
            <a:ext cx="1422912" cy="3218601"/>
          </a:xfrm>
          <a:prstGeom prst="rect">
            <a:avLst/>
          </a:prstGeom>
        </p:spPr>
      </p:pic>
      <p:pic>
        <p:nvPicPr>
          <p:cNvPr id="12" name="Picture 11">
            <a:extLst>
              <a:ext uri="{FF2B5EF4-FFF2-40B4-BE49-F238E27FC236}">
                <a16:creationId xmlns:a16="http://schemas.microsoft.com/office/drawing/2014/main" id="{2DE13E37-A372-C0FE-B686-F4CD3660FBB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92978" y="1400567"/>
            <a:ext cx="2062791" cy="3218601"/>
          </a:xfrm>
          <a:prstGeom prst="rect">
            <a:avLst/>
          </a:prstGeom>
        </p:spPr>
      </p:pic>
      <p:pic>
        <p:nvPicPr>
          <p:cNvPr id="10" name="Picture 9">
            <a:extLst>
              <a:ext uri="{FF2B5EF4-FFF2-40B4-BE49-F238E27FC236}">
                <a16:creationId xmlns:a16="http://schemas.microsoft.com/office/drawing/2014/main" id="{C36CE262-1D0D-CB55-EBC8-AFC91DEF27C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43608" y="1400567"/>
            <a:ext cx="2436391" cy="3218601"/>
          </a:xfrm>
          <a:prstGeom prst="rect">
            <a:avLst/>
          </a:prstGeom>
        </p:spPr>
      </p:pic>
      <p:sp>
        <p:nvSpPr>
          <p:cNvPr id="13" name="TextBox 7">
            <a:extLst>
              <a:ext uri="{FF2B5EF4-FFF2-40B4-BE49-F238E27FC236}">
                <a16:creationId xmlns:a16="http://schemas.microsoft.com/office/drawing/2014/main" id="{9788F398-1200-86D4-24CB-3469943D5D2C}"/>
              </a:ext>
            </a:extLst>
          </p:cNvPr>
          <p:cNvSpPr txBox="1"/>
          <p:nvPr/>
        </p:nvSpPr>
        <p:spPr>
          <a:xfrm>
            <a:off x="2411760" y="4855484"/>
            <a:ext cx="6294856" cy="87716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700" dirty="0">
                <a:latin typeface="Kozuka Gothic Pro R" pitchFamily="34" charset="-128"/>
                <a:ea typeface="Kozuka Gothic Pro R" pitchFamily="34" charset="-128"/>
                <a:cs typeface="Calibri"/>
              </a:rPr>
              <a:t>Jomon pottery - earliest discovered art in Japan (prehistoric period).</a:t>
            </a:r>
          </a:p>
          <a:p>
            <a:pPr marL="285750" indent="-285750">
              <a:buFont typeface="Arial" panose="020B0604020202020204" pitchFamily="34" charset="0"/>
              <a:buChar char="•"/>
            </a:pPr>
            <a:r>
              <a:rPr lang="en-US" sz="1700" dirty="0">
                <a:latin typeface="Kozuka Gothic Pro R" pitchFamily="34" charset="-128"/>
                <a:ea typeface="Kozuka Gothic Pro R" pitchFamily="34" charset="-128"/>
                <a:cs typeface="Calibri"/>
              </a:rPr>
              <a:t>Jomon potters would fire their creations on open bonfires.</a:t>
            </a:r>
          </a:p>
        </p:txBody>
      </p:sp>
      <p:sp>
        <p:nvSpPr>
          <p:cNvPr id="4" name="Footer Placeholder 7">
            <a:extLst>
              <a:ext uri="{FF2B5EF4-FFF2-40B4-BE49-F238E27FC236}">
                <a16:creationId xmlns:a16="http://schemas.microsoft.com/office/drawing/2014/main" id="{2E4489A5-90D3-F079-2A52-B1F3C82FBE3B}"/>
              </a:ext>
            </a:extLst>
          </p:cNvPr>
          <p:cNvSpPr>
            <a:spLocks noGrp="1"/>
          </p:cNvSpPr>
          <p:nvPr>
            <p:ph type="ftr" sz="quarter" idx="11"/>
          </p:nvPr>
        </p:nvSpPr>
        <p:spPr>
          <a:xfrm>
            <a:off x="-1" y="6470257"/>
            <a:ext cx="9143999" cy="382944"/>
          </a:xfrm>
        </p:spPr>
        <p:txBody>
          <a:bodyPr/>
          <a:lstStyle/>
          <a:p>
            <a:r>
              <a:rPr lang="en-GB" dirty="0">
                <a:solidFill>
                  <a:schemeClr val="bg1">
                    <a:lumMod val="95000"/>
                  </a:schemeClr>
                </a:solidFill>
              </a:rPr>
              <a:t>©J Buchanan and K Montague in collaboration with The Japan Society</a:t>
            </a:r>
          </a:p>
          <a:p>
            <a:r>
              <a:rPr lang="en-GB" dirty="0">
                <a:solidFill>
                  <a:schemeClr val="bg1"/>
                </a:solidFill>
              </a:rPr>
              <a:t>© The Japan Society (2025)</a:t>
            </a:r>
            <a:br>
              <a:rPr lang="en-GB" dirty="0">
                <a:solidFill>
                  <a:schemeClr val="bg1"/>
                </a:solidFill>
              </a:rPr>
            </a:br>
            <a:endParaRPr lang="en-GB" dirty="0">
              <a:solidFill>
                <a:schemeClr val="bg1"/>
              </a:solidFill>
            </a:endParaRPr>
          </a:p>
          <a:p>
            <a:endParaRPr lang="en-GB" dirty="0">
              <a:solidFill>
                <a:schemeClr val="bg1">
                  <a:lumMod val="95000"/>
                </a:schemeClr>
              </a:solidFill>
            </a:endParaRPr>
          </a:p>
        </p:txBody>
      </p:sp>
    </p:spTree>
    <p:extLst>
      <p:ext uri="{BB962C8B-B14F-4D97-AF65-F5344CB8AC3E}">
        <p14:creationId xmlns:p14="http://schemas.microsoft.com/office/powerpoint/2010/main" val="2987742324"/>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xtBox 1"/>
          <p:cNvSpPr txBox="1"/>
          <p:nvPr/>
        </p:nvSpPr>
        <p:spPr>
          <a:xfrm>
            <a:off x="216028" y="332775"/>
            <a:ext cx="7020268"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800" b="1" dirty="0">
                <a:solidFill>
                  <a:srgbClr val="FF0000"/>
                </a:solidFill>
                <a:latin typeface="Kristen ITC"/>
                <a:ea typeface="Kozuka Gothic Pro B"/>
              </a:rPr>
              <a:t>Muromachi</a:t>
            </a:r>
            <a:r>
              <a:rPr kumimoji="0" lang="en-GB" sz="4800" b="1" i="0" u="none" strike="noStrike" kern="1200" cap="none" spc="0" normalizeH="0" baseline="0" noProof="0" dirty="0">
                <a:ln>
                  <a:noFill/>
                </a:ln>
                <a:solidFill>
                  <a:srgbClr val="FF0000"/>
                </a:solidFill>
                <a:effectLst/>
                <a:uLnTx/>
                <a:uFillTx/>
                <a:latin typeface="Kristen ITC"/>
                <a:ea typeface="Kozuka Gothic Pro B"/>
                <a:cs typeface="+mn-cs"/>
              </a:rPr>
              <a:t> Period art</a:t>
            </a:r>
            <a:endParaRPr kumimoji="0" lang="en-GB" sz="4800" b="1" i="0" u="none" strike="noStrike" kern="1200" cap="none" spc="0" normalizeH="0" baseline="0" noProof="0" dirty="0">
              <a:ln>
                <a:noFill/>
              </a:ln>
              <a:solidFill>
                <a:srgbClr val="FF0000"/>
              </a:solidFill>
              <a:effectLst/>
              <a:uLnTx/>
              <a:uFillTx/>
              <a:latin typeface="Kristen ITC" panose="03050502040202030202" pitchFamily="66" charset="0"/>
              <a:ea typeface="Kozuka Gothic Pro B" pitchFamily="34" charset="-128"/>
              <a:cs typeface="+mn-cs"/>
            </a:endParaRPr>
          </a:p>
        </p:txBody>
      </p:sp>
      <p:sp>
        <p:nvSpPr>
          <p:cNvPr id="3" name="Slide Number Placeholder 2"/>
          <p:cNvSpPr>
            <a:spLocks noGrp="1"/>
          </p:cNvSpPr>
          <p:nvPr>
            <p:ph type="sldNum" sz="quarter" idx="12"/>
          </p:nvPr>
        </p:nvSpPr>
        <p:spPr>
          <a:xfrm>
            <a:off x="5661804"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7D4DA-CA93-4100-9923-91CA0C97AC6D}"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p:nvPr/>
        </p:nvPicPr>
        <p:blipFill>
          <a:blip r:embed="rId3" cstate="screen">
            <a:extLst>
              <a:ext uri="{28A0092B-C50C-407E-A947-70E740481C1C}">
                <a14:useLocalDpi xmlns:a14="http://schemas.microsoft.com/office/drawing/2010/main"/>
              </a:ext>
            </a:extLst>
          </a:blip>
          <a:stretch>
            <a:fillRect/>
          </a:stretch>
        </p:blipFill>
        <p:spPr>
          <a:xfrm>
            <a:off x="7812360" y="332656"/>
            <a:ext cx="850900" cy="850900"/>
          </a:xfrm>
          <a:prstGeom prst="rect">
            <a:avLst/>
          </a:prstGeom>
        </p:spPr>
      </p:pic>
      <p:sp>
        <p:nvSpPr>
          <p:cNvPr id="4" name="TextBox 3">
            <a:extLst>
              <a:ext uri="{FF2B5EF4-FFF2-40B4-BE49-F238E27FC236}">
                <a16:creationId xmlns:a16="http://schemas.microsoft.com/office/drawing/2014/main" id="{8235588B-486A-4DA4-883C-3BD643A47708}"/>
              </a:ext>
            </a:extLst>
          </p:cNvPr>
          <p:cNvSpPr txBox="1"/>
          <p:nvPr/>
        </p:nvSpPr>
        <p:spPr>
          <a:xfrm>
            <a:off x="3182369" y="348880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6" name="Picture 5">
            <a:extLst>
              <a:ext uri="{FF2B5EF4-FFF2-40B4-BE49-F238E27FC236}">
                <a16:creationId xmlns:a16="http://schemas.microsoft.com/office/drawing/2014/main" id="{EEBFA2FC-85B9-7ACE-41C2-AC43949926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6028" y="1184493"/>
            <a:ext cx="2542369" cy="3684668"/>
          </a:xfrm>
          <a:prstGeom prst="rect">
            <a:avLst/>
          </a:prstGeom>
        </p:spPr>
      </p:pic>
      <p:pic>
        <p:nvPicPr>
          <p:cNvPr id="8" name="Picture 7">
            <a:extLst>
              <a:ext uri="{FF2B5EF4-FFF2-40B4-BE49-F238E27FC236}">
                <a16:creationId xmlns:a16="http://schemas.microsoft.com/office/drawing/2014/main" id="{482AC3C1-E410-EF49-6A65-F0FE0F1E4CE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12769" y="2961574"/>
            <a:ext cx="1347354" cy="1897066"/>
          </a:xfrm>
          <a:prstGeom prst="rect">
            <a:avLst/>
          </a:prstGeom>
        </p:spPr>
      </p:pic>
      <p:pic>
        <p:nvPicPr>
          <p:cNvPr id="9" name="Picture 8">
            <a:extLst>
              <a:ext uri="{FF2B5EF4-FFF2-40B4-BE49-F238E27FC236}">
                <a16:creationId xmlns:a16="http://schemas.microsoft.com/office/drawing/2014/main" id="{03D1A761-38A4-58A7-0398-75E32E942C8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8338" y="1162976"/>
            <a:ext cx="1347354" cy="1617952"/>
          </a:xfrm>
          <a:prstGeom prst="rect">
            <a:avLst/>
          </a:prstGeom>
        </p:spPr>
      </p:pic>
      <p:pic>
        <p:nvPicPr>
          <p:cNvPr id="10" name="Picture 9">
            <a:extLst>
              <a:ext uri="{FF2B5EF4-FFF2-40B4-BE49-F238E27FC236}">
                <a16:creationId xmlns:a16="http://schemas.microsoft.com/office/drawing/2014/main" id="{93F4CD5A-DF35-781C-7379-26105F930B3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15143" y="1180122"/>
            <a:ext cx="1826071" cy="3684668"/>
          </a:xfrm>
          <a:prstGeom prst="rect">
            <a:avLst/>
          </a:prstGeom>
        </p:spPr>
      </p:pic>
      <p:sp>
        <p:nvSpPr>
          <p:cNvPr id="11" name="TextBox 7">
            <a:extLst>
              <a:ext uri="{FF2B5EF4-FFF2-40B4-BE49-F238E27FC236}">
                <a16:creationId xmlns:a16="http://schemas.microsoft.com/office/drawing/2014/main" id="{B956A921-9FC8-EE5D-40FF-51B1B9ED0A6C}"/>
              </a:ext>
            </a:extLst>
          </p:cNvPr>
          <p:cNvSpPr txBox="1"/>
          <p:nvPr/>
        </p:nvSpPr>
        <p:spPr>
          <a:xfrm>
            <a:off x="6387185" y="1426711"/>
            <a:ext cx="2276075" cy="270843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700" dirty="0">
                <a:latin typeface="Kozuka Gothic Pro R" pitchFamily="34" charset="-128"/>
                <a:ea typeface="Kozuka Gothic Pro R" pitchFamily="34" charset="-128"/>
                <a:cs typeface="Calibri"/>
              </a:rPr>
              <a:t>Rise and popularisation of Chinese Zen Buddhism in Japan.</a:t>
            </a:r>
          </a:p>
          <a:p>
            <a:endParaRPr lang="en-US" sz="1700" dirty="0">
              <a:latin typeface="Kozuka Gothic Pro R" pitchFamily="34" charset="-128"/>
              <a:ea typeface="Kozuka Gothic Pro R" pitchFamily="34" charset="-128"/>
              <a:cs typeface="Calibri"/>
            </a:endParaRPr>
          </a:p>
          <a:p>
            <a:pPr marL="285750" indent="-285750">
              <a:buFont typeface="Arial" panose="020B0604020202020204" pitchFamily="34" charset="0"/>
              <a:buChar char="•"/>
            </a:pPr>
            <a:r>
              <a:rPr lang="en-US" sz="1700" dirty="0">
                <a:latin typeface="Kozuka Gothic Pro R" pitchFamily="34" charset="-128"/>
                <a:ea typeface="Kozuka Gothic Pro R" pitchFamily="34" charset="-128"/>
                <a:cs typeface="Calibri"/>
              </a:rPr>
              <a:t>Popularisation of Noh theatre as a form of entertainment.</a:t>
            </a:r>
          </a:p>
        </p:txBody>
      </p:sp>
      <p:sp>
        <p:nvSpPr>
          <p:cNvPr id="12" name="TextBox 11">
            <a:extLst>
              <a:ext uri="{FF2B5EF4-FFF2-40B4-BE49-F238E27FC236}">
                <a16:creationId xmlns:a16="http://schemas.microsoft.com/office/drawing/2014/main" id="{0A9F34A1-A004-E1FD-37C8-0C10F6742AC5}"/>
              </a:ext>
            </a:extLst>
          </p:cNvPr>
          <p:cNvSpPr txBox="1"/>
          <p:nvPr/>
        </p:nvSpPr>
        <p:spPr>
          <a:xfrm>
            <a:off x="1007604" y="5141808"/>
            <a:ext cx="7128792" cy="830997"/>
          </a:xfrm>
          <a:prstGeom prst="rect">
            <a:avLst/>
          </a:prstGeom>
          <a:noFill/>
          <a:ln w="28575">
            <a:solidFill>
              <a:srgbClr val="FF0000"/>
            </a:solidFill>
            <a:prstDash val="sysDash"/>
          </a:ln>
        </p:spPr>
        <p:txBody>
          <a:bodyPr wrap="square" lIns="91440" tIns="45720" rIns="91440" bIns="45720" rtlCol="0" anchor="t">
            <a:spAutoFit/>
          </a:bodyPr>
          <a:lstStyle/>
          <a:p>
            <a:pPr marL="285750" indent="-285750">
              <a:buFont typeface="Arial" panose="020B0604020202020204" pitchFamily="34" charset="0"/>
              <a:buChar char="•"/>
            </a:pPr>
            <a:r>
              <a:rPr lang="en-GB" sz="1600" b="1" dirty="0">
                <a:latin typeface="Kozuka Gothic Pro B" pitchFamily="34" charset="-128"/>
                <a:ea typeface="Kozuka Gothic Pro B" pitchFamily="34" charset="-128"/>
              </a:rPr>
              <a:t>What do you notice about art from the Muromachi Period of Japan?</a:t>
            </a:r>
          </a:p>
          <a:p>
            <a:pPr marL="285750" indent="-285750">
              <a:buFont typeface="Arial" panose="020B0604020202020204" pitchFamily="34" charset="0"/>
              <a:buChar char="•"/>
            </a:pPr>
            <a:r>
              <a:rPr lang="en-GB" sz="1600" b="1" dirty="0">
                <a:latin typeface="Kozuka Gothic Pro B" pitchFamily="34" charset="-128"/>
                <a:ea typeface="Kozuka Gothic Pro B" pitchFamily="34" charset="-128"/>
              </a:rPr>
              <a:t>How has art developed from the Jomon Period to the Muromachi Period?</a:t>
            </a:r>
          </a:p>
        </p:txBody>
      </p:sp>
      <p:sp>
        <p:nvSpPr>
          <p:cNvPr id="5" name="Footer Placeholder 7">
            <a:extLst>
              <a:ext uri="{FF2B5EF4-FFF2-40B4-BE49-F238E27FC236}">
                <a16:creationId xmlns:a16="http://schemas.microsoft.com/office/drawing/2014/main" id="{F10694F8-FE81-E14B-82D3-5A043CBCCA47}"/>
              </a:ext>
            </a:extLst>
          </p:cNvPr>
          <p:cNvSpPr>
            <a:spLocks noGrp="1"/>
          </p:cNvSpPr>
          <p:nvPr>
            <p:ph type="ftr" sz="quarter" idx="11"/>
          </p:nvPr>
        </p:nvSpPr>
        <p:spPr>
          <a:xfrm>
            <a:off x="-1" y="6470257"/>
            <a:ext cx="9143999" cy="382944"/>
          </a:xfrm>
        </p:spPr>
        <p:txBody>
          <a:bodyPr/>
          <a:lstStyle/>
          <a:p>
            <a:r>
              <a:rPr lang="en-GB" dirty="0">
                <a:solidFill>
                  <a:schemeClr val="bg1">
                    <a:lumMod val="95000"/>
                  </a:schemeClr>
                </a:solidFill>
              </a:rPr>
              <a:t>©J Buchanan and K Montague in collaboration with The Japan Society</a:t>
            </a:r>
          </a:p>
          <a:p>
            <a:r>
              <a:rPr lang="en-GB" dirty="0">
                <a:solidFill>
                  <a:schemeClr val="bg1"/>
                </a:solidFill>
              </a:rPr>
              <a:t>© The Japan Society (2025)</a:t>
            </a:r>
            <a:br>
              <a:rPr lang="en-GB" dirty="0">
                <a:solidFill>
                  <a:schemeClr val="bg1"/>
                </a:solidFill>
              </a:rPr>
            </a:br>
            <a:endParaRPr lang="en-GB" dirty="0">
              <a:solidFill>
                <a:schemeClr val="bg1"/>
              </a:solidFill>
            </a:endParaRPr>
          </a:p>
          <a:p>
            <a:endParaRPr lang="en-GB" dirty="0">
              <a:solidFill>
                <a:schemeClr val="bg1">
                  <a:lumMod val="95000"/>
                </a:schemeClr>
              </a:solidFill>
            </a:endParaRPr>
          </a:p>
        </p:txBody>
      </p:sp>
    </p:spTree>
    <p:extLst>
      <p:ext uri="{BB962C8B-B14F-4D97-AF65-F5344CB8AC3E}">
        <p14:creationId xmlns:p14="http://schemas.microsoft.com/office/powerpoint/2010/main" val="1240068620"/>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xtBox 1"/>
          <p:cNvSpPr txBox="1"/>
          <p:nvPr/>
        </p:nvSpPr>
        <p:spPr>
          <a:xfrm>
            <a:off x="216028" y="332775"/>
            <a:ext cx="7020268"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FF0000"/>
                </a:solidFill>
                <a:effectLst/>
                <a:uLnTx/>
                <a:uFillTx/>
                <a:latin typeface="Kristen ITC"/>
                <a:ea typeface="Kozuka Gothic Pro B"/>
                <a:cs typeface="+mn-cs"/>
              </a:rPr>
              <a:t>Edo Period art</a:t>
            </a:r>
            <a:endParaRPr kumimoji="0" lang="en-GB" sz="4800" b="1" i="0" u="none" strike="noStrike" kern="1200" cap="none" spc="0" normalizeH="0" baseline="0" noProof="0" dirty="0">
              <a:ln>
                <a:noFill/>
              </a:ln>
              <a:solidFill>
                <a:srgbClr val="FF0000"/>
              </a:solidFill>
              <a:effectLst/>
              <a:uLnTx/>
              <a:uFillTx/>
              <a:latin typeface="Kristen ITC" panose="03050502040202030202" pitchFamily="66" charset="0"/>
              <a:ea typeface="Kozuka Gothic Pro B" pitchFamily="34" charset="-128"/>
              <a:cs typeface="+mn-cs"/>
            </a:endParaRPr>
          </a:p>
        </p:txBody>
      </p:sp>
      <p:sp>
        <p:nvSpPr>
          <p:cNvPr id="3" name="Slide Number Placeholder 2"/>
          <p:cNvSpPr>
            <a:spLocks noGrp="1"/>
          </p:cNvSpPr>
          <p:nvPr>
            <p:ph type="sldNum" sz="quarter" idx="12"/>
          </p:nvPr>
        </p:nvSpPr>
        <p:spPr>
          <a:xfrm>
            <a:off x="5661804"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7D4DA-CA93-4100-9923-91CA0C97AC6D}"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p:nvPr/>
        </p:nvPicPr>
        <p:blipFill>
          <a:blip r:embed="rId3" cstate="screen">
            <a:extLst>
              <a:ext uri="{28A0092B-C50C-407E-A947-70E740481C1C}">
                <a14:useLocalDpi xmlns:a14="http://schemas.microsoft.com/office/drawing/2010/main"/>
              </a:ext>
            </a:extLst>
          </a:blip>
          <a:stretch>
            <a:fillRect/>
          </a:stretch>
        </p:blipFill>
        <p:spPr>
          <a:xfrm>
            <a:off x="7812360" y="332656"/>
            <a:ext cx="850900" cy="850900"/>
          </a:xfrm>
          <a:prstGeom prst="rect">
            <a:avLst/>
          </a:prstGeom>
        </p:spPr>
      </p:pic>
      <p:sp>
        <p:nvSpPr>
          <p:cNvPr id="4" name="TextBox 3">
            <a:extLst>
              <a:ext uri="{FF2B5EF4-FFF2-40B4-BE49-F238E27FC236}">
                <a16:creationId xmlns:a16="http://schemas.microsoft.com/office/drawing/2014/main" id="{8235588B-486A-4DA4-883C-3BD643A47708}"/>
              </a:ext>
            </a:extLst>
          </p:cNvPr>
          <p:cNvSpPr txBox="1"/>
          <p:nvPr/>
        </p:nvSpPr>
        <p:spPr>
          <a:xfrm>
            <a:off x="3182369" y="348880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8" name="Picture 7">
            <a:extLst>
              <a:ext uri="{FF2B5EF4-FFF2-40B4-BE49-F238E27FC236}">
                <a16:creationId xmlns:a16="http://schemas.microsoft.com/office/drawing/2014/main" id="{5AFCDD2D-2EE8-E8A1-3C4B-9D4F93D681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5311" y="1335282"/>
            <a:ext cx="4507356" cy="3029822"/>
          </a:xfrm>
          <a:prstGeom prst="rect">
            <a:avLst/>
          </a:prstGeom>
        </p:spPr>
      </p:pic>
      <p:pic>
        <p:nvPicPr>
          <p:cNvPr id="9" name="Picture 8">
            <a:extLst>
              <a:ext uri="{FF2B5EF4-FFF2-40B4-BE49-F238E27FC236}">
                <a16:creationId xmlns:a16="http://schemas.microsoft.com/office/drawing/2014/main" id="{47439C20-BC0F-4D01-4F29-D053E38EB7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79674" y="1312362"/>
            <a:ext cx="1783586" cy="2695595"/>
          </a:xfrm>
          <a:prstGeom prst="rect">
            <a:avLst/>
          </a:prstGeom>
        </p:spPr>
      </p:pic>
      <p:pic>
        <p:nvPicPr>
          <p:cNvPr id="10" name="Picture 9">
            <a:extLst>
              <a:ext uri="{FF2B5EF4-FFF2-40B4-BE49-F238E27FC236}">
                <a16:creationId xmlns:a16="http://schemas.microsoft.com/office/drawing/2014/main" id="{3B5805F4-B323-7025-9FC5-FD49FF10A6C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40642" y="1335282"/>
            <a:ext cx="1811057" cy="2709810"/>
          </a:xfrm>
          <a:prstGeom prst="rect">
            <a:avLst/>
          </a:prstGeom>
        </p:spPr>
      </p:pic>
      <p:sp>
        <p:nvSpPr>
          <p:cNvPr id="11" name="TextBox 10">
            <a:extLst>
              <a:ext uri="{FF2B5EF4-FFF2-40B4-BE49-F238E27FC236}">
                <a16:creationId xmlns:a16="http://schemas.microsoft.com/office/drawing/2014/main" id="{04335CDB-4315-7398-EC64-6D83D26E281F}"/>
              </a:ext>
            </a:extLst>
          </p:cNvPr>
          <p:cNvSpPr txBox="1"/>
          <p:nvPr/>
        </p:nvSpPr>
        <p:spPr>
          <a:xfrm>
            <a:off x="1591046" y="5349071"/>
            <a:ext cx="6443241" cy="584775"/>
          </a:xfrm>
          <a:prstGeom prst="rect">
            <a:avLst/>
          </a:prstGeom>
          <a:noFill/>
          <a:ln w="28575">
            <a:solidFill>
              <a:srgbClr val="FF0000"/>
            </a:solidFill>
            <a:prstDash val="sysDash"/>
          </a:ln>
        </p:spPr>
        <p:txBody>
          <a:bodyPr wrap="square" lIns="91440" tIns="45720" rIns="91440" bIns="45720" rtlCol="0" anchor="t">
            <a:spAutoFit/>
          </a:bodyPr>
          <a:lstStyle/>
          <a:p>
            <a:pPr marL="285750" indent="-285750">
              <a:buFont typeface="Arial" panose="020B0604020202020204" pitchFamily="34" charset="0"/>
              <a:buChar char="•"/>
            </a:pPr>
            <a:r>
              <a:rPr lang="en-GB" sz="1600" b="1" dirty="0">
                <a:latin typeface="Kozuka Gothic Pro B" pitchFamily="34" charset="-128"/>
                <a:ea typeface="Kozuka Gothic Pro B" pitchFamily="34" charset="-128"/>
              </a:rPr>
              <a:t>What do you notice about art from the Edo Period of Japan?</a:t>
            </a:r>
          </a:p>
          <a:p>
            <a:pPr marL="285750" indent="-285750">
              <a:buFont typeface="Arial" panose="020B0604020202020204" pitchFamily="34" charset="0"/>
              <a:buChar char="•"/>
            </a:pPr>
            <a:r>
              <a:rPr lang="en-GB" sz="1600" b="1" dirty="0">
                <a:latin typeface="Kozuka Gothic Pro B" pitchFamily="34" charset="-128"/>
                <a:ea typeface="Kozuka Gothic Pro B" pitchFamily="34" charset="-128"/>
              </a:rPr>
              <a:t>Do you recognise any of these pieces of art?</a:t>
            </a:r>
          </a:p>
        </p:txBody>
      </p:sp>
      <p:sp>
        <p:nvSpPr>
          <p:cNvPr id="12" name="TextBox 7">
            <a:extLst>
              <a:ext uri="{FF2B5EF4-FFF2-40B4-BE49-F238E27FC236}">
                <a16:creationId xmlns:a16="http://schemas.microsoft.com/office/drawing/2014/main" id="{618842CF-2F6A-573B-1996-E5E9B833C21D}"/>
              </a:ext>
            </a:extLst>
          </p:cNvPr>
          <p:cNvSpPr txBox="1"/>
          <p:nvPr/>
        </p:nvSpPr>
        <p:spPr>
          <a:xfrm>
            <a:off x="305311" y="4535499"/>
            <a:ext cx="8372632" cy="61555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700" dirty="0">
                <a:latin typeface="Kozuka Gothic Pro R" pitchFamily="34" charset="-128"/>
                <a:ea typeface="Kozuka Gothic Pro R" pitchFamily="34" charset="-128"/>
                <a:cs typeface="Calibri"/>
              </a:rPr>
              <a:t>Some of Japan’s most famous and recognisable art was made during this time.</a:t>
            </a:r>
          </a:p>
          <a:p>
            <a:pPr marL="285750" indent="-285750">
              <a:buFont typeface="Arial" panose="020B0604020202020204" pitchFamily="34" charset="0"/>
              <a:buChar char="•"/>
            </a:pPr>
            <a:r>
              <a:rPr lang="en-US" sz="1700" dirty="0">
                <a:latin typeface="Kozuka Gothic Pro R" pitchFamily="34" charset="-128"/>
                <a:ea typeface="Kozuka Gothic Pro R" pitchFamily="34" charset="-128"/>
                <a:cs typeface="Calibri"/>
              </a:rPr>
              <a:t>The Edo period saw the popularisation of ukiyo-e (woodblock printing). </a:t>
            </a:r>
          </a:p>
        </p:txBody>
      </p:sp>
      <p:sp>
        <p:nvSpPr>
          <p:cNvPr id="6" name="Footer Placeholder 7">
            <a:extLst>
              <a:ext uri="{FF2B5EF4-FFF2-40B4-BE49-F238E27FC236}">
                <a16:creationId xmlns:a16="http://schemas.microsoft.com/office/drawing/2014/main" id="{D8424800-3C6A-5B36-B020-344E4F0ABB90}"/>
              </a:ext>
            </a:extLst>
          </p:cNvPr>
          <p:cNvSpPr>
            <a:spLocks noGrp="1"/>
          </p:cNvSpPr>
          <p:nvPr>
            <p:ph type="ftr" sz="quarter" idx="11"/>
          </p:nvPr>
        </p:nvSpPr>
        <p:spPr>
          <a:xfrm>
            <a:off x="-1" y="6470257"/>
            <a:ext cx="9143999" cy="382944"/>
          </a:xfrm>
        </p:spPr>
        <p:txBody>
          <a:bodyPr/>
          <a:lstStyle/>
          <a:p>
            <a:r>
              <a:rPr lang="en-GB" dirty="0">
                <a:solidFill>
                  <a:schemeClr val="bg1">
                    <a:lumMod val="95000"/>
                  </a:schemeClr>
                </a:solidFill>
              </a:rPr>
              <a:t>©J Buchanan and K Montague in collaboration with The Japan Society</a:t>
            </a:r>
          </a:p>
          <a:p>
            <a:r>
              <a:rPr lang="en-GB" dirty="0">
                <a:solidFill>
                  <a:schemeClr val="bg1"/>
                </a:solidFill>
              </a:rPr>
              <a:t>© The Japan Society (2025)</a:t>
            </a:r>
            <a:br>
              <a:rPr lang="en-GB" dirty="0">
                <a:solidFill>
                  <a:schemeClr val="bg1"/>
                </a:solidFill>
              </a:rPr>
            </a:br>
            <a:endParaRPr lang="en-GB" dirty="0">
              <a:solidFill>
                <a:schemeClr val="bg1"/>
              </a:solidFill>
            </a:endParaRPr>
          </a:p>
          <a:p>
            <a:endParaRPr lang="en-GB" dirty="0">
              <a:solidFill>
                <a:schemeClr val="bg1">
                  <a:lumMod val="95000"/>
                </a:schemeClr>
              </a:solidFill>
            </a:endParaRPr>
          </a:p>
        </p:txBody>
      </p:sp>
    </p:spTree>
    <p:extLst>
      <p:ext uri="{BB962C8B-B14F-4D97-AF65-F5344CB8AC3E}">
        <p14:creationId xmlns:p14="http://schemas.microsoft.com/office/powerpoint/2010/main" val="4269019072"/>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xtBox 1"/>
          <p:cNvSpPr txBox="1"/>
          <p:nvPr/>
        </p:nvSpPr>
        <p:spPr>
          <a:xfrm>
            <a:off x="216028" y="332775"/>
            <a:ext cx="7020268"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srgbClr val="FF0000"/>
                </a:solidFill>
                <a:latin typeface="Kristen ITC"/>
                <a:ea typeface="Kozuka Gothic Pro B"/>
              </a:rPr>
              <a:t>Contemporary Japanese </a:t>
            </a:r>
            <a:r>
              <a:rPr kumimoji="0" lang="en-GB" sz="3600" b="1" i="0" u="none" strike="noStrike" kern="1200" cap="none" spc="0" normalizeH="0" baseline="0" noProof="0" dirty="0">
                <a:ln>
                  <a:noFill/>
                </a:ln>
                <a:solidFill>
                  <a:srgbClr val="FF0000"/>
                </a:solidFill>
                <a:effectLst/>
                <a:uLnTx/>
                <a:uFillTx/>
                <a:latin typeface="Kristen ITC"/>
                <a:ea typeface="Kozuka Gothic Pro B"/>
                <a:cs typeface="+mn-cs"/>
              </a:rPr>
              <a:t>art</a:t>
            </a:r>
            <a:endParaRPr kumimoji="0" lang="en-GB" sz="3600" b="1" i="0" u="none" strike="noStrike" kern="1200" cap="none" spc="0" normalizeH="0" baseline="0" noProof="0" dirty="0">
              <a:ln>
                <a:noFill/>
              </a:ln>
              <a:solidFill>
                <a:srgbClr val="FF0000"/>
              </a:solidFill>
              <a:effectLst/>
              <a:uLnTx/>
              <a:uFillTx/>
              <a:latin typeface="Kristen ITC" panose="03050502040202030202" pitchFamily="66" charset="0"/>
              <a:ea typeface="Kozuka Gothic Pro B" pitchFamily="34" charset="-128"/>
              <a:cs typeface="+mn-cs"/>
            </a:endParaRPr>
          </a:p>
        </p:txBody>
      </p:sp>
      <p:sp>
        <p:nvSpPr>
          <p:cNvPr id="3" name="Slide Number Placeholder 2"/>
          <p:cNvSpPr>
            <a:spLocks noGrp="1"/>
          </p:cNvSpPr>
          <p:nvPr>
            <p:ph type="sldNum" sz="quarter" idx="12"/>
          </p:nvPr>
        </p:nvSpPr>
        <p:spPr>
          <a:xfrm>
            <a:off x="5661804"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7D4DA-CA93-4100-9923-91CA0C97AC6D}"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p:nvPr/>
        </p:nvPicPr>
        <p:blipFill>
          <a:blip r:embed="rId3" cstate="screen">
            <a:extLst>
              <a:ext uri="{28A0092B-C50C-407E-A947-70E740481C1C}">
                <a14:useLocalDpi xmlns:a14="http://schemas.microsoft.com/office/drawing/2010/main"/>
              </a:ext>
            </a:extLst>
          </a:blip>
          <a:stretch>
            <a:fillRect/>
          </a:stretch>
        </p:blipFill>
        <p:spPr>
          <a:xfrm>
            <a:off x="7812360" y="332656"/>
            <a:ext cx="850900" cy="850900"/>
          </a:xfrm>
          <a:prstGeom prst="rect">
            <a:avLst/>
          </a:prstGeom>
        </p:spPr>
      </p:pic>
      <p:sp>
        <p:nvSpPr>
          <p:cNvPr id="4" name="TextBox 3">
            <a:extLst>
              <a:ext uri="{FF2B5EF4-FFF2-40B4-BE49-F238E27FC236}">
                <a16:creationId xmlns:a16="http://schemas.microsoft.com/office/drawing/2014/main" id="{8235588B-486A-4DA4-883C-3BD643A47708}"/>
              </a:ext>
            </a:extLst>
          </p:cNvPr>
          <p:cNvSpPr txBox="1"/>
          <p:nvPr/>
        </p:nvSpPr>
        <p:spPr>
          <a:xfrm>
            <a:off x="3182369" y="348880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6" name="Picture 5">
            <a:extLst>
              <a:ext uri="{FF2B5EF4-FFF2-40B4-BE49-F238E27FC236}">
                <a16:creationId xmlns:a16="http://schemas.microsoft.com/office/drawing/2014/main" id="{8336CB9B-981A-5863-2062-E0F9BB92AC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8693" y="1222433"/>
            <a:ext cx="3059832" cy="2294874"/>
          </a:xfrm>
          <a:prstGeom prst="rect">
            <a:avLst/>
          </a:prstGeom>
        </p:spPr>
      </p:pic>
      <p:pic>
        <p:nvPicPr>
          <p:cNvPr id="8" name="Picture 7">
            <a:extLst>
              <a:ext uri="{FF2B5EF4-FFF2-40B4-BE49-F238E27FC236}">
                <a16:creationId xmlns:a16="http://schemas.microsoft.com/office/drawing/2014/main" id="{9D8F82FE-32B5-F7BA-D34C-D55FC290E5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71649" y="1518307"/>
            <a:ext cx="2513159" cy="1999000"/>
          </a:xfrm>
          <a:prstGeom prst="rect">
            <a:avLst/>
          </a:prstGeom>
        </p:spPr>
      </p:pic>
      <p:pic>
        <p:nvPicPr>
          <p:cNvPr id="9" name="Picture 8">
            <a:extLst>
              <a:ext uri="{FF2B5EF4-FFF2-40B4-BE49-F238E27FC236}">
                <a16:creationId xmlns:a16="http://schemas.microsoft.com/office/drawing/2014/main" id="{31887FBA-1BDD-DDB0-AA5E-37C258838D3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99001" y="1193929"/>
            <a:ext cx="2513159" cy="2326397"/>
          </a:xfrm>
          <a:prstGeom prst="rect">
            <a:avLst/>
          </a:prstGeom>
        </p:spPr>
      </p:pic>
      <p:pic>
        <p:nvPicPr>
          <p:cNvPr id="10" name="Picture 9">
            <a:extLst>
              <a:ext uri="{FF2B5EF4-FFF2-40B4-BE49-F238E27FC236}">
                <a16:creationId xmlns:a16="http://schemas.microsoft.com/office/drawing/2014/main" id="{32A1319D-B6E6-4A0B-E975-C53E9E52A68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8693" y="3664565"/>
            <a:ext cx="3059832" cy="2294874"/>
          </a:xfrm>
          <a:prstGeom prst="rect">
            <a:avLst/>
          </a:prstGeom>
        </p:spPr>
      </p:pic>
      <p:sp>
        <p:nvSpPr>
          <p:cNvPr id="11" name="TextBox 7">
            <a:extLst>
              <a:ext uri="{FF2B5EF4-FFF2-40B4-BE49-F238E27FC236}">
                <a16:creationId xmlns:a16="http://schemas.microsoft.com/office/drawing/2014/main" id="{46D3EA3B-1B50-2AB7-82A5-1BD2D6F80C3E}"/>
              </a:ext>
            </a:extLst>
          </p:cNvPr>
          <p:cNvSpPr txBox="1"/>
          <p:nvPr/>
        </p:nvSpPr>
        <p:spPr>
          <a:xfrm>
            <a:off x="3499001" y="3673468"/>
            <a:ext cx="5042047" cy="87716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700" dirty="0">
                <a:latin typeface="Kozuka Gothic Pro R" pitchFamily="34" charset="-128"/>
                <a:ea typeface="Kozuka Gothic Pro R" pitchFamily="34" charset="-128"/>
                <a:cs typeface="Calibri"/>
              </a:rPr>
              <a:t>Some famous contemporary Japanese artists include Yayoi Kusama, Murakami Takashi, and Yoshitomo Nara.</a:t>
            </a:r>
          </a:p>
        </p:txBody>
      </p:sp>
      <p:sp>
        <p:nvSpPr>
          <p:cNvPr id="12" name="TextBox 11">
            <a:extLst>
              <a:ext uri="{FF2B5EF4-FFF2-40B4-BE49-F238E27FC236}">
                <a16:creationId xmlns:a16="http://schemas.microsoft.com/office/drawing/2014/main" id="{530CC0A4-314F-EEE7-D33C-1022EAFDB118}"/>
              </a:ext>
            </a:extLst>
          </p:cNvPr>
          <p:cNvSpPr txBox="1"/>
          <p:nvPr/>
        </p:nvSpPr>
        <p:spPr>
          <a:xfrm>
            <a:off x="3499001" y="4639736"/>
            <a:ext cx="5164259" cy="1077218"/>
          </a:xfrm>
          <a:prstGeom prst="rect">
            <a:avLst/>
          </a:prstGeom>
          <a:noFill/>
          <a:ln w="28575">
            <a:solidFill>
              <a:srgbClr val="FF0000"/>
            </a:solidFill>
            <a:prstDash val="sysDash"/>
          </a:ln>
        </p:spPr>
        <p:txBody>
          <a:bodyPr wrap="square" lIns="91440" tIns="45720" rIns="91440" bIns="45720" rtlCol="0" anchor="t">
            <a:spAutoFit/>
          </a:bodyPr>
          <a:lstStyle/>
          <a:p>
            <a:pPr marL="285750" indent="-285750">
              <a:buFont typeface="Arial" panose="020B0604020202020204" pitchFamily="34" charset="0"/>
              <a:buChar char="•"/>
            </a:pPr>
            <a:r>
              <a:rPr lang="en-GB" sz="1600" b="1" dirty="0">
                <a:latin typeface="Kozuka Gothic Pro B" pitchFamily="34" charset="-128"/>
                <a:ea typeface="Kozuka Gothic Pro B" pitchFamily="34" charset="-128"/>
              </a:rPr>
              <a:t>What do you notice about the art you see here?</a:t>
            </a:r>
          </a:p>
          <a:p>
            <a:pPr marL="285750" indent="-285750">
              <a:buFont typeface="Arial" panose="020B0604020202020204" pitchFamily="34" charset="0"/>
              <a:buChar char="•"/>
            </a:pPr>
            <a:r>
              <a:rPr lang="en-GB" sz="1600" b="1" dirty="0">
                <a:latin typeface="Kozuka Gothic Pro B" pitchFamily="34" charset="-128"/>
                <a:ea typeface="Kozuka Gothic Pro B" pitchFamily="34" charset="-128"/>
              </a:rPr>
              <a:t>How do you think contemporary Japanese art has been influenced by art from previous time periods?</a:t>
            </a:r>
          </a:p>
        </p:txBody>
      </p:sp>
      <p:sp>
        <p:nvSpPr>
          <p:cNvPr id="13" name="Footer Placeholder 7">
            <a:extLst>
              <a:ext uri="{FF2B5EF4-FFF2-40B4-BE49-F238E27FC236}">
                <a16:creationId xmlns:a16="http://schemas.microsoft.com/office/drawing/2014/main" id="{13720841-39D3-F4A3-66C4-31445397A929}"/>
              </a:ext>
            </a:extLst>
          </p:cNvPr>
          <p:cNvSpPr>
            <a:spLocks noGrp="1"/>
          </p:cNvSpPr>
          <p:nvPr>
            <p:ph type="ftr" sz="quarter" idx="11"/>
          </p:nvPr>
        </p:nvSpPr>
        <p:spPr>
          <a:xfrm>
            <a:off x="-1" y="6470257"/>
            <a:ext cx="9143999" cy="382944"/>
          </a:xfrm>
        </p:spPr>
        <p:txBody>
          <a:bodyPr/>
          <a:lstStyle/>
          <a:p>
            <a:r>
              <a:rPr lang="en-GB" dirty="0">
                <a:solidFill>
                  <a:schemeClr val="bg1">
                    <a:lumMod val="95000"/>
                  </a:schemeClr>
                </a:solidFill>
              </a:rPr>
              <a:t>©J Buchanan and K Montague in collaboration with The Japan Society</a:t>
            </a:r>
          </a:p>
          <a:p>
            <a:r>
              <a:rPr lang="en-GB" dirty="0">
                <a:solidFill>
                  <a:schemeClr val="bg1"/>
                </a:solidFill>
              </a:rPr>
              <a:t>© The Japan Society (2025)</a:t>
            </a:r>
            <a:br>
              <a:rPr lang="en-GB" dirty="0">
                <a:solidFill>
                  <a:schemeClr val="bg1"/>
                </a:solidFill>
              </a:rPr>
            </a:br>
            <a:endParaRPr lang="en-GB" dirty="0">
              <a:solidFill>
                <a:schemeClr val="bg1"/>
              </a:solidFill>
            </a:endParaRPr>
          </a:p>
          <a:p>
            <a:endParaRPr lang="en-GB" dirty="0">
              <a:solidFill>
                <a:schemeClr val="bg1">
                  <a:lumMod val="95000"/>
                </a:schemeClr>
              </a:solidFill>
            </a:endParaRPr>
          </a:p>
        </p:txBody>
      </p:sp>
    </p:spTree>
    <p:extLst>
      <p:ext uri="{BB962C8B-B14F-4D97-AF65-F5344CB8AC3E}">
        <p14:creationId xmlns:p14="http://schemas.microsoft.com/office/powerpoint/2010/main" val="3506368529"/>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55B018323F8642A5467299A1B9FAE8" ma:contentTypeVersion="15" ma:contentTypeDescription="Create a new document." ma:contentTypeScope="" ma:versionID="125012abcbb2d9900372ceccf7c5d466">
  <xsd:schema xmlns:xsd="http://www.w3.org/2001/XMLSchema" xmlns:xs="http://www.w3.org/2001/XMLSchema" xmlns:p="http://schemas.microsoft.com/office/2006/metadata/properties" xmlns:ns2="d8b6db6b-d518-46de-a133-ecec48f9032d" xmlns:ns3="22c91556-46bc-4590-bcd5-90c67e4b91fa" targetNamespace="http://schemas.microsoft.com/office/2006/metadata/properties" ma:root="true" ma:fieldsID="cdd29ca83f939dcda192c558b44b9990" ns2:_="" ns3:_="">
    <xsd:import namespace="d8b6db6b-d518-46de-a133-ecec48f9032d"/>
    <xsd:import namespace="22c91556-46bc-4590-bcd5-90c67e4b91f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b6db6b-d518-46de-a133-ecec48f903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17f363ac-60c5-4dbc-b4e3-f2fa882781a4"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c91556-46bc-4590-bcd5-90c67e4b91f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38fdc1c-08e9-4115-8215-a2101e22a682}" ma:internalName="TaxCatchAll" ma:showField="CatchAllData" ma:web="22c91556-46bc-4590-bcd5-90c67e4b91f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2c91556-46bc-4590-bcd5-90c67e4b91fa" xsi:nil="true"/>
    <lcf76f155ced4ddcb4097134ff3c332f xmlns="d8b6db6b-d518-46de-a133-ecec48f9032d">
      <Terms xmlns="http://schemas.microsoft.com/office/infopath/2007/PartnerControls"/>
    </lcf76f155ced4ddcb4097134ff3c332f>
    <SharedWithUsers xmlns="22c91556-46bc-4590-bcd5-90c67e4b91fa">
      <UserInfo>
        <DisplayName/>
        <AccountId xsi:nil="true"/>
        <AccountType/>
      </UserInfo>
    </SharedWithUsers>
  </documentManagement>
</p:properties>
</file>

<file path=customXml/itemProps1.xml><?xml version="1.0" encoding="utf-8"?>
<ds:datastoreItem xmlns:ds="http://schemas.openxmlformats.org/officeDocument/2006/customXml" ds:itemID="{92643ECD-1C4A-44C1-ABC7-BD6797E0A563}">
  <ds:schemaRefs>
    <ds:schemaRef ds:uri="http://schemas.microsoft.com/sharepoint/v3/contenttype/forms"/>
  </ds:schemaRefs>
</ds:datastoreItem>
</file>

<file path=customXml/itemProps2.xml><?xml version="1.0" encoding="utf-8"?>
<ds:datastoreItem xmlns:ds="http://schemas.openxmlformats.org/officeDocument/2006/customXml" ds:itemID="{9CE0F0A6-74DC-4205-96FF-E245D9FC1E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b6db6b-d518-46de-a133-ecec48f9032d"/>
    <ds:schemaRef ds:uri="22c91556-46bc-4590-bcd5-90c67e4b91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6280DD-829E-4278-802E-4B55563164D9}">
  <ds:schemaRefs>
    <ds:schemaRef ds:uri="http://schemas.microsoft.com/office/2006/documentManagement/types"/>
    <ds:schemaRef ds:uri="http://schemas.microsoft.com/office/infopath/2007/PartnerControls"/>
    <ds:schemaRef ds:uri="d8b6db6b-d518-46de-a133-ecec48f9032d"/>
    <ds:schemaRef ds:uri="http://schemas.microsoft.com/office/2006/metadata/properties"/>
    <ds:schemaRef ds:uri="http://purl.org/dc/elements/1.1/"/>
    <ds:schemaRef ds:uri="http://purl.org/dc/terms/"/>
    <ds:schemaRef ds:uri="http://www.w3.org/XML/1998/namespace"/>
    <ds:schemaRef ds:uri="22c91556-46bc-4590-bcd5-90c67e4b91fa"/>
    <ds:schemaRef ds:uri="http://purl.org/dc/dcmityp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2132</TotalTime>
  <Words>2432</Words>
  <Application>Microsoft Office PowerPoint</Application>
  <PresentationFormat>On-screen Show (4:3)</PresentationFormat>
  <Paragraphs>256</Paragraphs>
  <Slides>17</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Kozuka Gothic Pro B</vt:lpstr>
      <vt:lpstr>Kozuka Gothic Pro R</vt:lpstr>
      <vt:lpstr>Arial</vt:lpstr>
      <vt:lpstr>Calibri</vt:lpstr>
      <vt:lpstr>Kristen ITC</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Japan Society</dc:creator>
  <cp:lastModifiedBy>Lucy Hawksley</cp:lastModifiedBy>
  <cp:revision>1077</cp:revision>
  <dcterms:created xsi:type="dcterms:W3CDTF">2017-05-31T10:45:44Z</dcterms:created>
  <dcterms:modified xsi:type="dcterms:W3CDTF">2025-02-13T15:53:26Z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0x0101004855B018323F8642A5467299A1B9FAE8</vt:lpwstr>
  </property>
  <property fmtid="{D5CDD505-2E9C-101B-9397-08002B2CF9AE}" pid="3" name="Order">
    <vt:r8>92400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