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33"/>
  </p:notesMasterIdLst>
  <p:sldIdLst>
    <p:sldId id="271" r:id="rId5"/>
    <p:sldId id="290" r:id="rId6"/>
    <p:sldId id="279" r:id="rId7"/>
    <p:sldId id="292" r:id="rId8"/>
    <p:sldId id="281" r:id="rId9"/>
    <p:sldId id="293" r:id="rId10"/>
    <p:sldId id="294" r:id="rId11"/>
    <p:sldId id="295" r:id="rId12"/>
    <p:sldId id="296" r:id="rId13"/>
    <p:sldId id="298" r:id="rId14"/>
    <p:sldId id="316" r:id="rId15"/>
    <p:sldId id="299" r:id="rId16"/>
    <p:sldId id="300" r:id="rId17"/>
    <p:sldId id="301" r:id="rId18"/>
    <p:sldId id="302" r:id="rId19"/>
    <p:sldId id="312" r:id="rId20"/>
    <p:sldId id="303" r:id="rId21"/>
    <p:sldId id="313" r:id="rId22"/>
    <p:sldId id="314" r:id="rId23"/>
    <p:sldId id="304" r:id="rId24"/>
    <p:sldId id="305" r:id="rId25"/>
    <p:sldId id="306" r:id="rId26"/>
    <p:sldId id="297" r:id="rId27"/>
    <p:sldId id="310" r:id="rId28"/>
    <p:sldId id="309" r:id="rId29"/>
    <p:sldId id="311" r:id="rId30"/>
    <p:sldId id="315" r:id="rId31"/>
    <p:sldId id="291"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gC3fDo5x71ZvRqVABUyQQ==" hashData="3NBsSCJB9g4+tz416yQ6mDV75CoUAwIlJJd9mFc65Pa0nSDiVCXm+QLBHs4FrF1eCy/SrYS7wYGZimOOz46ivQ=="/>
  <p:extLst>
    <p:ext uri="{EFAFB233-063F-42B5-8137-9DF3F51BA10A}">
      <p15:sldGuideLst xmlns:p15="http://schemas.microsoft.com/office/powerpoint/2012/main">
        <p15:guide id="1" orient="horz" pos="2160">
          <p15:clr>
            <a:srgbClr val="A4A3A4"/>
          </p15:clr>
        </p15:guide>
        <p15:guide id="2" orient="horz" pos="1797">
          <p15:clr>
            <a:srgbClr val="A4A3A4"/>
          </p15:clr>
        </p15:guide>
        <p15:guide id="3" pos="2880">
          <p15:clr>
            <a:srgbClr val="A4A3A4"/>
          </p15:clr>
        </p15:guide>
        <p15:guide id="4" pos="249">
          <p15:clr>
            <a:srgbClr val="A4A3A4"/>
          </p15:clr>
        </p15:guide>
        <p15:guide id="5" pos="5511">
          <p15:clr>
            <a:srgbClr val="A4A3A4"/>
          </p15:clr>
        </p15:guide>
        <p15:guide id="6" pos="396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02530E-6D60-42B6-ED71-499F0A11A08B}" name="Guest User" initials="GU" userId="S::urn:spo:anon#4a01d79bf53bf4083e3741e45e90f55eb69e6a460f0e6f7fe020755ff1570ac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Hannah  Eastham" initials="HE" lastIdx="8" clrIdx="0"/>
  <p:cmAuthor id="1" name="Lucy Hawksley" initials="LH" lastIdx="6" clrIdx="1">
    <p:extLst>
      <p:ext uri="{19B8F6BF-5375-455C-9EA6-DF929625EA0E}">
        <p15:presenceInfo xmlns:p15="http://schemas.microsoft.com/office/powerpoint/2012/main" userId="S::lucy@japansociety.org.uk::f6a89a8e-ac0e-4741-8d0b-c5d70daaed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339933"/>
    <a:srgbClr val="9B3333"/>
    <a:srgbClr val="2E3092"/>
    <a:srgbClr val="808080"/>
    <a:srgbClr val="993399"/>
    <a:srgbClr val="0099FF"/>
    <a:srgbClr val="FF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F3E668-6E49-4A20-AB81-4F81AC3D995F}" v="21" dt="2025-09-24T09:30:16.8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651" autoAdjust="0"/>
  </p:normalViewPr>
  <p:slideViewPr>
    <p:cSldViewPr snapToGrid="0">
      <p:cViewPr varScale="1">
        <p:scale>
          <a:sx n="97" d="100"/>
          <a:sy n="97" d="100"/>
        </p:scale>
        <p:origin x="2004" y="72"/>
      </p:cViewPr>
      <p:guideLst>
        <p:guide orient="horz" pos="2160"/>
        <p:guide orient="horz" pos="1797"/>
        <p:guide pos="2880"/>
        <p:guide pos="249"/>
        <p:guide pos="5511"/>
        <p:guide pos="3969"/>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11-24T09:32:34.980" idx="6">
    <p:pos x="10" y="10"/>
    <p:text>In the video, this is referred to as shottokeki ショットケーキ - as far as I'm aware you can say both versions, but to prevent confusion and to ensure our resources are aligned, should I change the title of this slide to say shottokeki in katakana too? Maybe I can mention in the teacher's notes at the bottom that these cakes can be referred to as both Christmas cake and shottokeki</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97B629-9E9D-4683-BE45-69BBBC2A9C33}" type="datetimeFigureOut">
              <a:rPr lang="en-GB" smtClean="0"/>
              <a:t>18/12/2025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BBD79-A804-45E9-B8E3-9A16A3218D6A}" type="slidenum">
              <a:rPr lang="en-GB" smtClean="0"/>
              <a:t>‹#›</a:t>
            </a:fld>
            <a:endParaRPr lang="en-GB"/>
          </a:p>
        </p:txBody>
      </p:sp>
    </p:spTree>
    <p:extLst>
      <p:ext uri="{BB962C8B-B14F-4D97-AF65-F5344CB8AC3E}">
        <p14:creationId xmlns:p14="http://schemas.microsoft.com/office/powerpoint/2010/main" val="198803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cs typeface="Calibri"/>
              </a:rPr>
              <a:t>Teacher’s Notes</a:t>
            </a:r>
          </a:p>
          <a:p>
            <a:pPr marL="0" indent="0">
              <a:buFont typeface="Arial" panose="020B0604020202020204" pitchFamily="34" charset="0"/>
              <a:buNone/>
            </a:pPr>
            <a:r>
              <a:rPr lang="en-US" b="0" dirty="0">
                <a:cs typeface="Calibri"/>
              </a:rPr>
              <a:t>Ask pupils to discuss the questions on the slide with a partner or in a group. Share and feedback ideas as a class.</a:t>
            </a:r>
          </a:p>
          <a:p>
            <a:pPr marL="0" indent="0">
              <a:buFont typeface="Arial" panose="020B0604020202020204" pitchFamily="34" charset="0"/>
              <a:buNone/>
            </a:pPr>
            <a:r>
              <a:rPr lang="en-US" b="0" dirty="0">
                <a:cs typeface="Calibri"/>
              </a:rPr>
              <a:t>Illustration from </a:t>
            </a:r>
            <a:r>
              <a:rPr lang="en-US" b="0" dirty="0" err="1">
                <a:cs typeface="Calibri"/>
              </a:rPr>
              <a:t>Irasutoya</a:t>
            </a:r>
            <a:r>
              <a:rPr lang="en-US" b="0" dirty="0">
                <a:cs typeface="Calibri"/>
              </a:rPr>
              <a:t>.</a:t>
            </a:r>
          </a:p>
        </p:txBody>
      </p:sp>
      <p:sp>
        <p:nvSpPr>
          <p:cNvPr id="4" name="Slide Number Placeholder 3"/>
          <p:cNvSpPr>
            <a:spLocks noGrp="1"/>
          </p:cNvSpPr>
          <p:nvPr>
            <p:ph type="sldNum" sz="quarter" idx="10"/>
          </p:nvPr>
        </p:nvSpPr>
        <p:spPr/>
        <p:txBody>
          <a:bodyPr/>
          <a:lstStyle/>
          <a:p>
            <a:fld id="{9D1BBD79-A804-45E9-B8E3-9A16A3218D6A}" type="slidenum">
              <a:rPr lang="en-GB" smtClean="0"/>
              <a:t>1</a:t>
            </a:fld>
            <a:endParaRPr lang="en-GB"/>
          </a:p>
        </p:txBody>
      </p:sp>
    </p:spTree>
    <p:extLst>
      <p:ext uri="{BB962C8B-B14F-4D97-AF65-F5344CB8AC3E}">
        <p14:creationId xmlns:p14="http://schemas.microsoft.com/office/powerpoint/2010/main" val="3759214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There are different varieties of nabe – shabu </a:t>
            </a:r>
            <a:r>
              <a:rPr lang="en-GB" dirty="0" err="1"/>
              <a:t>shabu</a:t>
            </a:r>
            <a:r>
              <a:rPr lang="en-GB" dirty="0"/>
              <a:t> (left) and oden (right). Have pupils tried any similar types of hotpot dishes at home before too?</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Shabu </a:t>
            </a:r>
            <a:r>
              <a:rPr lang="en-GB" dirty="0" err="1"/>
              <a:t>shabu</a:t>
            </a:r>
            <a:r>
              <a:rPr lang="en-GB" dirty="0"/>
              <a:t> - </a:t>
            </a:r>
            <a:r>
              <a:rPr lang="it-IT" sz="1200" dirty="0">
                <a:ea typeface="Calibri"/>
                <a:cs typeface="Calibri"/>
              </a:rPr>
              <a:t>©Aflo Images via Canva.com and Oden - ©Leung Cho Pan via Canva.com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9037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Chankonabe contains meat and vegetables, such as chicken, seafood, tofu, </a:t>
            </a:r>
            <a:r>
              <a:rPr lang="en-GB" sz="1200" b="0" dirty="0" err="1">
                <a:solidFill>
                  <a:srgbClr val="FF0000"/>
                </a:solidFill>
                <a:latin typeface="Kristen ITC"/>
                <a:ea typeface="Kozuka Gothic Pro B"/>
              </a:rPr>
              <a:t>bok</a:t>
            </a:r>
            <a:r>
              <a:rPr lang="en-GB" sz="1200" b="0" dirty="0">
                <a:solidFill>
                  <a:srgbClr val="FF0000"/>
                </a:solidFill>
                <a:latin typeface="Kristen ITC"/>
                <a:ea typeface="Kozuka Gothic Pro B"/>
              </a:rPr>
              <a:t> choy, and mushrooms. The wrestlers eat it in large quantities to help them gain weight and grow strong.</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 from Wikimedia Commons: https://commons.wikimedia.org/wiki/File:Chankonabe.jpg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Illustration from </a:t>
            </a:r>
            <a:r>
              <a:rPr lang="en-GB" sz="1200" b="0" dirty="0" err="1">
                <a:solidFill>
                  <a:srgbClr val="FF0000"/>
                </a:solidFill>
                <a:latin typeface="Kristen ITC"/>
                <a:ea typeface="Kozuka Gothic Pro B"/>
              </a:rPr>
              <a:t>Irasutoya</a:t>
            </a:r>
            <a:r>
              <a:rPr lang="en-GB" sz="1200" b="0" dirty="0">
                <a:solidFill>
                  <a:srgbClr val="FF0000"/>
                </a:solidFill>
                <a:latin typeface="Kristen ITC"/>
                <a:ea typeface="Kozuka Gothic Pro B"/>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5466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Ask pupils to look at the image on the slide – do these sweet potatoes look similar to the ones we would usually see in supermarkets in the UK?</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it-IT" sz="1200" dirty="0">
                <a:ea typeface="Calibri"/>
                <a:cs typeface="Calibri"/>
              </a:rPr>
              <a:t>©kuppa_rock via Canva.com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5955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There are many different types of steamed buns you can purchase at </a:t>
            </a:r>
            <a:r>
              <a:rPr lang="en-GB" dirty="0" err="1"/>
              <a:t>konbini</a:t>
            </a:r>
            <a:r>
              <a:rPr lang="en-GB" dirty="0"/>
              <a:t>. </a:t>
            </a:r>
            <a:r>
              <a:rPr lang="en-GB" dirty="0" err="1"/>
              <a:t>Pizaman</a:t>
            </a:r>
            <a:r>
              <a:rPr lang="en-GB" dirty="0"/>
              <a:t> are similar to nikuman – but they are filled with tomato sauce and cheese, similar to a pizza!</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a:t>
            </a:r>
            <a:r>
              <a:rPr lang="it-IT" sz="1200" dirty="0">
                <a:ea typeface="Calibri"/>
                <a:cs typeface="Calibri"/>
              </a:rPr>
              <a:t>©Hanasaki via Canva.com and ©Kanawa_Studio via Canva.com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7396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If necessary, explain what the word “fermented” means.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a:t>
            </a:r>
            <a:r>
              <a:rPr lang="it-IT" sz="1200" dirty="0">
                <a:ea typeface="Calibri"/>
                <a:cs typeface="Calibri"/>
              </a:rPr>
              <a:t>©masa44 via Canva.com and ©yasuhiroamano via Canva.com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0564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 the video, the narrator calls these cakes </a:t>
            </a:r>
            <a:r>
              <a:rPr lang="en-GB" dirty="0" err="1"/>
              <a:t>shotokeki</a:t>
            </a:r>
            <a:r>
              <a:rPr lang="en-GB" dirty="0"/>
              <a:t> (shortcake) – Ask pupils if they can guess what this word sounds similar to in English.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These cakes are also often called </a:t>
            </a:r>
            <a:r>
              <a:rPr lang="en-GB" dirty="0" err="1"/>
              <a:t>kurisumasu</a:t>
            </a:r>
            <a:r>
              <a:rPr lang="en-GB" dirty="0"/>
              <a:t> </a:t>
            </a:r>
            <a:r>
              <a:rPr lang="en-GB" dirty="0" err="1"/>
              <a:t>keki</a:t>
            </a:r>
            <a:r>
              <a:rPr lang="en-GB" dirty="0"/>
              <a:t> </a:t>
            </a:r>
            <a:r>
              <a:rPr lang="ja-JP" altLang="en-US" dirty="0"/>
              <a:t>クリスマスケーキ </a:t>
            </a:r>
            <a:r>
              <a:rPr lang="en-GB" altLang="ja-JP" dirty="0"/>
              <a:t>– Christmas cake.</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What kinds of Christmas desserts do we have in the UK? Is this similar to any of our desserts?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it-IT" sz="1200" dirty="0">
                <a:ea typeface="Calibri"/>
                <a:cs typeface="Calibri"/>
              </a:rPr>
              <a:t>©Aflo Images via Canva.com </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Illustrations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0573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Osechi</a:t>
            </a:r>
            <a:r>
              <a:rPr lang="en-GB" dirty="0"/>
              <a:t> dishes are prepared in advance, and are eaten over the first few days of the New Year. </a:t>
            </a:r>
            <a:r>
              <a:rPr lang="en-GB" dirty="0" err="1"/>
              <a:t>Osechi</a:t>
            </a:r>
            <a:r>
              <a:rPr lang="en-GB" dirty="0"/>
              <a:t> </a:t>
            </a:r>
            <a:r>
              <a:rPr lang="en-GB" dirty="0" err="1"/>
              <a:t>ryori</a:t>
            </a:r>
            <a:r>
              <a:rPr lang="en-GB" dirty="0"/>
              <a:t> is symbolic of Japan’s New Year’s celebrations and traditions. The following slides will include just a couple of examples of common foods/dishes that are eaten during the New Year.</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See our New Year resources to learn more about some of the deeper meanings associated with </a:t>
            </a:r>
            <a:r>
              <a:rPr lang="en-GB" dirty="0" err="1"/>
              <a:t>osechi</a:t>
            </a:r>
            <a:r>
              <a:rPr lang="en-GB" dirty="0"/>
              <a:t> dishes and to learn more about Japanese New Year –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https://www.japansociety.org.uk/resource?resource=11 New Year’s Celebrations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https://www.japansociety.org.uk/resource?resource=107 New Year and </a:t>
            </a:r>
            <a:r>
              <a:rPr lang="en-GB" dirty="0" err="1"/>
              <a:t>Osechi</a:t>
            </a:r>
            <a:r>
              <a:rPr lang="en-GB" dirty="0"/>
              <a:t> Food</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it-IT" sz="1200" dirty="0">
                <a:ea typeface="Calibri"/>
                <a:cs typeface="Calibri"/>
              </a:rPr>
              <a:t>©Aflo Images via Canva.com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7158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Mention also that in Japan, red and white are considered to be lucky colours, so eating </a:t>
            </a:r>
            <a:r>
              <a:rPr lang="en-GB" dirty="0" err="1"/>
              <a:t>ebi</a:t>
            </a:r>
            <a:r>
              <a:rPr lang="en-GB" dirty="0"/>
              <a:t> is also believed to bring good luck in the New Year, due to its colour.</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https://commons.wikimedia.org/wiki/File:Japanese_traditional_dishes_for_new_year.jpg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6886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 from Wikimedia Commons: https://commons.wikimedia.org/wiki/File:Kazunoko_(5310618428).jpg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0674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 from Wikimedia Commons: https://commons.wikimedia.org/wiki/File:Su-basu_001.jpg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425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Introduce today’s topic – Winter Food in Japan.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Title slide image- </a:t>
            </a:r>
            <a:r>
              <a:rPr lang="it-IT" sz="1200" dirty="0">
                <a:ea typeface="Calibri"/>
                <a:cs typeface="Calibri"/>
              </a:rPr>
              <a:t>©Matsu via Canva.com</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Illustrations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fld id="{9D1BBD79-A804-45E9-B8E3-9A16A3218D6A}" type="slidenum">
              <a:rPr lang="en-GB" smtClean="0"/>
              <a:t>2</a:t>
            </a:fld>
            <a:endParaRPr lang="en-GB"/>
          </a:p>
        </p:txBody>
      </p:sp>
    </p:spTree>
    <p:extLst>
      <p:ext uri="{BB962C8B-B14F-4D97-AF65-F5344CB8AC3E}">
        <p14:creationId xmlns:p14="http://schemas.microsoft.com/office/powerpoint/2010/main" val="1049664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Ozoni</a:t>
            </a:r>
            <a:r>
              <a:rPr lang="en-GB" dirty="0"/>
              <a:t> often contains both mochi and vegetables. Pupils may have tried mochi before and expect that it is usually sweet, but it can also be used in savoury dishes, too.</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it-IT" sz="1200" dirty="0">
                <a:ea typeface="Calibri"/>
                <a:cs typeface="Calibri"/>
              </a:rPr>
              <a:t>©kaorinne via Canva.com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3309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There are many different types of mochi. For example, the mochi on the left is referred to as </a:t>
            </a:r>
            <a:r>
              <a:rPr lang="en-GB" dirty="0" err="1"/>
              <a:t>daifuku</a:t>
            </a:r>
            <a:r>
              <a:rPr lang="en-GB" dirty="0"/>
              <a:t>, and contains a strawberry in the middle. Mochi sometimes contains fillings, such as red bean paste.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Ask pupils if they have tried mochi before – it has become a popular snack outside of Japan, too! If they have, you could ask them to describe what it tasted like/what the texture was like – it can be quite unusual to those who have not tried it before!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a:t>
            </a:r>
            <a:r>
              <a:rPr lang="it-IT" sz="1200" dirty="0">
                <a:ea typeface="Calibri"/>
                <a:cs typeface="Calibri"/>
              </a:rPr>
              <a:t>©Aflo Images via Canva.com and ©Oleksandr Prokopenko via Canva.com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5312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Mochi is used in a lot of New Year’s dishes.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Red beans are known as azuki beans in Japanese.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it-IT" sz="1200" dirty="0">
                <a:ea typeface="Calibri"/>
                <a:cs typeface="Calibri"/>
              </a:rPr>
              <a:t>©Aflo Images via Canva.com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7855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6460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Ask pupils to draw lines to match the definition to the correct word.</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Download the worksheet from the resource page on The Japan Society website – answers are included.</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Illustration from </a:t>
            </a:r>
            <a:r>
              <a:rPr lang="en-GB" sz="1200" b="0" dirty="0" err="1">
                <a:solidFill>
                  <a:srgbClr val="FF0000"/>
                </a:solidFill>
                <a:latin typeface="Kristen ITC"/>
                <a:ea typeface="Kozuka Gothic Pro B"/>
              </a:rPr>
              <a:t>Irasutoya</a:t>
            </a:r>
            <a:r>
              <a:rPr lang="en-GB" sz="1200" b="0" dirty="0">
                <a:solidFill>
                  <a:srgbClr val="FF0000"/>
                </a:solidFill>
                <a:latin typeface="Kristen ITC"/>
                <a:ea typeface="Kozuka Gothic Pro B"/>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8571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What food would you like to try?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Collage of images- left to right, top to bottom:</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a:ea typeface="Calibri"/>
                <a:cs typeface="Calibri"/>
              </a:rPr>
              <a:t>©Aflo Images, ©masa44, ©Leung Cho Pan, ©Aflo Images, ©Aflo Images, ©Hanasaki, ©Aflo Images, ©kuppa_rock, ©kaorinne – all images via Canva.com</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5207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This extension activity could be perfect to link up with other learning you may have done about winter time in Japan – i.e., New Year’s celebrations in Japan; popular activities such as winter sports, visiting winter illuminations; and so on.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Use some of the illustrations on this slide to inspire pupils with ideas for their poster.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0000"/>
              </a:solidFill>
              <a:latin typeface="Kristen ITC"/>
              <a:ea typeface="Kozuka Gothic Pro B"/>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Illustrations from </a:t>
            </a:r>
            <a:r>
              <a:rPr lang="en-GB" sz="1200" b="0" dirty="0" err="1">
                <a:solidFill>
                  <a:srgbClr val="FF0000"/>
                </a:solidFill>
                <a:latin typeface="Kristen ITC"/>
                <a:ea typeface="Kozuka Gothic Pro B"/>
              </a:rPr>
              <a:t>Irasutoya</a:t>
            </a:r>
            <a:r>
              <a:rPr lang="en-GB" sz="1200" b="0" dirty="0">
                <a:solidFill>
                  <a:srgbClr val="FF0000"/>
                </a:solidFill>
                <a:latin typeface="Kristen ITC"/>
                <a:ea typeface="Kozuka Gothic Pro B"/>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192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If the above video and link are not working, you can access them both by visiting pasting this link into your browser search bar- https://www.japansociety.org.uk/resource?resource=107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0412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Introduce the Learning Objectives.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Oden - </a:t>
            </a:r>
            <a:r>
              <a:rPr lang="it-IT" sz="1200" dirty="0">
                <a:ea typeface="Calibri"/>
                <a:cs typeface="Calibri"/>
              </a:rPr>
              <a:t>©Leung Cho Pan via Canva.com and Osechi - ©Aflo Images via Canva.com</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fld id="{9D1BBD79-A804-45E9-B8E3-9A16A3218D6A}" type="slidenum">
              <a:rPr lang="en-GB" smtClean="0"/>
              <a:t>3</a:t>
            </a:fld>
            <a:endParaRPr lang="en-GB"/>
          </a:p>
        </p:txBody>
      </p:sp>
    </p:spTree>
    <p:extLst>
      <p:ext uri="{BB962C8B-B14F-4D97-AF65-F5344CB8AC3E}">
        <p14:creationId xmlns:p14="http://schemas.microsoft.com/office/powerpoint/2010/main" val="1049664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Introduce this lesson’s key words – do pupils know what these words mean?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7909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Search up together as a class the weather forecast for Tokyo right now and compare to your town/city. Is it similar or different to where you live?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Mention that, similar to the UK, there are climatic variations in the north and south of Japan. Northern Japan can experience very cold and snowy winters, whereas in contrast, in southern Japan (such as in Okinawa), winters can be very mild and warm, even!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https://commons.wikimedia.org/wiki/File:World_map_with_equator.svg</a:t>
            </a:r>
          </a:p>
        </p:txBody>
      </p:sp>
      <p:sp>
        <p:nvSpPr>
          <p:cNvPr id="4" name="Slide Number Placeholder 3"/>
          <p:cNvSpPr>
            <a:spLocks noGrp="1"/>
          </p:cNvSpPr>
          <p:nvPr>
            <p:ph type="sldNum" sz="quarter" idx="10"/>
          </p:nvPr>
        </p:nvSpPr>
        <p:spPr/>
        <p:txBody>
          <a:bodyPr/>
          <a:lstStyle/>
          <a:p>
            <a:fld id="{9D1BBD79-A804-45E9-B8E3-9A16A3218D6A}" type="slidenum">
              <a:rPr lang="en-GB" smtClean="0"/>
              <a:t>5</a:t>
            </a:fld>
            <a:endParaRPr lang="en-GB"/>
          </a:p>
        </p:txBody>
      </p:sp>
    </p:spTree>
    <p:extLst>
      <p:ext uri="{BB962C8B-B14F-4D97-AF65-F5344CB8AC3E}">
        <p14:creationId xmlns:p14="http://schemas.microsoft.com/office/powerpoint/2010/main" val="3090047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Show pupils the images on the slide. Remind pupils that it is only in certain areas of Japan (mainly in the north) that experience snowfall like this – not everywhere in Japan experiences this much snow or this level of cold!</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Hokkaido is the most northern island in Japan.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Photo taken in Yoichi, </a:t>
            </a:r>
            <a:r>
              <a:rPr lang="en-GB" dirty="0" err="1"/>
              <a:t>Hokakido</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6191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Click on the slide to reveal the arrows and information about the </a:t>
            </a:r>
            <a:r>
              <a:rPr lang="en-GB" sz="1200" b="0" dirty="0" err="1">
                <a:solidFill>
                  <a:srgbClr val="FF0000"/>
                </a:solidFill>
                <a:latin typeface="Kristen ITC"/>
                <a:ea typeface="Kozuka Gothic Pro B"/>
              </a:rPr>
              <a:t>kotatsu</a:t>
            </a:r>
            <a:r>
              <a:rPr lang="en-GB" sz="1200" b="0" dirty="0">
                <a:solidFill>
                  <a:srgbClr val="FF0000"/>
                </a:solidFill>
                <a:latin typeface="Kristen ITC"/>
                <a:ea typeface="Kozuka Gothic Pro B"/>
              </a:rPr>
              <a:t>. Before doing so, ask pupils if they know what a </a:t>
            </a:r>
            <a:r>
              <a:rPr lang="en-GB" sz="1200" b="0" dirty="0" err="1">
                <a:solidFill>
                  <a:srgbClr val="FF0000"/>
                </a:solidFill>
                <a:latin typeface="Kristen ITC"/>
                <a:ea typeface="Kozuka Gothic Pro B"/>
              </a:rPr>
              <a:t>kotatsu</a:t>
            </a:r>
            <a:r>
              <a:rPr lang="en-GB" sz="1200" b="0" dirty="0">
                <a:solidFill>
                  <a:srgbClr val="FF0000"/>
                </a:solidFill>
                <a:latin typeface="Kristen ITC"/>
                <a:ea typeface="Kozuka Gothic Pro B"/>
              </a:rPr>
              <a:t> is/if they have seen one before? Do we have or use anything similar to this in the UK in order to keep warm during the winter?</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Kotatsu</a:t>
            </a:r>
            <a:r>
              <a:rPr lang="en-GB" dirty="0"/>
              <a:t>/Japanese room - </a:t>
            </a:r>
            <a:r>
              <a:rPr lang="it-IT" sz="1200" dirty="0">
                <a:ea typeface="Calibri"/>
                <a:cs typeface="Calibri"/>
              </a:rPr>
              <a:t>©SmokedSalmon from Getty Images via Canva.com </a:t>
            </a:r>
            <a:endParaRPr lang="en-GB" sz="1200" b="0" dirty="0">
              <a:solidFill>
                <a:srgbClr val="FF0000"/>
              </a:solidFill>
              <a:latin typeface="Kristen ITC"/>
              <a:ea typeface="Kozuka Gothic Pro B"/>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1597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If the above link and video are not working, you can find access the video from the resource page - https://www.japansociety.org.uk/resource?resource=115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7889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Hand out the activity worksheet. You may need to rewatch the video once or twice to allow pupils to make notes and then write down their answers properly.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See slides 10-21 for more images and explanations of each of the dishes (and more) discussed in this video.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6369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05E169F-3839-4658-AC0A-0FF04194B9FC}" type="datetime1">
              <a:rPr lang="en-GB" smtClean="0"/>
              <a:t>18/12/2025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06900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4DAC46D-EC9F-49BA-86B3-A75F54C979E5}" type="datetime1">
              <a:rPr lang="en-GB" smtClean="0"/>
              <a:t>18/12/2025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1897715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BD4C6CD-3DCE-4FB1-B8BB-635B285A0B7F}" type="datetime1">
              <a:rPr lang="en-GB" smtClean="0"/>
              <a:t>18/12/2025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62568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BB77508-A0E3-4009-9DC3-A2610D6CFE27}" type="datetime1">
              <a:rPr lang="en-GB" smtClean="0"/>
              <a:t>18/12/2025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81620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7486BC-2642-4467-899D-A8459E7941EB}" type="datetime1">
              <a:rPr lang="en-GB" smtClean="0"/>
              <a:t>18/12/2025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93117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5B7673A-C541-41BA-BBF9-7AFF5A8030F0}" type="datetime1">
              <a:rPr lang="en-GB" smtClean="0"/>
              <a:t>18/12/2025</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586432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A054E87-B409-47C6-A894-1EAEF21F30E1}" type="datetime1">
              <a:rPr lang="en-GB" smtClean="0"/>
              <a:t>18/12/2025</a:t>
            </a:fld>
            <a:endParaRPr lang="en-GB"/>
          </a:p>
        </p:txBody>
      </p:sp>
      <p:sp>
        <p:nvSpPr>
          <p:cNvPr id="8" name="Footer Placeholder 7"/>
          <p:cNvSpPr>
            <a:spLocks noGrp="1"/>
          </p:cNvSpPr>
          <p:nvPr>
            <p:ph type="ftr" sz="quarter" idx="11"/>
          </p:nvPr>
        </p:nvSpPr>
        <p:spPr/>
        <p:txBody>
          <a:bodyPr/>
          <a:lstStyle/>
          <a:p>
            <a:r>
              <a:rPr lang="en-GB"/>
              <a:t>©AUTHOR in collaboration with The Japan Society</a:t>
            </a:r>
          </a:p>
        </p:txBody>
      </p:sp>
      <p:sp>
        <p:nvSpPr>
          <p:cNvPr id="9" name="Slide Number Placeholder 8"/>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9221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8279040-582D-413C-958E-DB2174441A2C}" type="datetime1">
              <a:rPr lang="en-GB" smtClean="0"/>
              <a:t>18/12/2025</a:t>
            </a:fld>
            <a:endParaRPr lang="en-GB"/>
          </a:p>
        </p:txBody>
      </p:sp>
      <p:sp>
        <p:nvSpPr>
          <p:cNvPr id="4" name="Footer Placeholder 3"/>
          <p:cNvSpPr>
            <a:spLocks noGrp="1"/>
          </p:cNvSpPr>
          <p:nvPr>
            <p:ph type="ftr" sz="quarter" idx="11"/>
          </p:nvPr>
        </p:nvSpPr>
        <p:spPr/>
        <p:txBody>
          <a:bodyPr/>
          <a:lstStyle/>
          <a:p>
            <a:r>
              <a:rPr lang="en-GB"/>
              <a:t>©AUTHOR in collaboration with The Japan Society</a:t>
            </a:r>
          </a:p>
        </p:txBody>
      </p:sp>
      <p:sp>
        <p:nvSpPr>
          <p:cNvPr id="5" name="Slide Number Placeholder 4"/>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4987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678EE-2BE8-4A0A-9338-C585C359B5CF}" type="datetime1">
              <a:rPr lang="en-GB" smtClean="0"/>
              <a:t>18/12/2025</a:t>
            </a:fld>
            <a:endParaRPr lang="en-GB"/>
          </a:p>
        </p:txBody>
      </p:sp>
      <p:sp>
        <p:nvSpPr>
          <p:cNvPr id="3" name="Footer Placeholder 2"/>
          <p:cNvSpPr>
            <a:spLocks noGrp="1"/>
          </p:cNvSpPr>
          <p:nvPr>
            <p:ph type="ftr" sz="quarter" idx="11"/>
          </p:nvPr>
        </p:nvSpPr>
        <p:spPr/>
        <p:txBody>
          <a:bodyPr/>
          <a:lstStyle/>
          <a:p>
            <a:r>
              <a:rPr lang="en-GB"/>
              <a:t>©AUTHOR in collaboration with The Japan Society</a:t>
            </a:r>
          </a:p>
        </p:txBody>
      </p:sp>
      <p:sp>
        <p:nvSpPr>
          <p:cNvPr id="4" name="Slide Number Placeholder 3"/>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4057284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7710B8-CBDD-4FF9-9931-A987E3FB19C3}" type="datetime1">
              <a:rPr lang="en-GB" smtClean="0"/>
              <a:t>18/12/2025</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46275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42B686-D078-46AA-BF53-5F9AB630EA9A}" type="datetime1">
              <a:rPr lang="en-GB" smtClean="0"/>
              <a:t>18/12/2025</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7044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64717-8A59-4AD7-A22D-A834D31A7910}" type="datetime1">
              <a:rPr lang="en-GB" smtClean="0"/>
              <a:t>18/12/2025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©AUTHOR in collaboration with The Japan Society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7D4DA-CA93-4100-9923-91CA0C97AC6D}" type="slidenum">
              <a:rPr lang="en-GB" smtClean="0"/>
              <a:t>‹#›</a:t>
            </a:fld>
            <a:endParaRPr lang="en-GB"/>
          </a:p>
        </p:txBody>
      </p:sp>
    </p:spTree>
    <p:extLst>
      <p:ext uri="{BB962C8B-B14F-4D97-AF65-F5344CB8AC3E}">
        <p14:creationId xmlns:p14="http://schemas.microsoft.com/office/powerpoint/2010/main" val="33351668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1.jpe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jpeg"/><Relationship Id="rId7"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video" Target="https://www.youtube.com/embed/0lQHLKrMmxk?feature=oembed" TargetMode="External"/><Relationship Id="rId6" Type="http://schemas.openxmlformats.org/officeDocument/2006/relationships/hyperlink" Target="https://www.japansociety.org.uk/resource?resource=107" TargetMode="External"/><Relationship Id="rId5" Type="http://schemas.openxmlformats.org/officeDocument/2006/relationships/image" Target="../media/image57.jpe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ideo" Target="https://www.youtube.com/embed/1NsZwgThpZk?feature=oembed" TargetMode="External"/><Relationship Id="rId6" Type="http://schemas.openxmlformats.org/officeDocument/2006/relationships/image" Target="../media/image21.jpeg"/><Relationship Id="rId5" Type="http://schemas.openxmlformats.org/officeDocument/2006/relationships/hyperlink" Target="https://www.youtube.com/watch?v=1NsZwgThpZk" TargetMode="Externa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7">
            <a:extLst>
              <a:ext uri="{FF2B5EF4-FFF2-40B4-BE49-F238E27FC236}">
                <a16:creationId xmlns:a16="http://schemas.microsoft.com/office/drawing/2014/main" id="{2B52E0A2-05AC-4EF7-82E7-2F7B4080236C}"/>
              </a:ext>
            </a:extLst>
          </p:cNvPr>
          <p:cNvSpPr>
            <a:spLocks noGrp="1"/>
          </p:cNvSpPr>
          <p:nvPr>
            <p:ph type="ftr" sz="quarter" idx="11"/>
          </p:nvPr>
        </p:nvSpPr>
        <p:spPr>
          <a:xfrm flipV="1">
            <a:off x="0" y="6212483"/>
            <a:ext cx="9143999" cy="54570"/>
          </a:xfrm>
        </p:spPr>
        <p:txBody>
          <a:bodyPr/>
          <a:lstStyle/>
          <a:p>
            <a:br>
              <a:rPr lang="en-GB">
                <a:solidFill>
                  <a:schemeClr val="bg1"/>
                </a:solidFill>
              </a:rPr>
            </a:br>
            <a:endParaRPr lang="en-GB">
              <a:solidFill>
                <a:schemeClr val="bg1"/>
              </a:solidFill>
            </a:endParaRPr>
          </a:p>
        </p:txBody>
      </p:sp>
      <p:sp>
        <p:nvSpPr>
          <p:cNvPr id="20" name="TextBox 19">
            <a:extLst>
              <a:ext uri="{FF2B5EF4-FFF2-40B4-BE49-F238E27FC236}">
                <a16:creationId xmlns:a16="http://schemas.microsoft.com/office/drawing/2014/main" id="{F1C8B45A-DB53-B695-C192-7C2EE6611C13}"/>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 The Japan Society 2025</a:t>
            </a:r>
            <a:endParaRPr lang="en-GB" dirty="0"/>
          </a:p>
        </p:txBody>
      </p:sp>
      <p:pic>
        <p:nvPicPr>
          <p:cNvPr id="9" name="Picture 8">
            <a:extLst>
              <a:ext uri="{FF2B5EF4-FFF2-40B4-BE49-F238E27FC236}">
                <a16:creationId xmlns:a16="http://schemas.microsoft.com/office/drawing/2014/main" id="{0A02EA50-584D-432E-A77B-F639AF23EF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3" name="TextBox 12">
            <a:extLst>
              <a:ext uri="{FF2B5EF4-FFF2-40B4-BE49-F238E27FC236}">
                <a16:creationId xmlns:a16="http://schemas.microsoft.com/office/drawing/2014/main" id="{EE726129-B7AC-47D8-995F-087446FBEE92}"/>
              </a:ext>
            </a:extLst>
          </p:cNvPr>
          <p:cNvSpPr txBox="1"/>
          <p:nvPr/>
        </p:nvSpPr>
        <p:spPr>
          <a:xfrm>
            <a:off x="539551" y="404664"/>
            <a:ext cx="7848872"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Starter</a:t>
            </a:r>
          </a:p>
        </p:txBody>
      </p:sp>
      <p:sp>
        <p:nvSpPr>
          <p:cNvPr id="14" name="Rectangle 13">
            <a:extLst>
              <a:ext uri="{FF2B5EF4-FFF2-40B4-BE49-F238E27FC236}">
                <a16:creationId xmlns:a16="http://schemas.microsoft.com/office/drawing/2014/main" id="{C6B838C3-CBE7-422F-8C4A-AFF6C4FF8754}"/>
              </a:ext>
            </a:extLst>
          </p:cNvPr>
          <p:cNvSpPr/>
          <p:nvPr/>
        </p:nvSpPr>
        <p:spPr>
          <a:xfrm>
            <a:off x="755575" y="1547588"/>
            <a:ext cx="7632847" cy="2677656"/>
          </a:xfrm>
          <a:prstGeom prst="rect">
            <a:avLst/>
          </a:prstGeom>
        </p:spPr>
        <p:txBody>
          <a:bodyPr wrap="square">
            <a:spAutoFit/>
          </a:bodyPr>
          <a:lstStyle/>
          <a:p>
            <a:r>
              <a:rPr lang="en-GB" sz="2400" b="1" dirty="0">
                <a:latin typeface="Kozuka Gothic Pro B" pitchFamily="34" charset="-128"/>
                <a:ea typeface="Kozuka Gothic Pro B" pitchFamily="34" charset="-128"/>
              </a:rPr>
              <a:t>Think about the questions below and discuss them with a partner or in a group...</a:t>
            </a:r>
            <a:endParaRPr lang="en-GB" sz="2400" dirty="0">
              <a:latin typeface="Kozuka Gothic Pro B" pitchFamily="34" charset="-128"/>
              <a:ea typeface="Kozuka Gothic Pro B" pitchFamily="34" charset="-128"/>
            </a:endParaRPr>
          </a:p>
          <a:p>
            <a:endParaRPr lang="en-GB" sz="2400" dirty="0">
              <a:solidFill>
                <a:srgbClr val="FF0000"/>
              </a:solidFill>
              <a:latin typeface="Kozuka Gothic Pro B" pitchFamily="34" charset="-128"/>
              <a:ea typeface="Kozuka Gothic Pro B" pitchFamily="34" charset="-128"/>
            </a:endParaRPr>
          </a:p>
          <a:p>
            <a:pPr marL="342900" indent="-342900">
              <a:buFont typeface="Arial" panose="020B0604020202020204" pitchFamily="34" charset="0"/>
              <a:buChar char="•"/>
            </a:pPr>
            <a:r>
              <a:rPr lang="en-GB" sz="2400" dirty="0">
                <a:latin typeface="Kozuka Gothic Pro B" pitchFamily="34" charset="-128"/>
                <a:ea typeface="Kozuka Gothic Pro B" pitchFamily="34" charset="-128"/>
              </a:rPr>
              <a:t>What do you think winter in Japan is like?</a:t>
            </a:r>
          </a:p>
          <a:p>
            <a:pPr marL="342900" indent="-342900">
              <a:buFont typeface="Arial" panose="020B0604020202020204" pitchFamily="34" charset="0"/>
              <a:buChar char="•"/>
            </a:pPr>
            <a:endParaRPr lang="en-GB" sz="2400"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400" dirty="0">
                <a:latin typeface="Kozuka Gothic Pro B" pitchFamily="34" charset="-128"/>
                <a:ea typeface="Kozuka Gothic Pro B" pitchFamily="34" charset="-128"/>
              </a:rPr>
              <a:t>What kind of food or dishes do you think people eat in Japan during winter?</a:t>
            </a:r>
          </a:p>
        </p:txBody>
      </p:sp>
      <p:pic>
        <p:nvPicPr>
          <p:cNvPr id="10" name="Picture 2">
            <a:extLst>
              <a:ext uri="{FF2B5EF4-FFF2-40B4-BE49-F238E27FC236}">
                <a16:creationId xmlns:a16="http://schemas.microsoft.com/office/drawing/2014/main" id="{91BD69B5-5E64-4DD0-BB1D-48BF1DB0493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88690" y="4495202"/>
            <a:ext cx="2166616" cy="1822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77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Nabe </a:t>
            </a:r>
            <a:r>
              <a:rPr lang="ja-JP" altLang="en-US" sz="5400" b="0" i="0" dirty="0">
                <a:solidFill>
                  <a:srgbClr val="FF0000"/>
                </a:solidFill>
                <a:effectLst/>
                <a:latin typeface="Source Han Sans"/>
              </a:rPr>
              <a:t>鍋</a:t>
            </a: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 - hotpot</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539551" y="1312548"/>
            <a:ext cx="763284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A variety of hotpot dishes. People cook various ingredients, including meat and vegetables, in a boiling pot to share and eat together.</a:t>
            </a: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descr="A tray of food in a container&#10;&#10;Description automatically generated">
            <a:extLst>
              <a:ext uri="{FF2B5EF4-FFF2-40B4-BE49-F238E27FC236}">
                <a16:creationId xmlns:a16="http://schemas.microsoft.com/office/drawing/2014/main" id="{6EF76B98-3458-4FF7-81DA-B4A0FCC30F4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88026" y="2732471"/>
            <a:ext cx="3912664" cy="2636603"/>
          </a:xfrm>
          <a:prstGeom prst="rect">
            <a:avLst/>
          </a:prstGeom>
        </p:spPr>
      </p:pic>
      <p:pic>
        <p:nvPicPr>
          <p:cNvPr id="12" name="Picture 11" descr="A bowl of food on a stove&#10;&#10;Description automatically generated">
            <a:extLst>
              <a:ext uri="{FF2B5EF4-FFF2-40B4-BE49-F238E27FC236}">
                <a16:creationId xmlns:a16="http://schemas.microsoft.com/office/drawing/2014/main" id="{A707CEB3-27C3-4A18-970E-01391105B97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3310" y="2732471"/>
            <a:ext cx="3941566" cy="2636603"/>
          </a:xfrm>
          <a:prstGeom prst="rect">
            <a:avLst/>
          </a:prstGeom>
        </p:spPr>
      </p:pic>
      <p:sp>
        <p:nvSpPr>
          <p:cNvPr id="16" name="Rectangle 15">
            <a:extLst>
              <a:ext uri="{FF2B5EF4-FFF2-40B4-BE49-F238E27FC236}">
                <a16:creationId xmlns:a16="http://schemas.microsoft.com/office/drawing/2014/main" id="{98BC7549-6455-4A94-8791-2A86F9F21F02}"/>
              </a:ext>
            </a:extLst>
          </p:cNvPr>
          <p:cNvSpPr/>
          <p:nvPr/>
        </p:nvSpPr>
        <p:spPr>
          <a:xfrm>
            <a:off x="443310" y="5369074"/>
            <a:ext cx="39415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s</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habu shabu</a:t>
            </a:r>
          </a:p>
        </p:txBody>
      </p:sp>
      <p:sp>
        <p:nvSpPr>
          <p:cNvPr id="17" name="Rectangle 16">
            <a:extLst>
              <a:ext uri="{FF2B5EF4-FFF2-40B4-BE49-F238E27FC236}">
                <a16:creationId xmlns:a16="http://schemas.microsoft.com/office/drawing/2014/main" id="{BFCFA92D-8C3B-4495-BAF7-7D658F43AD6B}"/>
              </a:ext>
            </a:extLst>
          </p:cNvPr>
          <p:cNvSpPr/>
          <p:nvPr/>
        </p:nvSpPr>
        <p:spPr>
          <a:xfrm>
            <a:off x="4759124" y="5369074"/>
            <a:ext cx="39415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od</a:t>
            </a:r>
            <a:r>
              <a:rPr lang="en-GB" sz="2400" dirty="0" err="1">
                <a:solidFill>
                  <a:prstClr val="black"/>
                </a:solidFill>
                <a:latin typeface="Kozuka Gothic Pro B" pitchFamily="34" charset="-128"/>
                <a:ea typeface="Kozuka Gothic Pro B" pitchFamily="34" charset="-128"/>
              </a:rPr>
              <a:t>en</a:t>
            </a: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Tree>
    <p:extLst>
      <p:ext uri="{BB962C8B-B14F-4D97-AF65-F5344CB8AC3E}">
        <p14:creationId xmlns:p14="http://schemas.microsoft.com/office/powerpoint/2010/main" val="428898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Chankonabe </a:t>
            </a:r>
            <a:r>
              <a:rPr kumimoji="0" lang="ja-JP" altLang="en-US" sz="5400" b="0" i="0" u="none" strike="noStrike" kern="1200" cap="none" spc="0" normalizeH="0" baseline="0" noProof="0" dirty="0">
                <a:ln>
                  <a:noFill/>
                </a:ln>
                <a:solidFill>
                  <a:srgbClr val="FF0000"/>
                </a:solidFill>
                <a:effectLst/>
                <a:uLnTx/>
                <a:uFillTx/>
                <a:latin typeface="Source Han Sans"/>
                <a:ea typeface="ＭＳ Ｐゴシック" panose="020B0600070205080204" pitchFamily="34" charset="-128"/>
                <a:cs typeface="+mn-cs"/>
              </a:rPr>
              <a:t>ちゃんこ鍋</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539551" y="1312548"/>
            <a:ext cx="763284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Chankonabe is a popular hotpot dish that is most commonly eaten by sumo wrestlers all year round – not just during the winter time!</a:t>
            </a: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0EFA5350-6010-4A20-8971-447082DC09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15461" y="2657558"/>
            <a:ext cx="4913078" cy="3275385"/>
          </a:xfrm>
          <a:prstGeom prst="rect">
            <a:avLst/>
          </a:prstGeom>
        </p:spPr>
      </p:pic>
      <p:pic>
        <p:nvPicPr>
          <p:cNvPr id="1026" name="Picture 2" descr="ちゃんこ鍋を食べる力士のイラスト">
            <a:extLst>
              <a:ext uri="{FF2B5EF4-FFF2-40B4-BE49-F238E27FC236}">
                <a16:creationId xmlns:a16="http://schemas.microsoft.com/office/drawing/2014/main" id="{A43D4399-A0F3-4E8C-93F2-3F6DCB7FD0A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55152" y="4599621"/>
            <a:ext cx="1931648" cy="161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611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b="1" dirty="0" err="1">
                <a:solidFill>
                  <a:srgbClr val="FF0000"/>
                </a:solidFill>
                <a:latin typeface="Kristen ITC"/>
                <a:ea typeface="Kozuka Gothic Pro B"/>
              </a:rPr>
              <a:t>Yakiimo</a:t>
            </a:r>
            <a:r>
              <a:rPr lang="en-GB" sz="5400" b="1" dirty="0">
                <a:solidFill>
                  <a:srgbClr val="FF0000"/>
                </a:solidFill>
                <a:latin typeface="Kristen ITC"/>
                <a:ea typeface="Kozuka Gothic Pro B"/>
              </a:rPr>
              <a:t> </a:t>
            </a:r>
            <a:r>
              <a:rPr lang="ja-JP" altLang="en-US" sz="5400" b="0" i="0" dirty="0">
                <a:solidFill>
                  <a:srgbClr val="FF0000"/>
                </a:solidFill>
                <a:effectLst/>
                <a:latin typeface="Source Han Sans"/>
              </a:rPr>
              <a:t>焼き芋</a:t>
            </a:r>
            <a:r>
              <a:rPr lang="en-GB" sz="5400" b="1" dirty="0">
                <a:solidFill>
                  <a:srgbClr val="FF0000"/>
                </a:solidFill>
                <a:latin typeface="Kristen ITC"/>
                <a:ea typeface="Kozuka Gothic Pro B"/>
              </a:rPr>
              <a:t> </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539551" y="1423367"/>
            <a:ext cx="763284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Baked sweet potatoes are popular snacks during the autumn and winter months in Japan.</a:t>
            </a: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A close up of food&#10;&#10;Description automatically generated">
            <a:extLst>
              <a:ext uri="{FF2B5EF4-FFF2-40B4-BE49-F238E27FC236}">
                <a16:creationId xmlns:a16="http://schemas.microsoft.com/office/drawing/2014/main" id="{99125C48-6679-46C6-97F0-FF433FCB28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09135" y="2349737"/>
            <a:ext cx="5515897" cy="3697078"/>
          </a:xfrm>
          <a:prstGeom prst="rect">
            <a:avLst/>
          </a:prstGeom>
        </p:spPr>
      </p:pic>
    </p:spTree>
    <p:extLst>
      <p:ext uri="{BB962C8B-B14F-4D97-AF65-F5344CB8AC3E}">
        <p14:creationId xmlns:p14="http://schemas.microsoft.com/office/powerpoint/2010/main" val="1345690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Nikuman </a:t>
            </a:r>
            <a:r>
              <a:rPr lang="ja-JP" altLang="en-US" sz="5400" b="0" i="0" dirty="0">
                <a:solidFill>
                  <a:srgbClr val="FF0000"/>
                </a:solidFill>
                <a:effectLst/>
                <a:latin typeface="Source Han Sans"/>
              </a:rPr>
              <a:t>肉まん</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755576" y="1364668"/>
            <a:ext cx="763284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Nikuman are steamed buns filled with pork, vegetables, and other ingredients. You can often buy these in </a:t>
            </a:r>
            <a:r>
              <a:rPr kumimoji="0" lang="en-GB" sz="2400" b="1"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konbini</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(convenience stores).</a:t>
            </a: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A close up of food&#10;&#10;Description automatically generated">
            <a:extLst>
              <a:ext uri="{FF2B5EF4-FFF2-40B4-BE49-F238E27FC236}">
                <a16:creationId xmlns:a16="http://schemas.microsoft.com/office/drawing/2014/main" id="{4F72F886-1332-4684-AF1C-6E1BBBECE1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7011" y="2747917"/>
            <a:ext cx="4723602" cy="3183065"/>
          </a:xfrm>
          <a:prstGeom prst="rect">
            <a:avLst/>
          </a:prstGeom>
        </p:spPr>
      </p:pic>
      <p:pic>
        <p:nvPicPr>
          <p:cNvPr id="8" name="Picture 7" descr="A hand holding a white ball&#10;&#10;Description automatically generated">
            <a:extLst>
              <a:ext uri="{FF2B5EF4-FFF2-40B4-BE49-F238E27FC236}">
                <a16:creationId xmlns:a16="http://schemas.microsoft.com/office/drawing/2014/main" id="{862A9660-5B44-4DB3-929D-C210629293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21348" y="2747917"/>
            <a:ext cx="3565641" cy="3183065"/>
          </a:xfrm>
          <a:prstGeom prst="rect">
            <a:avLst/>
          </a:prstGeom>
        </p:spPr>
      </p:pic>
    </p:spTree>
    <p:extLst>
      <p:ext uri="{BB962C8B-B14F-4D97-AF65-F5344CB8AC3E}">
        <p14:creationId xmlns:p14="http://schemas.microsoft.com/office/powerpoint/2010/main" val="3464528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b="1" dirty="0">
                <a:solidFill>
                  <a:srgbClr val="FF0000"/>
                </a:solidFill>
                <a:latin typeface="Kristen ITC"/>
                <a:ea typeface="Kozuka Gothic Pro B"/>
              </a:rPr>
              <a:t>Amazake </a:t>
            </a:r>
            <a:r>
              <a:rPr lang="ja-JP" altLang="en-US" sz="5400" b="0" i="0" dirty="0">
                <a:solidFill>
                  <a:srgbClr val="FF0000"/>
                </a:solidFill>
                <a:effectLst/>
                <a:latin typeface="Source Han Sans"/>
              </a:rPr>
              <a:t>甘酒</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755577" y="1410608"/>
            <a:ext cx="763284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A sweet traditional Japanese drink that is made from fermented rice, often served hot.</a:t>
            </a: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A bowl of rice with a spoon&#10;&#10;Description automatically generated">
            <a:extLst>
              <a:ext uri="{FF2B5EF4-FFF2-40B4-BE49-F238E27FC236}">
                <a16:creationId xmlns:a16="http://schemas.microsoft.com/office/drawing/2014/main" id="{C84E58B0-4AF1-440B-8087-D1A0112146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8719" y="2473958"/>
            <a:ext cx="4008655" cy="3402571"/>
          </a:xfrm>
          <a:prstGeom prst="rect">
            <a:avLst/>
          </a:prstGeom>
        </p:spPr>
      </p:pic>
      <p:pic>
        <p:nvPicPr>
          <p:cNvPr id="8" name="Picture 7" descr="A bowl of white liquid&#10;&#10;Description automatically generated">
            <a:extLst>
              <a:ext uri="{FF2B5EF4-FFF2-40B4-BE49-F238E27FC236}">
                <a16:creationId xmlns:a16="http://schemas.microsoft.com/office/drawing/2014/main" id="{F54325E4-49FC-4586-A032-A4CC15602A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3138" y="2473958"/>
            <a:ext cx="4262143" cy="3405482"/>
          </a:xfrm>
          <a:prstGeom prst="rect">
            <a:avLst/>
          </a:prstGeom>
        </p:spPr>
      </p:pic>
    </p:spTree>
    <p:extLst>
      <p:ext uri="{BB962C8B-B14F-4D97-AF65-F5344CB8AC3E}">
        <p14:creationId xmlns:p14="http://schemas.microsoft.com/office/powerpoint/2010/main" val="3346971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Christmas cake</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755577" y="1354836"/>
            <a:ext cx="7632846"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In Japan, people celebrate Christmas with delicious Christmas cakes – sponge cakes topped with whipped cream frosting and decorated with strawberries!</a:t>
            </a: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A cake with strawberries on top&#10;&#10;Description automatically generated">
            <a:extLst>
              <a:ext uri="{FF2B5EF4-FFF2-40B4-BE49-F238E27FC236}">
                <a16:creationId xmlns:a16="http://schemas.microsoft.com/office/drawing/2014/main" id="{4FF4EB26-5499-48F3-9D73-756740214B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57068" y="2955246"/>
            <a:ext cx="4629864" cy="3119898"/>
          </a:xfrm>
          <a:prstGeom prst="rect">
            <a:avLst/>
          </a:prstGeom>
        </p:spPr>
      </p:pic>
      <p:pic>
        <p:nvPicPr>
          <p:cNvPr id="7" name="Picture 6">
            <a:extLst>
              <a:ext uri="{FF2B5EF4-FFF2-40B4-BE49-F238E27FC236}">
                <a16:creationId xmlns:a16="http://schemas.microsoft.com/office/drawing/2014/main" id="{B5CB2A49-D279-4F03-B908-3A4B60701C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5048" y="340200"/>
            <a:ext cx="1163329" cy="942296"/>
          </a:xfrm>
          <a:prstGeom prst="rect">
            <a:avLst/>
          </a:prstGeom>
        </p:spPr>
      </p:pic>
      <p:pic>
        <p:nvPicPr>
          <p:cNvPr id="8" name="Picture 7">
            <a:extLst>
              <a:ext uri="{FF2B5EF4-FFF2-40B4-BE49-F238E27FC236}">
                <a16:creationId xmlns:a16="http://schemas.microsoft.com/office/drawing/2014/main" id="{15C0D452-BD5D-437B-B579-F6F809E7DE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602528">
            <a:off x="500453" y="4450276"/>
            <a:ext cx="1569660" cy="1569660"/>
          </a:xfrm>
          <a:prstGeom prst="rect">
            <a:avLst/>
          </a:prstGeom>
        </p:spPr>
      </p:pic>
      <p:pic>
        <p:nvPicPr>
          <p:cNvPr id="12" name="Picture 11">
            <a:extLst>
              <a:ext uri="{FF2B5EF4-FFF2-40B4-BE49-F238E27FC236}">
                <a16:creationId xmlns:a16="http://schemas.microsoft.com/office/drawing/2014/main" id="{0BDDEDDB-A292-4DED-AC2C-7B4E63B591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761629">
            <a:off x="7168457" y="2805280"/>
            <a:ext cx="1557798" cy="1557798"/>
          </a:xfrm>
          <a:prstGeom prst="rect">
            <a:avLst/>
          </a:prstGeom>
        </p:spPr>
      </p:pic>
    </p:spTree>
    <p:extLst>
      <p:ext uri="{BB962C8B-B14F-4D97-AF65-F5344CB8AC3E}">
        <p14:creationId xmlns:p14="http://schemas.microsoft.com/office/powerpoint/2010/main" val="1651369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FF0000"/>
                </a:solidFill>
                <a:effectLst/>
                <a:uLnTx/>
                <a:uFillTx/>
                <a:latin typeface="Kristen ITC"/>
                <a:ea typeface="Kozuka Gothic Pro B"/>
                <a:cs typeface="+mn-cs"/>
              </a:rPr>
              <a:t>Osechi</a:t>
            </a: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 </a:t>
            </a:r>
            <a:r>
              <a:rPr kumimoji="0" lang="ja-JP" altLang="en-US" sz="5400" b="0" i="0" u="none" strike="noStrike" kern="1200" cap="none" spc="0" normalizeH="0" baseline="0" noProof="0" dirty="0">
                <a:ln>
                  <a:noFill/>
                </a:ln>
                <a:solidFill>
                  <a:srgbClr val="FF0000"/>
                </a:solidFill>
                <a:effectLst/>
                <a:uLnTx/>
                <a:uFillTx/>
                <a:latin typeface="Source Han Sans"/>
                <a:ea typeface="ＭＳ Ｐゴシック" panose="020B0600070205080204" pitchFamily="34" charset="-128"/>
                <a:cs typeface="+mn-cs"/>
              </a:rPr>
              <a:t>おせち料理</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206477" y="1485595"/>
            <a:ext cx="3870997" cy="4278094"/>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New Year is the most </a:t>
            </a:r>
            <a:r>
              <a:rPr lang="en-GB" sz="2000" dirty="0" err="1">
                <a:solidFill>
                  <a:prstClr val="black"/>
                </a:solidFill>
                <a:latin typeface="Kozuka Gothic Pro B" pitchFamily="34" charset="-128"/>
                <a:ea typeface="Kozuka Gothic Pro B" pitchFamily="34" charset="-128"/>
              </a:rPr>
              <a:t>significan</a:t>
            </a:r>
            <a:r>
              <a:rPr kumimoji="0" lang="en-GB" sz="20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 holiday of the year in Japan, and people eat special dishes to celebrate it. These are called </a:t>
            </a:r>
            <a:r>
              <a:rPr kumimoji="0" lang="en-GB" sz="2000" b="1"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osechi</a:t>
            </a:r>
            <a:r>
              <a:rPr kumimoji="0" lang="en-GB" sz="20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t>
            </a:r>
          </a:p>
          <a:p>
            <a:pPr marR="0" lvl="0" algn="l" defTabSz="914400" rtl="0" eaLnBrk="1" fontAlgn="auto" latinLnBrk="0" hangingPunct="1">
              <a:lnSpc>
                <a:spcPct val="100000"/>
              </a:lnSpc>
              <a:spcBef>
                <a:spcPts val="0"/>
              </a:spcBef>
              <a:spcAft>
                <a:spcPts val="0"/>
              </a:spcAft>
              <a:buClrTx/>
              <a:buSzTx/>
              <a:tabLst/>
              <a:defRPr/>
            </a:pPr>
            <a:endParaRPr lang="en-GB" sz="2000" dirty="0">
              <a:solidFill>
                <a:prstClr val="black"/>
              </a:solidFill>
              <a:latin typeface="Kozuka Gothic Pro B" pitchFamily="34" charset="-128"/>
              <a:ea typeface="Kozuka Gothic Pro B" pitchFamily="34" charset="-128"/>
            </a:endParaRPr>
          </a:p>
          <a:p>
            <a:pPr marL="342900" indent="-342900">
              <a:buFont typeface="Arial" panose="020B0604020202020204" pitchFamily="34" charset="0"/>
              <a:buChar char="•"/>
              <a:defRPr/>
            </a:pPr>
            <a:r>
              <a:rPr lang="en-GB" sz="2000" dirty="0">
                <a:solidFill>
                  <a:prstClr val="black"/>
                </a:solidFill>
                <a:latin typeface="Kozuka Gothic Pro B" pitchFamily="34" charset="-128"/>
                <a:ea typeface="Kozuka Gothic Pro B" pitchFamily="34" charset="-128"/>
              </a:rPr>
              <a:t>The dishes vary from region to region, and are typically served in multi-tiered boxes (see picture), known as </a:t>
            </a:r>
            <a:r>
              <a:rPr lang="en-GB" sz="2000" dirty="0" err="1">
                <a:solidFill>
                  <a:prstClr val="black"/>
                </a:solidFill>
                <a:latin typeface="Kozuka Gothic Pro B" pitchFamily="34" charset="-128"/>
                <a:ea typeface="Kozuka Gothic Pro B" pitchFamily="34" charset="-128"/>
              </a:rPr>
              <a:t>jubako</a:t>
            </a:r>
            <a:r>
              <a:rPr lang="en-GB" sz="2000" dirty="0">
                <a:solidFill>
                  <a:prstClr val="black"/>
                </a:solidFill>
                <a:latin typeface="Kozuka Gothic Pro B" pitchFamily="34" charset="-128"/>
                <a:ea typeface="Kozuka Gothic Pro B" pitchFamily="34" charset="-128"/>
              </a:rPr>
              <a:t> </a:t>
            </a:r>
            <a:r>
              <a:rPr kumimoji="0" lang="ja-JP" altLang="en-US" sz="20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重箱</a:t>
            </a:r>
            <a:r>
              <a:rPr kumimoji="0" lang="en-GB" altLang="ja-JP" sz="20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t>
            </a:r>
            <a:endParaRPr lang="en-GB" sz="2000" dirty="0">
              <a:solidFill>
                <a:prstClr val="black"/>
              </a:solidFill>
              <a:latin typeface="Kozuka Gothic Pro B" pitchFamily="34" charset="-128"/>
              <a:ea typeface="Kozuka Gothic Pro B"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A group of food in containers&#10;&#10;Description automatically generated">
            <a:extLst>
              <a:ext uri="{FF2B5EF4-FFF2-40B4-BE49-F238E27FC236}">
                <a16:creationId xmlns:a16="http://schemas.microsoft.com/office/drawing/2014/main" id="{CC638FFA-5162-470A-9F9F-4B14232DC69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59826" y="1547588"/>
            <a:ext cx="4526974" cy="3383675"/>
          </a:xfrm>
          <a:prstGeom prst="rect">
            <a:avLst/>
          </a:prstGeom>
        </p:spPr>
      </p:pic>
      <p:sp>
        <p:nvSpPr>
          <p:cNvPr id="12" name="TextBox 11">
            <a:extLst>
              <a:ext uri="{FF2B5EF4-FFF2-40B4-BE49-F238E27FC236}">
                <a16:creationId xmlns:a16="http://schemas.microsoft.com/office/drawing/2014/main" id="{5DCB5948-FE9E-48AE-A088-B1005A80EFA6}"/>
              </a:ext>
            </a:extLst>
          </p:cNvPr>
          <p:cNvSpPr txBox="1"/>
          <p:nvPr/>
        </p:nvSpPr>
        <p:spPr>
          <a:xfrm>
            <a:off x="206476" y="5310412"/>
            <a:ext cx="8480323" cy="70788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Every </a:t>
            </a:r>
            <a:r>
              <a:rPr kumimoji="0" lang="en-GB" sz="2000" b="0"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osechi</a:t>
            </a:r>
            <a:r>
              <a:rPr kumimoji="0" lang="en-GB" sz="20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kumimoji="0" lang="en-GB" sz="2000" b="0"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ite</a:t>
            </a:r>
            <a:r>
              <a:rPr lang="en-GB" sz="2000" dirty="0">
                <a:solidFill>
                  <a:prstClr val="black"/>
                </a:solidFill>
                <a:latin typeface="Kozuka Gothic Pro B" pitchFamily="34" charset="-128"/>
                <a:ea typeface="Kozuka Gothic Pro B" pitchFamily="34" charset="-128"/>
              </a:rPr>
              <a:t>m </a:t>
            </a:r>
            <a:r>
              <a:rPr kumimoji="0" lang="en-GB" sz="20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symbolises different meanings thought to bring good luck and fortune for the coming year.</a:t>
            </a:r>
          </a:p>
        </p:txBody>
      </p:sp>
    </p:spTree>
    <p:extLst>
      <p:ext uri="{BB962C8B-B14F-4D97-AF65-F5344CB8AC3E}">
        <p14:creationId xmlns:p14="http://schemas.microsoft.com/office/powerpoint/2010/main" val="608964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FF0000"/>
                </a:solidFill>
                <a:effectLst/>
                <a:uLnTx/>
                <a:uFillTx/>
                <a:latin typeface="Kristen ITC"/>
                <a:ea typeface="Kozuka Gothic Pro B"/>
                <a:cs typeface="+mn-cs"/>
              </a:rPr>
              <a:t>Osechi</a:t>
            </a: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 </a:t>
            </a:r>
            <a:r>
              <a:rPr lang="ja-JP" altLang="en-US" sz="5400" b="0" i="0" dirty="0">
                <a:solidFill>
                  <a:srgbClr val="FF0000"/>
                </a:solidFill>
                <a:effectLst/>
                <a:latin typeface="Source Han Sans"/>
              </a:rPr>
              <a:t>おせち料理</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362711" y="1406815"/>
            <a:ext cx="8202549" cy="1754326"/>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GB" sz="2200" dirty="0">
                <a:solidFill>
                  <a:prstClr val="black"/>
                </a:solidFill>
                <a:latin typeface="Kozuka Gothic Pro B" pitchFamily="34" charset="-128"/>
                <a:ea typeface="Kozuka Gothic Pro B" pitchFamily="34" charset="-128"/>
              </a:rPr>
              <a:t>For example, prawns (</a:t>
            </a:r>
            <a:r>
              <a:rPr lang="en-GB" sz="2200" dirty="0" err="1">
                <a:solidFill>
                  <a:prstClr val="black"/>
                </a:solidFill>
                <a:latin typeface="Kozuka Gothic Pro B" pitchFamily="34" charset="-128"/>
                <a:ea typeface="Kozuka Gothic Pro B" pitchFamily="34" charset="-128"/>
              </a:rPr>
              <a:t>ebi</a:t>
            </a:r>
            <a:r>
              <a:rPr lang="en-GB" sz="2200" dirty="0">
                <a:solidFill>
                  <a:prstClr val="black"/>
                </a:solidFill>
                <a:latin typeface="Kozuka Gothic Pro B" pitchFamily="34" charset="-128"/>
                <a:ea typeface="Kozuka Gothic Pro B" pitchFamily="34" charset="-128"/>
              </a:rPr>
              <a:t> </a:t>
            </a:r>
            <a:r>
              <a:rPr lang="ja-JP" altLang="en-US" sz="2200" dirty="0">
                <a:solidFill>
                  <a:prstClr val="black"/>
                </a:solidFill>
                <a:latin typeface="Kozuka Gothic Pro B" pitchFamily="34" charset="-128"/>
                <a:ea typeface="Kozuka Gothic Pro B" pitchFamily="34" charset="-128"/>
              </a:rPr>
              <a:t>えび 海老</a:t>
            </a:r>
            <a:r>
              <a:rPr lang="en-GB" altLang="ja-JP" sz="2200" dirty="0">
                <a:solidFill>
                  <a:prstClr val="black"/>
                </a:solidFill>
                <a:latin typeface="Kozuka Gothic Pro B" pitchFamily="34" charset="-128"/>
                <a:ea typeface="Kozuka Gothic Pro B" pitchFamily="34" charset="-128"/>
              </a:rPr>
              <a:t>) </a:t>
            </a:r>
            <a:r>
              <a:rPr lang="en-GB" sz="2200" dirty="0">
                <a:solidFill>
                  <a:prstClr val="black"/>
                </a:solidFill>
                <a:latin typeface="Kozuka Gothic Pro B" pitchFamily="34" charset="-128"/>
                <a:ea typeface="Kozuka Gothic Pro B" pitchFamily="34" charset="-128"/>
              </a:rPr>
              <a:t>are commonly eaten at New Year in Japan. They have curved backs and whiskers which make them look elderly, so they symbolise a wish for a long and healthy life. </a:t>
            </a:r>
          </a:p>
          <a:p>
            <a:pPr marR="0" lvl="0" algn="l" defTabSz="914400" rtl="0" eaLnBrk="1" fontAlgn="auto" latinLnBrk="0" hangingPunct="1">
              <a:lnSpc>
                <a:spcPct val="100000"/>
              </a:lnSpc>
              <a:spcBef>
                <a:spcPts val="0"/>
              </a:spcBef>
              <a:spcAft>
                <a:spcPts val="0"/>
              </a:spcAft>
              <a:buClrTx/>
              <a:buSzTx/>
              <a:tabLst/>
              <a:defRPr/>
            </a:pPr>
            <a:endParaRPr lang="en-GB" sz="2000" dirty="0">
              <a:solidFill>
                <a:prstClr val="black"/>
              </a:solidFill>
              <a:latin typeface="Kozuka Gothic Pro B" pitchFamily="34" charset="-128"/>
              <a:ea typeface="Kozuka Gothic Pro B" pitchFamily="34" charset="-128"/>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11A39235-6DD6-4D16-AB77-DD88078AA44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55612" y="2898331"/>
            <a:ext cx="4632775" cy="3176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505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FF0000"/>
                </a:solidFill>
                <a:effectLst/>
                <a:uLnTx/>
                <a:uFillTx/>
                <a:latin typeface="Kristen ITC"/>
                <a:ea typeface="Kozuka Gothic Pro B"/>
                <a:cs typeface="+mn-cs"/>
              </a:rPr>
              <a:t>Osechi</a:t>
            </a: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 </a:t>
            </a:r>
            <a:r>
              <a:rPr kumimoji="0" lang="ja-JP" altLang="en-US" sz="5400" b="0" i="0" u="none" strike="noStrike" kern="1200" cap="none" spc="0" normalizeH="0" baseline="0" noProof="0" dirty="0">
                <a:ln>
                  <a:noFill/>
                </a:ln>
                <a:solidFill>
                  <a:srgbClr val="FF0000"/>
                </a:solidFill>
                <a:effectLst/>
                <a:uLnTx/>
                <a:uFillTx/>
                <a:latin typeface="Source Han Sans"/>
                <a:ea typeface="ＭＳ Ｐゴシック" panose="020B0600070205080204" pitchFamily="34" charset="-128"/>
                <a:cs typeface="+mn-cs"/>
              </a:rPr>
              <a:t>おせち料理</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539551" y="1505650"/>
            <a:ext cx="4317584" cy="34778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Another example is </a:t>
            </a:r>
            <a:r>
              <a:rPr kumimoji="0" lang="en-GB" sz="2200" b="0"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kazunoko</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kumimoji="0" lang="ja-JP" altLang="en-US"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数の子 </a:t>
            </a:r>
            <a:r>
              <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lang="en-GB" altLang="ja-JP" sz="2200" dirty="0">
                <a:solidFill>
                  <a:prstClr val="black"/>
                </a:solidFill>
                <a:latin typeface="Kozuka Gothic Pro B" pitchFamily="34" charset="-128"/>
                <a:ea typeface="Kozuka Gothic Pro B" pitchFamily="34" charset="-128"/>
              </a:rPr>
              <a:t>herring roe.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2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200" dirty="0">
                <a:solidFill>
                  <a:prstClr val="black"/>
                </a:solidFill>
                <a:latin typeface="Kozuka Gothic Pro B" pitchFamily="34" charset="-128"/>
                <a:ea typeface="Kozuka Gothic Pro B" pitchFamily="34" charset="-128"/>
              </a:rPr>
              <a:t>Its bright yellow colour reminds people of gold, thus symbolising wealth.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2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200" dirty="0">
                <a:solidFill>
                  <a:prstClr val="black"/>
                </a:solidFill>
                <a:latin typeface="Kozuka Gothic Pro B" pitchFamily="34" charset="-128"/>
                <a:ea typeface="Kozuka Gothic Pro B" pitchFamily="34" charset="-128"/>
              </a:rPr>
              <a:t>It is also believed to symbolise a wish to bear many children.</a:t>
            </a:r>
            <a:endPar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CCBE8087-3300-4BE5-AC02-9CAE0A1CA9A3}"/>
              </a:ext>
            </a:extLst>
          </p:cNvPr>
          <p:cNvPicPr>
            <a:picLocks noChangeAspect="1"/>
          </p:cNvPicPr>
          <p:nvPr/>
        </p:nvPicPr>
        <p:blipFill>
          <a:blip r:embed="rId4"/>
          <a:stretch>
            <a:fillRect/>
          </a:stretch>
        </p:blipFill>
        <p:spPr>
          <a:xfrm>
            <a:off x="5103528" y="1386496"/>
            <a:ext cx="3284894" cy="4395189"/>
          </a:xfrm>
          <a:prstGeom prst="rect">
            <a:avLst/>
          </a:prstGeom>
        </p:spPr>
      </p:pic>
    </p:spTree>
    <p:extLst>
      <p:ext uri="{BB962C8B-B14F-4D97-AF65-F5344CB8AC3E}">
        <p14:creationId xmlns:p14="http://schemas.microsoft.com/office/powerpoint/2010/main" val="1180056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FF0000"/>
                </a:solidFill>
                <a:effectLst/>
                <a:uLnTx/>
                <a:uFillTx/>
                <a:latin typeface="Kristen ITC"/>
                <a:ea typeface="Kozuka Gothic Pro B"/>
                <a:cs typeface="+mn-cs"/>
              </a:rPr>
              <a:t>Osechi</a:t>
            </a: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 </a:t>
            </a:r>
            <a:r>
              <a:rPr kumimoji="0" lang="ja-JP" altLang="en-US" sz="5400" b="0" i="0" u="none" strike="noStrike" kern="1200" cap="none" spc="0" normalizeH="0" baseline="0" noProof="0" dirty="0">
                <a:ln>
                  <a:noFill/>
                </a:ln>
                <a:solidFill>
                  <a:srgbClr val="FF0000"/>
                </a:solidFill>
                <a:effectLst/>
                <a:uLnTx/>
                <a:uFillTx/>
                <a:latin typeface="Source Han Sans"/>
                <a:ea typeface="ＭＳ Ｐゴシック" panose="020B0600070205080204" pitchFamily="34" charset="-128"/>
                <a:cs typeface="+mn-cs"/>
              </a:rPr>
              <a:t>おせち料理</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539551" y="1547588"/>
            <a:ext cx="3540836" cy="38164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Lotus root – known as </a:t>
            </a:r>
            <a:r>
              <a:rPr kumimoji="0" lang="en-GB" sz="2200" b="0"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renkon</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kumimoji="0" lang="ja-JP" altLang="en-US"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レンコン</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 </a:t>
            </a:r>
            <a:r>
              <a:rPr lang="en-GB" sz="2200" dirty="0">
                <a:solidFill>
                  <a:prstClr val="black"/>
                </a:solidFill>
                <a:latin typeface="Kozuka Gothic Pro B" pitchFamily="34" charset="-128"/>
                <a:ea typeface="Kozuka Gothic Pro B" pitchFamily="34" charset="-128"/>
              </a:rPr>
              <a:t>is also a staple of </a:t>
            </a:r>
            <a:r>
              <a:rPr lang="en-GB" sz="2200" dirty="0" err="1">
                <a:solidFill>
                  <a:prstClr val="black"/>
                </a:solidFill>
                <a:latin typeface="Kozuka Gothic Pro B" pitchFamily="34" charset="-128"/>
                <a:ea typeface="Kozuka Gothic Pro B" pitchFamily="34" charset="-128"/>
              </a:rPr>
              <a:t>osechi</a:t>
            </a:r>
            <a:r>
              <a:rPr lang="en-GB" sz="2200" dirty="0">
                <a:solidFill>
                  <a:prstClr val="black"/>
                </a:solidFill>
                <a:latin typeface="Kozuka Gothic Pro B" pitchFamily="34" charset="-128"/>
                <a:ea typeface="Kozuka Gothic Pro B"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prstClr val="black"/>
                </a:solidFill>
                <a:latin typeface="Kozuka Gothic Pro B" pitchFamily="34" charset="-128"/>
                <a:ea typeface="Kozuka Gothic Pro B" pitchFamily="34" charset="-128"/>
              </a:rPr>
              <a:t>There is a belief that looking through the holes of a lotus root will allow you to see into the future and check that everything is fine. </a:t>
            </a:r>
            <a:endPar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a:extLst>
              <a:ext uri="{FF2B5EF4-FFF2-40B4-BE49-F238E27FC236}">
                <a16:creationId xmlns:a16="http://schemas.microsoft.com/office/drawing/2014/main" id="{FACF7046-A564-4BBE-BC42-04945262C26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96412" y="1713872"/>
            <a:ext cx="4573673" cy="343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069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eating food on a table&#10;&#10;Description automatically generated">
            <a:extLst>
              <a:ext uri="{FF2B5EF4-FFF2-40B4-BE49-F238E27FC236}">
                <a16:creationId xmlns:a16="http://schemas.microsoft.com/office/drawing/2014/main" id="{61F7E2E1-C189-4AB1-B975-95ACD274D3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718" r="9313"/>
          <a:stretch/>
        </p:blipFill>
        <p:spPr>
          <a:xfrm>
            <a:off x="1" y="0"/>
            <a:ext cx="9143999" cy="6199247"/>
          </a:xfrm>
          <a:prstGeom prst="rect">
            <a:avLst/>
          </a:prstGeom>
        </p:spPr>
      </p:pic>
      <p:sp>
        <p:nvSpPr>
          <p:cNvPr id="6" name="Slide Number Placeholder 5"/>
          <p:cNvSpPr>
            <a:spLocks noGrp="1"/>
          </p:cNvSpPr>
          <p:nvPr>
            <p:ph type="sldNum" sz="quarter" idx="12"/>
          </p:nvPr>
        </p:nvSpPr>
        <p:spPr/>
        <p:txBody>
          <a:bodyPr/>
          <a:lstStyle/>
          <a:p>
            <a:fld id="{7627D4DA-CA93-4100-9923-91CA0C97AC6D}" type="slidenum">
              <a:rPr lang="en-GB" smtClean="0"/>
              <a:t>2</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313410" y="704945"/>
            <a:ext cx="4258590" cy="1569660"/>
          </a:xfrm>
          <a:prstGeom prst="rect">
            <a:avLst/>
          </a:prstGeom>
          <a:solidFill>
            <a:schemeClr val="bg1"/>
          </a:solidFill>
          <a:ln w="38100">
            <a:solidFill>
              <a:srgbClr val="FF0000"/>
            </a:solidFill>
          </a:ln>
        </p:spPr>
        <p:txBody>
          <a:bodyPr wrap="square" lIns="91440" tIns="45720" rIns="91440" bIns="45720" rtlCol="0" anchor="t">
            <a:spAutoFit/>
          </a:bodyPr>
          <a:lstStyle/>
          <a:p>
            <a:pPr algn="ctr"/>
            <a:r>
              <a:rPr lang="en-GB" sz="4800" b="1" dirty="0">
                <a:solidFill>
                  <a:srgbClr val="FF0000"/>
                </a:solidFill>
                <a:latin typeface="Kristen ITC"/>
                <a:ea typeface="Kozuka Gothic Pro B"/>
              </a:rPr>
              <a:t>Winter Food </a:t>
            </a:r>
          </a:p>
          <a:p>
            <a:pPr algn="ctr"/>
            <a:r>
              <a:rPr lang="en-GB" sz="4800" b="1" dirty="0">
                <a:solidFill>
                  <a:srgbClr val="FF0000"/>
                </a:solidFill>
                <a:latin typeface="Kristen ITC"/>
                <a:ea typeface="Kozuka Gothic Pro B"/>
              </a:rPr>
              <a:t>in Japan</a:t>
            </a: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C00C30D-4156-43DB-BBD3-B18471C50FA1}"/>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 The Japan Society 2025</a:t>
            </a:r>
            <a:endParaRPr lang="en-GB" dirty="0"/>
          </a:p>
        </p:txBody>
      </p:sp>
      <p:pic>
        <p:nvPicPr>
          <p:cNvPr id="12" name="Picture 11">
            <a:extLst>
              <a:ext uri="{FF2B5EF4-FFF2-40B4-BE49-F238E27FC236}">
                <a16:creationId xmlns:a16="http://schemas.microsoft.com/office/drawing/2014/main" id="{24C88D6D-6FCD-4301-9B1F-73CA649255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pic>
        <p:nvPicPr>
          <p:cNvPr id="18" name="Picture 17">
            <a:extLst>
              <a:ext uri="{FF2B5EF4-FFF2-40B4-BE49-F238E27FC236}">
                <a16:creationId xmlns:a16="http://schemas.microsoft.com/office/drawing/2014/main" id="{32732202-3D2C-4F93-BD51-003987DC7DBB}"/>
              </a:ext>
            </a:extLst>
          </p:cNvPr>
          <p:cNvPicPr>
            <a:picLocks noChangeAspect="1"/>
          </p:cNvPicPr>
          <p:nvPr/>
        </p:nvPicPr>
        <p:blipFill>
          <a:blip r:embed="rId5"/>
          <a:stretch>
            <a:fillRect/>
          </a:stretch>
        </p:blipFill>
        <p:spPr>
          <a:xfrm>
            <a:off x="0" y="5741892"/>
            <a:ext cx="7620000" cy="428625"/>
          </a:xfrm>
          <a:prstGeom prst="rect">
            <a:avLst/>
          </a:prstGeom>
        </p:spPr>
      </p:pic>
      <p:pic>
        <p:nvPicPr>
          <p:cNvPr id="19" name="Picture 18">
            <a:extLst>
              <a:ext uri="{FF2B5EF4-FFF2-40B4-BE49-F238E27FC236}">
                <a16:creationId xmlns:a16="http://schemas.microsoft.com/office/drawing/2014/main" id="{E1A250FF-C402-4AF0-A77B-2E5314B9BCE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620000" y="5801220"/>
            <a:ext cx="1523999" cy="369297"/>
          </a:xfrm>
          <a:prstGeom prst="rect">
            <a:avLst/>
          </a:prstGeom>
        </p:spPr>
      </p:pic>
      <p:pic>
        <p:nvPicPr>
          <p:cNvPr id="20" name="Picture 19">
            <a:extLst>
              <a:ext uri="{FF2B5EF4-FFF2-40B4-BE49-F238E27FC236}">
                <a16:creationId xmlns:a16="http://schemas.microsoft.com/office/drawing/2014/main" id="{25ABA73B-6245-4460-9D98-C0C38544BCE3}"/>
              </a:ext>
            </a:extLst>
          </p:cNvPr>
          <p:cNvPicPr>
            <a:picLocks noChangeAspect="1"/>
          </p:cNvPicPr>
          <p:nvPr/>
        </p:nvPicPr>
        <p:blipFill>
          <a:blip r:embed="rId7"/>
          <a:stretch>
            <a:fillRect/>
          </a:stretch>
        </p:blipFill>
        <p:spPr>
          <a:xfrm>
            <a:off x="4916" y="12836"/>
            <a:ext cx="7620660" cy="426757"/>
          </a:xfrm>
          <a:prstGeom prst="rect">
            <a:avLst/>
          </a:prstGeom>
        </p:spPr>
      </p:pic>
      <p:pic>
        <p:nvPicPr>
          <p:cNvPr id="21" name="Picture 20">
            <a:extLst>
              <a:ext uri="{FF2B5EF4-FFF2-40B4-BE49-F238E27FC236}">
                <a16:creationId xmlns:a16="http://schemas.microsoft.com/office/drawing/2014/main" id="{8A6F32FA-F714-4D9B-B4A2-4A4B4DFEFED7}"/>
              </a:ext>
            </a:extLst>
          </p:cNvPr>
          <p:cNvPicPr>
            <a:picLocks noChangeAspect="1"/>
          </p:cNvPicPr>
          <p:nvPr/>
        </p:nvPicPr>
        <p:blipFill>
          <a:blip r:embed="rId8"/>
          <a:stretch>
            <a:fillRect/>
          </a:stretch>
        </p:blipFill>
        <p:spPr>
          <a:xfrm>
            <a:off x="7630491" y="43318"/>
            <a:ext cx="1524132" cy="365792"/>
          </a:xfrm>
          <a:prstGeom prst="rect">
            <a:avLst/>
          </a:prstGeom>
        </p:spPr>
      </p:pic>
      <p:pic>
        <p:nvPicPr>
          <p:cNvPr id="23" name="Picture 22">
            <a:extLst>
              <a:ext uri="{FF2B5EF4-FFF2-40B4-BE49-F238E27FC236}">
                <a16:creationId xmlns:a16="http://schemas.microsoft.com/office/drawing/2014/main" id="{21BB0961-F642-4537-BE32-8E7F440D547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34318" y="3889410"/>
            <a:ext cx="1852482" cy="1852482"/>
          </a:xfrm>
          <a:prstGeom prst="rect">
            <a:avLst/>
          </a:prstGeom>
        </p:spPr>
      </p:pic>
      <p:pic>
        <p:nvPicPr>
          <p:cNvPr id="24" name="Picture 23">
            <a:extLst>
              <a:ext uri="{FF2B5EF4-FFF2-40B4-BE49-F238E27FC236}">
                <a16:creationId xmlns:a16="http://schemas.microsoft.com/office/drawing/2014/main" id="{04C27E46-1607-4B0E-9168-40CA734586F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7268" y="1489775"/>
            <a:ext cx="1059426" cy="942889"/>
          </a:xfrm>
          <a:prstGeom prst="rect">
            <a:avLst/>
          </a:prstGeom>
        </p:spPr>
      </p:pic>
      <p:pic>
        <p:nvPicPr>
          <p:cNvPr id="25" name="Picture 24">
            <a:extLst>
              <a:ext uri="{FF2B5EF4-FFF2-40B4-BE49-F238E27FC236}">
                <a16:creationId xmlns:a16="http://schemas.microsoft.com/office/drawing/2014/main" id="{0EEE2606-6056-4F8B-9A2B-2B0C6C4249C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7760559" y="555871"/>
            <a:ext cx="1234698" cy="978498"/>
          </a:xfrm>
          <a:prstGeom prst="rect">
            <a:avLst/>
          </a:prstGeom>
        </p:spPr>
      </p:pic>
      <p:pic>
        <p:nvPicPr>
          <p:cNvPr id="26" name="Picture 25">
            <a:extLst>
              <a:ext uri="{FF2B5EF4-FFF2-40B4-BE49-F238E27FC236}">
                <a16:creationId xmlns:a16="http://schemas.microsoft.com/office/drawing/2014/main" id="{CCE7806E-05A1-4270-899C-74F080DB10D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08719" y="4335301"/>
            <a:ext cx="1317298" cy="1317298"/>
          </a:xfrm>
          <a:prstGeom prst="rect">
            <a:avLst/>
          </a:prstGeom>
        </p:spPr>
      </p:pic>
      <p:pic>
        <p:nvPicPr>
          <p:cNvPr id="28" name="Picture 27">
            <a:extLst>
              <a:ext uri="{FF2B5EF4-FFF2-40B4-BE49-F238E27FC236}">
                <a16:creationId xmlns:a16="http://schemas.microsoft.com/office/drawing/2014/main" id="{0B4869F5-81A3-4092-B413-CA7A4F9582F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927848" y="1344138"/>
            <a:ext cx="989181" cy="1067942"/>
          </a:xfrm>
          <a:prstGeom prst="rect">
            <a:avLst/>
          </a:prstGeom>
        </p:spPr>
      </p:pic>
    </p:spTree>
    <p:extLst>
      <p:ext uri="{BB962C8B-B14F-4D97-AF65-F5344CB8AC3E}">
        <p14:creationId xmlns:p14="http://schemas.microsoft.com/office/powerpoint/2010/main" val="458265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FF0000"/>
                </a:solidFill>
                <a:effectLst/>
                <a:uLnTx/>
                <a:uFillTx/>
                <a:latin typeface="Kristen ITC"/>
                <a:ea typeface="Kozuka Gothic Pro B"/>
                <a:cs typeface="+mn-cs"/>
              </a:rPr>
              <a:t>Ozoni</a:t>
            </a: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 </a:t>
            </a:r>
            <a:r>
              <a:rPr lang="ja-JP" altLang="en-US" sz="5400" b="0" i="0" dirty="0">
                <a:solidFill>
                  <a:srgbClr val="FF0000"/>
                </a:solidFill>
                <a:effectLst/>
                <a:latin typeface="Source Han Sans"/>
              </a:rPr>
              <a:t>お雑煮</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539550" y="1407626"/>
            <a:ext cx="806489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 traditional Japanese soup containing mochi that is typically eaten during the New Year celebration period.</a:t>
            </a: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A bowl of soup with vegetables&#10;&#10;Description automatically generated">
            <a:extLst>
              <a:ext uri="{FF2B5EF4-FFF2-40B4-BE49-F238E27FC236}">
                <a16:creationId xmlns:a16="http://schemas.microsoft.com/office/drawing/2014/main" id="{1C8B37B7-788E-431E-958F-C5699398173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90308" y="2338912"/>
            <a:ext cx="4963384" cy="3719871"/>
          </a:xfrm>
          <a:prstGeom prst="rect">
            <a:avLst/>
          </a:prstGeom>
        </p:spPr>
      </p:pic>
    </p:spTree>
    <p:extLst>
      <p:ext uri="{BB962C8B-B14F-4D97-AF65-F5344CB8AC3E}">
        <p14:creationId xmlns:p14="http://schemas.microsoft.com/office/powerpoint/2010/main" val="3944986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Mochi </a:t>
            </a:r>
            <a:r>
              <a:rPr lang="ja-JP" altLang="en-US" sz="5400" b="0" i="0" dirty="0">
                <a:solidFill>
                  <a:srgbClr val="FF0000"/>
                </a:solidFill>
                <a:effectLst/>
                <a:latin typeface="Google Sans"/>
              </a:rPr>
              <a:t>もち</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755576" y="1547588"/>
            <a:ext cx="763284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Mochi are Japanese rice cakes. The rice used to make mochi is pounded into a paste before being moulded into a rounded shape.</a:t>
            </a: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A round white round object with a red fruit inside&#10;&#10;Description automatically generated">
            <a:extLst>
              <a:ext uri="{FF2B5EF4-FFF2-40B4-BE49-F238E27FC236}">
                <a16:creationId xmlns:a16="http://schemas.microsoft.com/office/drawing/2014/main" id="{27501903-FB48-436F-8D32-73D2C77040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8374" y="2926100"/>
            <a:ext cx="4501263" cy="3033239"/>
          </a:xfrm>
          <a:prstGeom prst="rect">
            <a:avLst/>
          </a:prstGeom>
        </p:spPr>
      </p:pic>
      <p:pic>
        <p:nvPicPr>
          <p:cNvPr id="8" name="Picture 7" descr="A round white food on a wooden plate&#10;&#10;Description automatically generated">
            <a:extLst>
              <a:ext uri="{FF2B5EF4-FFF2-40B4-BE49-F238E27FC236}">
                <a16:creationId xmlns:a16="http://schemas.microsoft.com/office/drawing/2014/main" id="{BFD13EC4-30EB-4277-B93D-7C71887C90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17691" y="2926100"/>
            <a:ext cx="3637935" cy="3033239"/>
          </a:xfrm>
          <a:prstGeom prst="rect">
            <a:avLst/>
          </a:prstGeom>
        </p:spPr>
      </p:pic>
    </p:spTree>
    <p:extLst>
      <p:ext uri="{BB962C8B-B14F-4D97-AF65-F5344CB8AC3E}">
        <p14:creationId xmlns:p14="http://schemas.microsoft.com/office/powerpoint/2010/main" val="1517487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FF0000"/>
                </a:solidFill>
                <a:effectLst/>
                <a:uLnTx/>
                <a:uFillTx/>
                <a:latin typeface="Kristen ITC"/>
                <a:ea typeface="Kozuka Gothic Pro B"/>
                <a:cs typeface="+mn-cs"/>
              </a:rPr>
              <a:t>Zenzai</a:t>
            </a: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 </a:t>
            </a:r>
            <a:r>
              <a:rPr lang="ja-JP" altLang="en-US" sz="5400" b="0" i="0" dirty="0">
                <a:solidFill>
                  <a:srgbClr val="FF0000"/>
                </a:solidFill>
                <a:effectLst/>
                <a:latin typeface="Google Sans"/>
              </a:rPr>
              <a:t>ぜんざい</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755576" y="1547588"/>
            <a:ext cx="763284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This is a traditional Japanese soup, made with sweet red beans and mochi. </a:t>
            </a:r>
            <a:r>
              <a:rPr kumimoji="0" lang="en-GB" sz="2400" b="0"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Zenzai</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is also usually eaten during the New Year’s celebrations.</a:t>
            </a: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A bowl of red bean soup with a white ball in it&#10;&#10;Description automatically generated">
            <a:extLst>
              <a:ext uri="{FF2B5EF4-FFF2-40B4-BE49-F238E27FC236}">
                <a16:creationId xmlns:a16="http://schemas.microsoft.com/office/drawing/2014/main" id="{5173C0FF-69C9-4597-BBE3-E97F5F73A3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58431" y="2806419"/>
            <a:ext cx="4827136" cy="3252833"/>
          </a:xfrm>
          <a:prstGeom prst="rect">
            <a:avLst/>
          </a:prstGeom>
        </p:spPr>
      </p:pic>
    </p:spTree>
    <p:extLst>
      <p:ext uri="{BB962C8B-B14F-4D97-AF65-F5344CB8AC3E}">
        <p14:creationId xmlns:p14="http://schemas.microsoft.com/office/powerpoint/2010/main" val="3000807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Answers</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755577" y="1426147"/>
            <a:ext cx="763284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Now it’s </a:t>
            </a:r>
            <a:r>
              <a:rPr kumimoji="0" lang="en-GB" sz="2400" b="0"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tim</a:t>
            </a:r>
            <a:r>
              <a:rPr lang="en-GB" sz="2400" dirty="0">
                <a:solidFill>
                  <a:prstClr val="black"/>
                </a:solidFill>
                <a:latin typeface="Kozuka Gothic Pro B" pitchFamily="34" charset="-128"/>
                <a:ea typeface="Kozuka Gothic Pro B" pitchFamily="34" charset="-128"/>
              </a:rPr>
              <a:t>e to check your answers!</a:t>
            </a: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1967D4E-0D02-4C61-A617-75EC8B30EB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0012" y="3246069"/>
            <a:ext cx="4008985" cy="2881458"/>
          </a:xfrm>
          <a:prstGeom prst="rect">
            <a:avLst/>
          </a:prstGeom>
        </p:spPr>
      </p:pic>
      <p:pic>
        <p:nvPicPr>
          <p:cNvPr id="4" name="Picture 3">
            <a:extLst>
              <a:ext uri="{FF2B5EF4-FFF2-40B4-BE49-F238E27FC236}">
                <a16:creationId xmlns:a16="http://schemas.microsoft.com/office/drawing/2014/main" id="{F86DDDA1-D365-4D19-B14D-17F0AC546D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666" y="1971954"/>
            <a:ext cx="3157378" cy="4155573"/>
          </a:xfrm>
          <a:prstGeom prst="rect">
            <a:avLst/>
          </a:prstGeom>
        </p:spPr>
      </p:pic>
    </p:spTree>
    <p:extLst>
      <p:ext uri="{BB962C8B-B14F-4D97-AF65-F5344CB8AC3E}">
        <p14:creationId xmlns:p14="http://schemas.microsoft.com/office/powerpoint/2010/main" val="1143332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Activity 2</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421852" y="1547588"/>
            <a:ext cx="4838406"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How much do you remember from today’s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Match the words on the activity sheet to the correct definition.</a:t>
            </a: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2">
            <a:extLst>
              <a:ext uri="{FF2B5EF4-FFF2-40B4-BE49-F238E27FC236}">
                <a16:creationId xmlns:a16="http://schemas.microsoft.com/office/drawing/2014/main" id="{660D08CA-57E6-452E-935F-81570AF4E20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95968" y="3686913"/>
            <a:ext cx="2490174" cy="20948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173D1FE-D564-4178-BD13-142EE1D90556}"/>
              </a:ext>
            </a:extLst>
          </p:cNvPr>
          <p:cNvPicPr>
            <a:picLocks noChangeAspect="1"/>
          </p:cNvPicPr>
          <p:nvPr/>
        </p:nvPicPr>
        <p:blipFill>
          <a:blip r:embed="rId5"/>
          <a:stretch>
            <a:fillRect/>
          </a:stretch>
        </p:blipFill>
        <p:spPr>
          <a:xfrm>
            <a:off x="5178876" y="941686"/>
            <a:ext cx="3619023" cy="43687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7688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llage of different foods&#10;&#10;Description automatically generated">
            <a:extLst>
              <a:ext uri="{FF2B5EF4-FFF2-40B4-BE49-F238E27FC236}">
                <a16:creationId xmlns:a16="http://schemas.microsoft.com/office/drawing/2014/main" id="{B6DAF0C6-100F-4A9D-AA0D-4BAD3F0350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1" cy="6858000"/>
          </a:xfrm>
          <a:prstGeom prst="rect">
            <a:avLst/>
          </a:prstGeom>
        </p:spPr>
      </p:pic>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2152510" y="1409088"/>
            <a:ext cx="4710405" cy="1200329"/>
          </a:xfrm>
          <a:prstGeom prst="rect">
            <a:avLst/>
          </a:prstGeom>
          <a:solidFill>
            <a:schemeClr val="bg1"/>
          </a:solidFill>
          <a:ln w="38100">
            <a:solidFill>
              <a:srgbClr val="FF00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0000"/>
                </a:solidFill>
                <a:effectLst/>
                <a:uLnTx/>
                <a:uFillTx/>
                <a:latin typeface="Kristen ITC"/>
                <a:ea typeface="Kozuka Gothic Pro B"/>
                <a:cs typeface="+mn-cs"/>
              </a:rPr>
              <a:t>What food would you like to try?</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3996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b="1" dirty="0">
                <a:solidFill>
                  <a:srgbClr val="FF0000"/>
                </a:solidFill>
                <a:latin typeface="Kristen ITC"/>
                <a:ea typeface="Kozuka Gothic Pro B"/>
              </a:rPr>
              <a:t>Extension A</a:t>
            </a:r>
            <a:r>
              <a:rPr kumimoji="0" lang="en-GB" sz="5400" b="1" i="0" u="none" strike="noStrike" kern="1200" cap="none" spc="0" normalizeH="0" baseline="0" noProof="0" dirty="0" err="1">
                <a:ln>
                  <a:noFill/>
                </a:ln>
                <a:solidFill>
                  <a:srgbClr val="FF0000"/>
                </a:solidFill>
                <a:effectLst/>
                <a:uLnTx/>
                <a:uFillTx/>
                <a:latin typeface="Kristen ITC"/>
                <a:ea typeface="Kozuka Gothic Pro B"/>
                <a:cs typeface="+mn-cs"/>
              </a:rPr>
              <a:t>ctivity</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421852" y="1446955"/>
            <a:ext cx="7966570"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Design and create a tourism poster to promote winter and winter food in Japan. Think about what kind of things a tourist might enjoy in Japan during the winter season.</a:t>
            </a:r>
            <a:endParaRPr kumimoji="0" lang="en-GB" sz="240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1DC142-5A1F-4286-BB39-72DE75A384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5039" y="3825783"/>
            <a:ext cx="2228051" cy="2273521"/>
          </a:xfrm>
          <a:prstGeom prst="rect">
            <a:avLst/>
          </a:prstGeom>
        </p:spPr>
      </p:pic>
      <p:pic>
        <p:nvPicPr>
          <p:cNvPr id="4" name="Picture 3">
            <a:extLst>
              <a:ext uri="{FF2B5EF4-FFF2-40B4-BE49-F238E27FC236}">
                <a16:creationId xmlns:a16="http://schemas.microsoft.com/office/drawing/2014/main" id="{0934D3A2-54CC-46E5-9775-FE1BE390B4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28020" y="2754369"/>
            <a:ext cx="1949245" cy="2030464"/>
          </a:xfrm>
          <a:prstGeom prst="rect">
            <a:avLst/>
          </a:prstGeom>
        </p:spPr>
      </p:pic>
      <p:pic>
        <p:nvPicPr>
          <p:cNvPr id="7" name="Picture 6">
            <a:extLst>
              <a:ext uri="{FF2B5EF4-FFF2-40B4-BE49-F238E27FC236}">
                <a16:creationId xmlns:a16="http://schemas.microsoft.com/office/drawing/2014/main" id="{BA99030A-6B67-403C-9330-F78606CC24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19440" y="4104431"/>
            <a:ext cx="2150806" cy="1994873"/>
          </a:xfrm>
          <a:prstGeom prst="rect">
            <a:avLst/>
          </a:prstGeom>
        </p:spPr>
      </p:pic>
      <p:pic>
        <p:nvPicPr>
          <p:cNvPr id="8" name="Picture 7">
            <a:extLst>
              <a:ext uri="{FF2B5EF4-FFF2-40B4-BE49-F238E27FC236}">
                <a16:creationId xmlns:a16="http://schemas.microsoft.com/office/drawing/2014/main" id="{6D52B60F-ECB6-4D27-9694-929F00766E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80012" y="2772164"/>
            <a:ext cx="2139274" cy="1994873"/>
          </a:xfrm>
          <a:prstGeom prst="rect">
            <a:avLst/>
          </a:prstGeom>
        </p:spPr>
      </p:pic>
      <p:pic>
        <p:nvPicPr>
          <p:cNvPr id="12" name="Picture 11">
            <a:extLst>
              <a:ext uri="{FF2B5EF4-FFF2-40B4-BE49-F238E27FC236}">
                <a16:creationId xmlns:a16="http://schemas.microsoft.com/office/drawing/2014/main" id="{5345440D-E5CB-4E41-A14A-6401FC0AC66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29400" y="4313033"/>
            <a:ext cx="2150806" cy="1742153"/>
          </a:xfrm>
          <a:prstGeom prst="rect">
            <a:avLst/>
          </a:prstGeom>
        </p:spPr>
      </p:pic>
      <p:pic>
        <p:nvPicPr>
          <p:cNvPr id="13" name="Picture 12">
            <a:extLst>
              <a:ext uri="{FF2B5EF4-FFF2-40B4-BE49-F238E27FC236}">
                <a16:creationId xmlns:a16="http://schemas.microsoft.com/office/drawing/2014/main" id="{96C88673-6495-45B2-B523-CC4FEC3C839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31155" y="317035"/>
            <a:ext cx="1273293" cy="1070440"/>
          </a:xfrm>
          <a:prstGeom prst="rect">
            <a:avLst/>
          </a:prstGeom>
        </p:spPr>
      </p:pic>
    </p:spTree>
    <p:extLst>
      <p:ext uri="{BB962C8B-B14F-4D97-AF65-F5344CB8AC3E}">
        <p14:creationId xmlns:p14="http://schemas.microsoft.com/office/powerpoint/2010/main" val="2868120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1323439"/>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00"/>
                </a:solidFill>
                <a:effectLst/>
                <a:uLnTx/>
                <a:uFillTx/>
                <a:latin typeface="Kristen ITC"/>
                <a:ea typeface="Kozuka Gothic Pro B"/>
                <a:cs typeface="+mn-cs"/>
              </a:rPr>
              <a:t>Learn more about New Year and </a:t>
            </a:r>
            <a:r>
              <a:rPr kumimoji="0" lang="en-GB" sz="4000" b="1" i="0" u="none" strike="noStrike" kern="1200" cap="none" spc="0" normalizeH="0" baseline="0" noProof="0" dirty="0" err="1">
                <a:ln>
                  <a:noFill/>
                </a:ln>
                <a:solidFill>
                  <a:srgbClr val="FF0000"/>
                </a:solidFill>
                <a:effectLst/>
                <a:uLnTx/>
                <a:uFillTx/>
                <a:latin typeface="Kristen ITC"/>
                <a:ea typeface="Kozuka Gothic Pro B"/>
                <a:cs typeface="+mn-cs"/>
              </a:rPr>
              <a:t>Osechi</a:t>
            </a:r>
            <a:r>
              <a:rPr kumimoji="0" lang="en-GB" sz="4000" b="1" i="0" u="none" strike="noStrike" kern="1200" cap="none" spc="0" normalizeH="0" baseline="0" noProof="0" dirty="0">
                <a:ln>
                  <a:noFill/>
                </a:ln>
                <a:solidFill>
                  <a:srgbClr val="FF0000"/>
                </a:solidFill>
                <a:effectLst/>
                <a:uLnTx/>
                <a:uFillTx/>
                <a:latin typeface="Kristen ITC"/>
                <a:ea typeface="Kozuka Gothic Pro B"/>
                <a:cs typeface="+mn-cs"/>
              </a:rPr>
              <a:t> Foods!</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Online Media 2" title="Japanese New Year and Osechi Ryori">
            <a:hlinkClick r:id="" action="ppaction://media"/>
            <a:extLst>
              <a:ext uri="{FF2B5EF4-FFF2-40B4-BE49-F238E27FC236}">
                <a16:creationId xmlns:a16="http://schemas.microsoft.com/office/drawing/2014/main" id="{6A990162-310F-4FB6-AA5D-54E610B7B1C0}"/>
              </a:ext>
            </a:extLst>
          </p:cNvPr>
          <p:cNvPicPr>
            <a:picLocks noRot="1" noChangeAspect="1"/>
          </p:cNvPicPr>
          <p:nvPr>
            <a:videoFile r:link="rId1"/>
          </p:nvPr>
        </p:nvPicPr>
        <p:blipFill>
          <a:blip r:embed="rId5"/>
          <a:stretch>
            <a:fillRect/>
          </a:stretch>
        </p:blipFill>
        <p:spPr>
          <a:xfrm>
            <a:off x="1512530" y="1872784"/>
            <a:ext cx="6107470" cy="3450721"/>
          </a:xfrm>
          <a:prstGeom prst="rect">
            <a:avLst/>
          </a:prstGeom>
        </p:spPr>
      </p:pic>
      <p:sp>
        <p:nvSpPr>
          <p:cNvPr id="12" name="Rectangle 11">
            <a:extLst>
              <a:ext uri="{FF2B5EF4-FFF2-40B4-BE49-F238E27FC236}">
                <a16:creationId xmlns:a16="http://schemas.microsoft.com/office/drawing/2014/main" id="{93890B66-B98A-47DC-A194-3397E6B9471E}"/>
              </a:ext>
            </a:extLst>
          </p:cNvPr>
          <p:cNvSpPr/>
          <p:nvPr/>
        </p:nvSpPr>
        <p:spPr>
          <a:xfrm>
            <a:off x="641829" y="5468186"/>
            <a:ext cx="784887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Visit the </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hlinkClick r:id="rId6"/>
              </a:rPr>
              <a:t>resource page</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to discover more!</a:t>
            </a:r>
          </a:p>
        </p:txBody>
      </p:sp>
    </p:spTree>
    <p:extLst>
      <p:ext uri="{BB962C8B-B14F-4D97-AF65-F5344CB8AC3E}">
        <p14:creationId xmlns:p14="http://schemas.microsoft.com/office/powerpoint/2010/main" val="112703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Kozuka Gothic Pro R" pitchFamily="34" charset="-128"/>
              <a:ea typeface="Kozuka Gothic Pro R" pitchFamily="34" charset="-128"/>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5225" y="345745"/>
            <a:ext cx="1233488" cy="1233488"/>
          </a:xfrm>
          <a:prstGeom prst="rect">
            <a:avLst/>
          </a:prstGeom>
        </p:spPr>
      </p:pic>
      <p:sp>
        <p:nvSpPr>
          <p:cNvPr id="3" name="Rectangle 2"/>
          <p:cNvSpPr/>
          <p:nvPr/>
        </p:nvSpPr>
        <p:spPr>
          <a:xfrm>
            <a:off x="2741603" y="2060848"/>
            <a:ext cx="6120929" cy="2492990"/>
          </a:xfrm>
          <a:prstGeom prst="rect">
            <a:avLst/>
          </a:prstGeom>
        </p:spPr>
        <p:txBody>
          <a:bodyPr wrap="square" lIns="0" tIns="0" rIns="0" bIns="0" anchor="t">
            <a:spAutoFit/>
          </a:bodyPr>
          <a:lstStyle/>
          <a:p>
            <a:r>
              <a:rPr lang="en-GB" b="1" dirty="0">
                <a:latin typeface="Kozuka Gothic Pro B" pitchFamily="34" charset="-128"/>
                <a:ea typeface="Kozuka Gothic Pro B"/>
              </a:rPr>
              <a:t>This resource was developed and created by </a:t>
            </a:r>
          </a:p>
          <a:p>
            <a:r>
              <a:rPr lang="en-GB" b="1" dirty="0">
                <a:latin typeface="Kozuka Gothic Pro B" pitchFamily="34" charset="-128"/>
                <a:ea typeface="Kozuka Gothic Pro B"/>
              </a:rPr>
              <a:t>The Japan Society.</a:t>
            </a:r>
          </a:p>
          <a:p>
            <a:endParaRPr lang="en-GB" dirty="0">
              <a:solidFill>
                <a:srgbClr val="FF0000"/>
              </a:solidFill>
              <a:latin typeface="Kozuka Gothic Pro R" pitchFamily="34" charset="-128"/>
              <a:ea typeface="Kozuka Gothic Pro R" pitchFamily="34" charset="-128"/>
            </a:endParaRPr>
          </a:p>
          <a:p>
            <a:r>
              <a:rPr lang="en-GB" dirty="0">
                <a:solidFill>
                  <a:srgbClr val="FF0000"/>
                </a:solidFill>
                <a:latin typeface="Kozuka Gothic Pro B" pitchFamily="34" charset="-128"/>
                <a:ea typeface="Kozuka Gothic Pro B" pitchFamily="34" charset="-128"/>
              </a:rPr>
              <a:t>The Japan Society</a:t>
            </a:r>
            <a:br>
              <a:rPr lang="en-GB" dirty="0">
                <a:latin typeface="Kozuka Gothic Pro R" pitchFamily="34" charset="-128"/>
                <a:ea typeface="Kozuka Gothic Pro R" pitchFamily="34" charset="-128"/>
              </a:rPr>
            </a:br>
            <a:r>
              <a:rPr lang="en-GB" dirty="0">
                <a:latin typeface="Kozuka Gothic Pro R" pitchFamily="34" charset="-128"/>
                <a:ea typeface="Kozuka Gothic Pro R" pitchFamily="34" charset="-128"/>
              </a:rPr>
              <a:t>13/14 Cornwall Terrace, London NW1 4QP</a:t>
            </a:r>
          </a:p>
          <a:p>
            <a:r>
              <a:rPr lang="en-GB" dirty="0">
                <a:latin typeface="Kozuka Gothic Pro R" pitchFamily="34" charset="-128"/>
                <a:ea typeface="Kozuka Gothic Pro R" pitchFamily="34" charset="-128"/>
              </a:rPr>
              <a:t>Tel: 020 7935 0475   </a:t>
            </a:r>
          </a:p>
          <a:p>
            <a:r>
              <a:rPr lang="en-GB" dirty="0">
                <a:latin typeface="Kozuka Gothic Pro R" pitchFamily="34" charset="-128"/>
                <a:ea typeface="Kozuka Gothic Pro R" pitchFamily="34" charset="-128"/>
              </a:rPr>
              <a:t>Email: education@japansociety.org.uk    </a:t>
            </a:r>
          </a:p>
          <a:p>
            <a:endParaRPr lang="en-GB" dirty="0">
              <a:latin typeface="Kozuka Gothic Pro R" pitchFamily="34" charset="-128"/>
              <a:ea typeface="Kozuka Gothic Pro R" pitchFamily="34" charset="-128"/>
            </a:endParaRPr>
          </a:p>
          <a:p>
            <a:r>
              <a:rPr lang="en-GB" dirty="0">
                <a:latin typeface="Kozuka Gothic Pro B" pitchFamily="34" charset="-128"/>
                <a:ea typeface="Kozuka Gothic Pro B" pitchFamily="34" charset="-128"/>
              </a:rPr>
              <a:t>www.japansociety.org.uk</a:t>
            </a:r>
          </a:p>
        </p:txBody>
      </p:sp>
      <p:sp>
        <p:nvSpPr>
          <p:cNvPr id="2" name="Slide Number Placeholder 1"/>
          <p:cNvSpPr>
            <a:spLocks noGrp="1"/>
          </p:cNvSpPr>
          <p:nvPr>
            <p:ph type="sldNum" sz="quarter" idx="12"/>
          </p:nvPr>
        </p:nvSpPr>
        <p:spPr/>
        <p:txBody>
          <a:bodyPr/>
          <a:lstStyle/>
          <a:p>
            <a:fld id="{7627D4DA-CA93-4100-9923-91CA0C97AC6D}" type="slidenum">
              <a:rPr lang="en-GB" dirty="0" smtClean="0">
                <a:latin typeface="Kozuka Gothic Pro R" pitchFamily="34" charset="-128"/>
                <a:ea typeface="Kozuka Gothic Pro R" pitchFamily="34" charset="-128"/>
              </a:rPr>
              <a:t>28</a:t>
            </a:fld>
            <a:endParaRPr lang="en-GB">
              <a:latin typeface="Kozuka Gothic Pro R" pitchFamily="34" charset="-128"/>
              <a:ea typeface="Kozuka Gothic Pro R" pitchFamily="34" charset="-128"/>
            </a:endParaRPr>
          </a:p>
        </p:txBody>
      </p:sp>
      <p:pic>
        <p:nvPicPr>
          <p:cNvPr id="1026" name="Picture 2" descr="\\js_sql\data\former long term staff\William\Booklet design\Japan_Society_Illustration\Characters\characters_jpg\character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528" y="1877043"/>
            <a:ext cx="2418075" cy="41530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894640" y="-886930"/>
            <a:ext cx="1796876" cy="3573016"/>
          </a:xfrm>
          <a:prstGeom prst="rect">
            <a:avLst/>
          </a:prstGeom>
        </p:spPr>
      </p:pic>
      <p:sp>
        <p:nvSpPr>
          <p:cNvPr id="6" name="Footer Placeholder 7">
            <a:extLst>
              <a:ext uri="{FF2B5EF4-FFF2-40B4-BE49-F238E27FC236}">
                <a16:creationId xmlns:a16="http://schemas.microsoft.com/office/drawing/2014/main" id="{8F02C875-430C-442F-BEEC-F939F19431CC}"/>
              </a:ext>
            </a:extLst>
          </p:cNvPr>
          <p:cNvSpPr txBox="1">
            <a:spLocks/>
          </p:cNvSpPr>
          <p:nvPr/>
        </p:nvSpPr>
        <p:spPr>
          <a:xfrm>
            <a:off x="0" y="635635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chemeClr val="bg1">
                  <a:lumMod val="95000"/>
                </a:schemeClr>
              </a:solidFill>
              <a:cs typeface="Calibri"/>
            </a:endParaRPr>
          </a:p>
        </p:txBody>
      </p:sp>
      <p:sp>
        <p:nvSpPr>
          <p:cNvPr id="14" name="Rectangle 13">
            <a:extLst>
              <a:ext uri="{FF2B5EF4-FFF2-40B4-BE49-F238E27FC236}">
                <a16:creationId xmlns:a16="http://schemas.microsoft.com/office/drawing/2014/main" id="{D695D6D0-3EEF-44FA-8A6E-AE2300210E30}"/>
              </a:ext>
            </a:extLst>
          </p:cNvPr>
          <p:cNvSpPr/>
          <p:nvPr/>
        </p:nvSpPr>
        <p:spPr>
          <a:xfrm>
            <a:off x="2741603" y="4802964"/>
            <a:ext cx="3160975" cy="276999"/>
          </a:xfrm>
          <a:prstGeom prst="rect">
            <a:avLst/>
          </a:prstGeom>
        </p:spPr>
        <p:txBody>
          <a:bodyPr wrap="square" lIns="0" tIns="0" rIns="0" bIns="0">
            <a:spAutoFit/>
          </a:bodyPr>
          <a:lstStyle/>
          <a:p>
            <a:r>
              <a:rPr lang="en-GB" b="1" dirty="0">
                <a:latin typeface="Kozuka Gothic Pro B" pitchFamily="34" charset="-128"/>
                <a:ea typeface="Kozuka Gothic Pro B" pitchFamily="34" charset="-128"/>
              </a:rPr>
              <a:t>Follow us on social media:</a:t>
            </a:r>
          </a:p>
        </p:txBody>
      </p:sp>
      <p:sp>
        <p:nvSpPr>
          <p:cNvPr id="15" name="Rectangle 14">
            <a:extLst>
              <a:ext uri="{FF2B5EF4-FFF2-40B4-BE49-F238E27FC236}">
                <a16:creationId xmlns:a16="http://schemas.microsoft.com/office/drawing/2014/main" id="{534D1219-214C-49AC-BE8E-1787A29DA48D}"/>
              </a:ext>
            </a:extLst>
          </p:cNvPr>
          <p:cNvSpPr/>
          <p:nvPr/>
        </p:nvSpPr>
        <p:spPr>
          <a:xfrm>
            <a:off x="2741603" y="5106382"/>
            <a:ext cx="2736900" cy="276999"/>
          </a:xfrm>
          <a:prstGeom prst="rect">
            <a:avLst/>
          </a:prstGeom>
        </p:spPr>
        <p:txBody>
          <a:bodyPr wrap="square" lIns="0" tIns="0" rIns="0" bIns="0">
            <a:spAutoFit/>
          </a:bodyPr>
          <a:lstStyle/>
          <a:p>
            <a:r>
              <a:rPr lang="en-GB" dirty="0">
                <a:latin typeface="Kozuka Gothic Pro B" pitchFamily="34" charset="-128"/>
                <a:ea typeface="Kozuka Gothic Pro B" pitchFamily="34" charset="-128"/>
              </a:rPr>
              <a:t>@TheJapanSociety</a:t>
            </a:r>
          </a:p>
        </p:txBody>
      </p:sp>
      <p:pic>
        <p:nvPicPr>
          <p:cNvPr id="16" name="Picture 15">
            <a:extLst>
              <a:ext uri="{FF2B5EF4-FFF2-40B4-BE49-F238E27FC236}">
                <a16:creationId xmlns:a16="http://schemas.microsoft.com/office/drawing/2014/main" id="{101DBAE4-A86F-4840-8350-66AE8A8A21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3513" y="5331323"/>
            <a:ext cx="957205" cy="699209"/>
          </a:xfrm>
          <a:prstGeom prst="rect">
            <a:avLst/>
          </a:prstGeom>
        </p:spPr>
      </p:pic>
      <p:pic>
        <p:nvPicPr>
          <p:cNvPr id="17" name="Picture 16" descr="A blue square with a white letter f&#10;&#10;Description automatically generated">
            <a:extLst>
              <a:ext uri="{FF2B5EF4-FFF2-40B4-BE49-F238E27FC236}">
                <a16:creationId xmlns:a16="http://schemas.microsoft.com/office/drawing/2014/main" id="{39281964-65F9-4B0C-AEA4-AF67178C4AA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12844" y="5430492"/>
            <a:ext cx="520264" cy="520264"/>
          </a:xfrm>
          <a:prstGeom prst="rect">
            <a:avLst/>
          </a:prstGeom>
        </p:spPr>
      </p:pic>
      <p:pic>
        <p:nvPicPr>
          <p:cNvPr id="18" name="Picture 17" descr="A logo of a camera&#10;&#10;Description automatically generated">
            <a:extLst>
              <a:ext uri="{FF2B5EF4-FFF2-40B4-BE49-F238E27FC236}">
                <a16:creationId xmlns:a16="http://schemas.microsoft.com/office/drawing/2014/main" id="{BBFA736D-57CF-46E3-AD5C-B5E5C8EB1EC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41603" y="5435867"/>
            <a:ext cx="498678" cy="498678"/>
          </a:xfrm>
          <a:prstGeom prst="rect">
            <a:avLst/>
          </a:prstGeom>
        </p:spPr>
      </p:pic>
      <p:pic>
        <p:nvPicPr>
          <p:cNvPr id="19" name="Picture 18" descr="A red and white logo&#10;&#10;Description automatically generated">
            <a:extLst>
              <a:ext uri="{FF2B5EF4-FFF2-40B4-BE49-F238E27FC236}">
                <a16:creationId xmlns:a16="http://schemas.microsoft.com/office/drawing/2014/main" id="{CB20F98E-8A0D-4753-A8DD-B860959ACB8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76962" y="5393263"/>
            <a:ext cx="598882" cy="598882"/>
          </a:xfrm>
          <a:prstGeom prst="rect">
            <a:avLst/>
          </a:prstGeom>
        </p:spPr>
      </p:pic>
    </p:spTree>
    <p:extLst>
      <p:ext uri="{BB962C8B-B14F-4D97-AF65-F5344CB8AC3E}">
        <p14:creationId xmlns:p14="http://schemas.microsoft.com/office/powerpoint/2010/main" val="910942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077CA9-A812-FADC-1624-5F1347276F85}"/>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7627D4DA-CA93-4100-9923-91CA0C97AC6D}" type="slidenum">
              <a:rPr lang="en-GB" dirty="0" smtClean="0"/>
              <a:t>3</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pic>
        <p:nvPicPr>
          <p:cNvPr id="8" name="Picture 7">
            <a:extLst>
              <a:ext uri="{FF2B5EF4-FFF2-40B4-BE49-F238E27FC236}">
                <a16:creationId xmlns:a16="http://schemas.microsoft.com/office/drawing/2014/main" id="{50191E37-6610-41B3-A33C-70702D8533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9" name="TextBox 8">
            <a:extLst>
              <a:ext uri="{FF2B5EF4-FFF2-40B4-BE49-F238E27FC236}">
                <a16:creationId xmlns:a16="http://schemas.microsoft.com/office/drawing/2014/main" id="{ADDFCB2F-DC5D-4C5E-885F-8D771BC9314B}"/>
              </a:ext>
            </a:extLst>
          </p:cNvPr>
          <p:cNvSpPr txBox="1"/>
          <p:nvPr/>
        </p:nvSpPr>
        <p:spPr>
          <a:xfrm>
            <a:off x="539551" y="404664"/>
            <a:ext cx="7848872"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Learning Objectives</a:t>
            </a:r>
          </a:p>
        </p:txBody>
      </p:sp>
      <p:sp>
        <p:nvSpPr>
          <p:cNvPr id="11" name="Rectangle 10">
            <a:extLst>
              <a:ext uri="{FF2B5EF4-FFF2-40B4-BE49-F238E27FC236}">
                <a16:creationId xmlns:a16="http://schemas.microsoft.com/office/drawing/2014/main" id="{D8986EA8-974E-45D4-9CA6-F914D504C7D1}"/>
              </a:ext>
            </a:extLst>
          </p:cNvPr>
          <p:cNvSpPr/>
          <p:nvPr/>
        </p:nvSpPr>
        <p:spPr>
          <a:xfrm>
            <a:off x="647564" y="1327994"/>
            <a:ext cx="7848872" cy="2893100"/>
          </a:xfrm>
          <a:prstGeom prst="rect">
            <a:avLst/>
          </a:prstGeom>
        </p:spPr>
        <p:txBody>
          <a:bodyPr wrap="square">
            <a:spAutoFit/>
          </a:bodyPr>
          <a:lstStyle/>
          <a:p>
            <a:pPr marL="342900" indent="-342900">
              <a:buFont typeface="Arial" panose="020B0604020202020204" pitchFamily="34" charset="0"/>
              <a:buChar char="•"/>
            </a:pPr>
            <a:r>
              <a:rPr lang="en-GB" sz="2200" b="1" dirty="0">
                <a:latin typeface="Kozuka Gothic Pro B" pitchFamily="34" charset="-128"/>
                <a:ea typeface="Kozuka Gothic Pro B" pitchFamily="34" charset="-128"/>
              </a:rPr>
              <a:t>To learn about popular foods and seasonal dishes associated with winter and winter celebrations in Japan.</a:t>
            </a:r>
          </a:p>
          <a:p>
            <a:pPr marL="342900" indent="-342900">
              <a:buFont typeface="Arial" panose="020B0604020202020204" pitchFamily="34" charset="0"/>
              <a:buChar char="•"/>
            </a:pPr>
            <a:r>
              <a:rPr lang="en-GB" sz="2200" b="1" dirty="0">
                <a:latin typeface="Kozuka Gothic Pro B" pitchFamily="34" charset="-128"/>
                <a:ea typeface="Kozuka Gothic Pro B" pitchFamily="34" charset="-128"/>
              </a:rPr>
              <a:t>To learn about the significance of New Year in Japan and the foods eaten at this time.</a:t>
            </a:r>
          </a:p>
          <a:p>
            <a:pPr marL="342900" indent="-342900">
              <a:buFont typeface="Arial" panose="020B0604020202020204" pitchFamily="34" charset="0"/>
              <a:buChar char="•"/>
            </a:pPr>
            <a:endParaRPr lang="en-GB" sz="2400" b="1" dirty="0">
              <a:latin typeface="Kozuka Gothic Pro B" pitchFamily="34" charset="-128"/>
              <a:ea typeface="Kozuka Gothic Pro B" pitchFamily="34" charset="-128"/>
            </a:endParaRPr>
          </a:p>
          <a:p>
            <a:pPr marL="342900" indent="-342900">
              <a:buFont typeface="Arial" panose="020B0604020202020204" pitchFamily="34" charset="0"/>
              <a:buChar char="•"/>
            </a:pPr>
            <a:endParaRPr lang="en-GB" sz="2400" b="1" dirty="0">
              <a:latin typeface="Kozuka Gothic Pro B" pitchFamily="34" charset="-128"/>
              <a:ea typeface="Kozuka Gothic Pro B" pitchFamily="34" charset="-128"/>
            </a:endParaRPr>
          </a:p>
          <a:p>
            <a:pPr marL="342900" indent="-342900">
              <a:buFont typeface="Arial" panose="020B0604020202020204" pitchFamily="34" charset="0"/>
              <a:buChar char="•"/>
            </a:pPr>
            <a:endParaRPr lang="en-GB" sz="2400" b="1" dirty="0">
              <a:latin typeface="Kozuka Gothic Pro B" pitchFamily="34" charset="-128"/>
              <a:ea typeface="Kozuka Gothic Pro B" pitchFamily="34" charset="-128"/>
            </a:endParaRPr>
          </a:p>
        </p:txBody>
      </p:sp>
      <p:sp>
        <p:nvSpPr>
          <p:cNvPr id="12" name="TextBox 11">
            <a:extLst>
              <a:ext uri="{FF2B5EF4-FFF2-40B4-BE49-F238E27FC236}">
                <a16:creationId xmlns:a16="http://schemas.microsoft.com/office/drawing/2014/main" id="{F410FDFB-CBB0-488A-BE83-25FA30285BCD}"/>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 The Japan Society 2025</a:t>
            </a:r>
            <a:endParaRPr lang="en-GB" dirty="0"/>
          </a:p>
        </p:txBody>
      </p:sp>
      <p:pic>
        <p:nvPicPr>
          <p:cNvPr id="4" name="Picture 3" descr="A tray of food in a container&#10;&#10;Description automatically generated">
            <a:extLst>
              <a:ext uri="{FF2B5EF4-FFF2-40B4-BE49-F238E27FC236}">
                <a16:creationId xmlns:a16="http://schemas.microsoft.com/office/drawing/2014/main" id="{E1335CA1-A268-4682-9FFB-C639EBC9FE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3260067"/>
            <a:ext cx="4760277" cy="2677656"/>
          </a:xfrm>
          <a:prstGeom prst="rect">
            <a:avLst/>
          </a:prstGeom>
        </p:spPr>
      </p:pic>
      <p:pic>
        <p:nvPicPr>
          <p:cNvPr id="10" name="Picture 9" descr="A group of food in containers&#10;&#10;Description automatically generated">
            <a:extLst>
              <a:ext uri="{FF2B5EF4-FFF2-40B4-BE49-F238E27FC236}">
                <a16:creationId xmlns:a16="http://schemas.microsoft.com/office/drawing/2014/main" id="{F222A904-3D9D-426D-B447-B8FA615970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10107" y="3257949"/>
            <a:ext cx="4833893" cy="2719065"/>
          </a:xfrm>
          <a:prstGeom prst="rect">
            <a:avLst/>
          </a:prstGeom>
        </p:spPr>
      </p:pic>
      <p:pic>
        <p:nvPicPr>
          <p:cNvPr id="13" name="Picture 12">
            <a:extLst>
              <a:ext uri="{FF2B5EF4-FFF2-40B4-BE49-F238E27FC236}">
                <a16:creationId xmlns:a16="http://schemas.microsoft.com/office/drawing/2014/main" id="{CF208C90-417D-4D79-A447-BF8FDCABF5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1850" y="259766"/>
            <a:ext cx="1064950" cy="949936"/>
          </a:xfrm>
          <a:prstGeom prst="rect">
            <a:avLst/>
          </a:prstGeom>
        </p:spPr>
      </p:pic>
    </p:spTree>
    <p:extLst>
      <p:ext uri="{BB962C8B-B14F-4D97-AF65-F5344CB8AC3E}">
        <p14:creationId xmlns:p14="http://schemas.microsoft.com/office/powerpoint/2010/main" val="35875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077CA9-A812-FADC-1624-5F1347276F85}"/>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dirty="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50191E37-6610-41B3-A33C-70702D8533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9" name="TextBox 8">
            <a:extLst>
              <a:ext uri="{FF2B5EF4-FFF2-40B4-BE49-F238E27FC236}">
                <a16:creationId xmlns:a16="http://schemas.microsoft.com/office/drawing/2014/main" id="{ADDFCB2F-DC5D-4C5E-885F-8D771BC9314B}"/>
              </a:ext>
            </a:extLst>
          </p:cNvPr>
          <p:cNvSpPr txBox="1"/>
          <p:nvPr/>
        </p:nvSpPr>
        <p:spPr>
          <a:xfrm>
            <a:off x="539551" y="404664"/>
            <a:ext cx="784887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Key </a:t>
            </a:r>
            <a:r>
              <a:rPr lang="en-GB" sz="5400" b="1" dirty="0">
                <a:solidFill>
                  <a:srgbClr val="FF0000"/>
                </a:solidFill>
                <a:latin typeface="Kristen ITC"/>
                <a:ea typeface="Kozuka Gothic Pro B"/>
              </a:rPr>
              <a:t>W</a:t>
            </a:r>
            <a:r>
              <a:rPr kumimoji="0" lang="en-GB" sz="5400" b="1" i="0" u="none" strike="noStrike" kern="1200" cap="none" spc="0" normalizeH="0" baseline="0" noProof="0" dirty="0" err="1">
                <a:ln>
                  <a:noFill/>
                </a:ln>
                <a:solidFill>
                  <a:srgbClr val="FF0000"/>
                </a:solidFill>
                <a:effectLst/>
                <a:uLnTx/>
                <a:uFillTx/>
                <a:latin typeface="Kristen ITC"/>
                <a:ea typeface="Kozuka Gothic Pro B"/>
                <a:cs typeface="+mn-cs"/>
              </a:rPr>
              <a:t>ords</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sp>
        <p:nvSpPr>
          <p:cNvPr id="11" name="Rectangle 10">
            <a:extLst>
              <a:ext uri="{FF2B5EF4-FFF2-40B4-BE49-F238E27FC236}">
                <a16:creationId xmlns:a16="http://schemas.microsoft.com/office/drawing/2014/main" id="{D8986EA8-974E-45D4-9CA6-F914D504C7D1}"/>
              </a:ext>
            </a:extLst>
          </p:cNvPr>
          <p:cNvSpPr/>
          <p:nvPr/>
        </p:nvSpPr>
        <p:spPr>
          <a:xfrm>
            <a:off x="755576" y="1327994"/>
            <a:ext cx="7931224" cy="4708981"/>
          </a:xfrm>
          <a:prstGeom prst="rect">
            <a:avLst/>
          </a:prstGeom>
        </p:spPr>
        <p:txBody>
          <a:bodyPr wrap="square">
            <a:spAutoFit/>
          </a:bodyPr>
          <a:lstStyle/>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GB" altLang="ja-JP" sz="2300" b="1" dirty="0">
                <a:solidFill>
                  <a:prstClr val="black"/>
                </a:solidFill>
                <a:latin typeface="Kozuka Gothic Pro B" pitchFamily="34" charset="-128"/>
                <a:ea typeface="Kozuka Gothic Pro B" pitchFamily="34" charset="-128"/>
              </a:rPr>
              <a:t>Winter</a:t>
            </a:r>
            <a:r>
              <a:rPr lang="en-GB" altLang="ja-JP" sz="2300" dirty="0">
                <a:solidFill>
                  <a:prstClr val="black"/>
                </a:solidFill>
                <a:latin typeface="Kozuka Gothic Pro B" pitchFamily="34" charset="-128"/>
                <a:ea typeface="Kozuka Gothic Pro B" pitchFamily="34" charset="-128"/>
              </a:rPr>
              <a:t> - </a:t>
            </a:r>
            <a:r>
              <a:rPr lang="ja-JP" altLang="en-US" sz="2300" dirty="0">
                <a:solidFill>
                  <a:prstClr val="black"/>
                </a:solidFill>
                <a:latin typeface="Kozuka Gothic Pro B" pitchFamily="34" charset="-128"/>
                <a:ea typeface="Kozuka Gothic Pro B" pitchFamily="34" charset="-128"/>
              </a:rPr>
              <a:t>冬 </a:t>
            </a:r>
            <a:r>
              <a:rPr lang="en-GB" altLang="ja-JP" sz="2300" dirty="0">
                <a:solidFill>
                  <a:prstClr val="black"/>
                </a:solidFill>
                <a:latin typeface="Kozuka Gothic Pro B" pitchFamily="34" charset="-128"/>
                <a:ea typeface="Kozuka Gothic Pro B" pitchFamily="34" charset="-128"/>
              </a:rPr>
              <a:t>(</a:t>
            </a:r>
            <a:r>
              <a:rPr lang="en-GB" altLang="ja-JP" sz="2300" dirty="0" err="1">
                <a:solidFill>
                  <a:prstClr val="black"/>
                </a:solidFill>
                <a:latin typeface="Kozuka Gothic Pro B" pitchFamily="34" charset="-128"/>
                <a:ea typeface="Kozuka Gothic Pro B" pitchFamily="34" charset="-128"/>
              </a:rPr>
              <a:t>f</a:t>
            </a:r>
            <a:r>
              <a:rPr lang="en-GB" sz="2300" dirty="0" err="1">
                <a:solidFill>
                  <a:prstClr val="black"/>
                </a:solidFill>
                <a:latin typeface="Kozuka Gothic Pro B" pitchFamily="34" charset="-128"/>
                <a:ea typeface="Kozuka Gothic Pro B" pitchFamily="34" charset="-128"/>
              </a:rPr>
              <a:t>uyu</a:t>
            </a:r>
            <a:r>
              <a:rPr lang="en-GB" sz="2300" dirty="0">
                <a:solidFill>
                  <a:prstClr val="black"/>
                </a:solidFill>
                <a:latin typeface="Kozuka Gothic Pro B" pitchFamily="34" charset="-128"/>
                <a:ea typeface="Kozuka Gothic Pro B" pitchFamily="34" charset="-128"/>
              </a:rPr>
              <a:t>)</a:t>
            </a: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GB" altLang="ja-JP" sz="2300" b="1" dirty="0">
                <a:solidFill>
                  <a:prstClr val="black"/>
                </a:solidFill>
                <a:latin typeface="Kozuka Gothic Pro B" pitchFamily="34" charset="-128"/>
                <a:ea typeface="Kozuka Gothic Pro B" pitchFamily="34" charset="-128"/>
              </a:rPr>
              <a:t>Dish/cuisine </a:t>
            </a:r>
            <a:r>
              <a:rPr lang="en-GB" altLang="ja-JP" sz="2300" dirty="0">
                <a:solidFill>
                  <a:prstClr val="black"/>
                </a:solidFill>
                <a:latin typeface="Kozuka Gothic Pro B" pitchFamily="34" charset="-128"/>
                <a:ea typeface="Kozuka Gothic Pro B" pitchFamily="34" charset="-128"/>
              </a:rPr>
              <a:t>- </a:t>
            </a:r>
            <a:r>
              <a:rPr lang="ja-JP" altLang="en-US" sz="2300" dirty="0">
                <a:solidFill>
                  <a:prstClr val="black"/>
                </a:solidFill>
                <a:latin typeface="Kozuka Gothic Pro B" pitchFamily="34" charset="-128"/>
                <a:ea typeface="Kozuka Gothic Pro B" pitchFamily="34" charset="-128"/>
              </a:rPr>
              <a:t>料理 </a:t>
            </a:r>
            <a:r>
              <a:rPr lang="en-GB" altLang="ja-JP" sz="2300" dirty="0">
                <a:solidFill>
                  <a:prstClr val="black"/>
                </a:solidFill>
                <a:latin typeface="Kozuka Gothic Pro B" pitchFamily="34" charset="-128"/>
                <a:ea typeface="Kozuka Gothic Pro B" pitchFamily="34" charset="-128"/>
              </a:rPr>
              <a:t>(</a:t>
            </a:r>
            <a:r>
              <a:rPr lang="en-GB" altLang="ja-JP" sz="2300" dirty="0" err="1">
                <a:solidFill>
                  <a:prstClr val="black"/>
                </a:solidFill>
                <a:latin typeface="Kozuka Gothic Pro B" pitchFamily="34" charset="-128"/>
                <a:ea typeface="Kozuka Gothic Pro B" pitchFamily="34" charset="-128"/>
              </a:rPr>
              <a:t>ryori</a:t>
            </a:r>
            <a:r>
              <a:rPr lang="en-GB" altLang="ja-JP" sz="2300" dirty="0">
                <a:solidFill>
                  <a:prstClr val="black"/>
                </a:solidFill>
                <a:latin typeface="Kozuka Gothic Pro B" pitchFamily="34" charset="-128"/>
                <a:ea typeface="Kozuka Gothic Pro B" pitchFamily="34" charset="-128"/>
              </a:rPr>
              <a:t>) </a:t>
            </a:r>
          </a:p>
          <a:p>
            <a:pPr marL="342900" indent="-342900">
              <a:lnSpc>
                <a:spcPct val="200000"/>
              </a:lnSpc>
              <a:buFont typeface="Arial" panose="020B0604020202020204" pitchFamily="34" charset="0"/>
              <a:buChar char="•"/>
              <a:defRPr/>
            </a:pPr>
            <a:r>
              <a:rPr lang="en-GB" altLang="ja-JP" sz="2300" b="1" dirty="0">
                <a:solidFill>
                  <a:prstClr val="black"/>
                </a:solidFill>
                <a:latin typeface="Kozuka Gothic Pro B" pitchFamily="34" charset="-128"/>
                <a:ea typeface="Kozuka Gothic Pro B" pitchFamily="34" charset="-128"/>
              </a:rPr>
              <a:t>New Year </a:t>
            </a:r>
            <a:r>
              <a:rPr lang="en-GB" altLang="ja-JP" sz="2300" dirty="0">
                <a:solidFill>
                  <a:prstClr val="black"/>
                </a:solidFill>
                <a:latin typeface="Kozuka Gothic Pro B" pitchFamily="34" charset="-128"/>
                <a:ea typeface="Kozuka Gothic Pro B" pitchFamily="34" charset="-128"/>
              </a:rPr>
              <a:t>- </a:t>
            </a:r>
            <a:r>
              <a:rPr lang="ja-JP" altLang="en-US" sz="2300" dirty="0">
                <a:solidFill>
                  <a:prstClr val="black"/>
                </a:solidFill>
                <a:latin typeface="Kozuka Gothic Pro B" pitchFamily="34" charset="-128"/>
                <a:ea typeface="Kozuka Gothic Pro B" pitchFamily="34" charset="-128"/>
              </a:rPr>
              <a:t>お正月 </a:t>
            </a:r>
            <a:r>
              <a:rPr lang="en-GB" altLang="ja-JP" sz="2300" dirty="0">
                <a:solidFill>
                  <a:prstClr val="black"/>
                </a:solidFill>
                <a:latin typeface="Kozuka Gothic Pro B" pitchFamily="34" charset="-128"/>
                <a:ea typeface="Kozuka Gothic Pro B" pitchFamily="34" charset="-128"/>
              </a:rPr>
              <a:t>(</a:t>
            </a:r>
            <a:r>
              <a:rPr lang="en-GB" altLang="ja-JP" sz="2300" dirty="0" err="1">
                <a:solidFill>
                  <a:prstClr val="black"/>
                </a:solidFill>
                <a:latin typeface="Kozuka Gothic Pro B" pitchFamily="34" charset="-128"/>
                <a:ea typeface="Kozuka Gothic Pro B" pitchFamily="34" charset="-128"/>
              </a:rPr>
              <a:t>o</a:t>
            </a:r>
            <a:r>
              <a:rPr lang="en-GB" sz="2300" dirty="0" err="1">
                <a:solidFill>
                  <a:prstClr val="black"/>
                </a:solidFill>
                <a:latin typeface="Kozuka Gothic Pro B" pitchFamily="34" charset="-128"/>
                <a:ea typeface="Kozuka Gothic Pro B" pitchFamily="34" charset="-128"/>
              </a:rPr>
              <a:t>shogatsu</a:t>
            </a:r>
            <a:r>
              <a:rPr lang="en-GB" sz="2300" dirty="0">
                <a:solidFill>
                  <a:prstClr val="black"/>
                </a:solidFill>
                <a:latin typeface="Kozuka Gothic Pro B" pitchFamily="34" charset="-128"/>
                <a:ea typeface="Kozuka Gothic Pro B" pitchFamily="34" charset="-128"/>
              </a:rPr>
              <a:t>)</a:t>
            </a:r>
          </a:p>
          <a:p>
            <a:pPr marL="342900" indent="-342900">
              <a:lnSpc>
                <a:spcPct val="200000"/>
              </a:lnSpc>
              <a:buFont typeface="Arial" panose="020B0604020202020204" pitchFamily="34" charset="0"/>
              <a:buChar char="•"/>
              <a:defRPr/>
            </a:pPr>
            <a:r>
              <a:rPr lang="en-GB" sz="2300" b="1" dirty="0" err="1">
                <a:solidFill>
                  <a:prstClr val="black"/>
                </a:solidFill>
                <a:latin typeface="Kozuka Gothic Pro B" pitchFamily="34" charset="-128"/>
                <a:ea typeface="Kozuka Gothic Pro B" pitchFamily="34" charset="-128"/>
              </a:rPr>
              <a:t>Osechi</a:t>
            </a:r>
            <a:r>
              <a:rPr lang="en-GB" sz="2300" dirty="0">
                <a:solidFill>
                  <a:prstClr val="black"/>
                </a:solidFill>
                <a:latin typeface="Kozuka Gothic Pro B" pitchFamily="34" charset="-128"/>
                <a:ea typeface="Kozuka Gothic Pro B" pitchFamily="34" charset="-128"/>
              </a:rPr>
              <a:t> – </a:t>
            </a:r>
            <a:r>
              <a:rPr lang="ja-JP" altLang="en-US" sz="2300" dirty="0">
                <a:solidFill>
                  <a:prstClr val="black"/>
                </a:solidFill>
                <a:latin typeface="Kozuka Gothic Pro B" pitchFamily="34" charset="-128"/>
                <a:ea typeface="Kozuka Gothic Pro B" pitchFamily="34" charset="-128"/>
              </a:rPr>
              <a:t>おせち</a:t>
            </a:r>
            <a:r>
              <a:rPr lang="en-GB" altLang="ja-JP" sz="2300" dirty="0">
                <a:solidFill>
                  <a:prstClr val="black"/>
                </a:solidFill>
                <a:latin typeface="Kozuka Gothic Pro B" pitchFamily="34" charset="-128"/>
                <a:ea typeface="Kozuka Gothic Pro B" pitchFamily="34" charset="-128"/>
              </a:rPr>
              <a:t>/</a:t>
            </a:r>
            <a:r>
              <a:rPr lang="ja-JP" altLang="en-US" sz="2300" dirty="0">
                <a:solidFill>
                  <a:prstClr val="black"/>
                </a:solidFill>
                <a:latin typeface="Kozuka Gothic Pro B" pitchFamily="34" charset="-128"/>
                <a:ea typeface="Kozuka Gothic Pro B" pitchFamily="34" charset="-128"/>
              </a:rPr>
              <a:t>おせち料理 </a:t>
            </a:r>
            <a:r>
              <a:rPr lang="en-GB" altLang="ja-JP" sz="2300" dirty="0">
                <a:solidFill>
                  <a:prstClr val="black"/>
                </a:solidFill>
                <a:latin typeface="Kozuka Gothic Pro B" pitchFamily="34" charset="-128"/>
                <a:ea typeface="Kozuka Gothic Pro B" pitchFamily="34" charset="-128"/>
              </a:rPr>
              <a:t>(</a:t>
            </a:r>
            <a:r>
              <a:rPr lang="en-GB" altLang="ja-JP" sz="2300" dirty="0" err="1">
                <a:solidFill>
                  <a:prstClr val="black"/>
                </a:solidFill>
                <a:latin typeface="Kozuka Gothic Pro B" pitchFamily="34" charset="-128"/>
                <a:ea typeface="Kozuka Gothic Pro B" pitchFamily="34" charset="-128"/>
              </a:rPr>
              <a:t>osechi</a:t>
            </a:r>
            <a:r>
              <a:rPr lang="en-GB" altLang="ja-JP" sz="2300" dirty="0">
                <a:solidFill>
                  <a:prstClr val="black"/>
                </a:solidFill>
                <a:latin typeface="Kozuka Gothic Pro B" pitchFamily="34" charset="-128"/>
                <a:ea typeface="Kozuka Gothic Pro B" pitchFamily="34" charset="-128"/>
              </a:rPr>
              <a:t> / </a:t>
            </a:r>
            <a:r>
              <a:rPr lang="en-GB" altLang="ja-JP" sz="2300" dirty="0" err="1">
                <a:solidFill>
                  <a:prstClr val="black"/>
                </a:solidFill>
                <a:latin typeface="Kozuka Gothic Pro B" pitchFamily="34" charset="-128"/>
                <a:ea typeface="Kozuka Gothic Pro B" pitchFamily="34" charset="-128"/>
              </a:rPr>
              <a:t>osechi</a:t>
            </a:r>
            <a:r>
              <a:rPr lang="en-GB" altLang="ja-JP" sz="2300" dirty="0">
                <a:solidFill>
                  <a:prstClr val="black"/>
                </a:solidFill>
                <a:latin typeface="Kozuka Gothic Pro B" pitchFamily="34" charset="-128"/>
                <a:ea typeface="Kozuka Gothic Pro B" pitchFamily="34" charset="-128"/>
              </a:rPr>
              <a:t> </a:t>
            </a:r>
            <a:r>
              <a:rPr lang="en-GB" altLang="ja-JP" sz="2300" dirty="0" err="1">
                <a:solidFill>
                  <a:prstClr val="black"/>
                </a:solidFill>
                <a:latin typeface="Kozuka Gothic Pro B" pitchFamily="34" charset="-128"/>
                <a:ea typeface="Kozuka Gothic Pro B" pitchFamily="34" charset="-128"/>
              </a:rPr>
              <a:t>ryori</a:t>
            </a:r>
            <a:r>
              <a:rPr lang="en-GB" altLang="ja-JP" sz="2300" dirty="0">
                <a:solidFill>
                  <a:prstClr val="black"/>
                </a:solidFill>
                <a:latin typeface="Kozuka Gothic Pro B" pitchFamily="34" charset="-128"/>
                <a:ea typeface="Kozuka Gothic Pro B" pitchFamily="34" charset="-128"/>
              </a:rPr>
              <a:t>)</a:t>
            </a:r>
            <a:endParaRPr lang="en-GB" sz="2300" dirty="0">
              <a:solidFill>
                <a:prstClr val="black"/>
              </a:solidFill>
              <a:latin typeface="Kozuka Gothic Pro B" pitchFamily="34" charset="-128"/>
              <a:ea typeface="Kozuka Gothic Pro B" pitchFamily="34" charset="-128"/>
            </a:endParaRP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GB" altLang="ja-JP" sz="2300" b="1" dirty="0">
                <a:solidFill>
                  <a:prstClr val="black"/>
                </a:solidFill>
                <a:latin typeface="Kozuka Gothic Pro B" pitchFamily="34" charset="-128"/>
                <a:ea typeface="Kozuka Gothic Pro B" pitchFamily="34" charset="-128"/>
              </a:rPr>
              <a:t>Christmas</a:t>
            </a:r>
            <a:r>
              <a:rPr lang="en-GB" altLang="ja-JP" sz="2300" dirty="0">
                <a:solidFill>
                  <a:prstClr val="black"/>
                </a:solidFill>
                <a:latin typeface="Kozuka Gothic Pro B" pitchFamily="34" charset="-128"/>
                <a:ea typeface="Kozuka Gothic Pro B" pitchFamily="34" charset="-128"/>
              </a:rPr>
              <a:t> - </a:t>
            </a:r>
            <a:r>
              <a:rPr lang="ja-JP" altLang="en-US" sz="2300" dirty="0">
                <a:solidFill>
                  <a:prstClr val="black"/>
                </a:solidFill>
                <a:latin typeface="Kozuka Gothic Pro B" pitchFamily="34" charset="-128"/>
                <a:ea typeface="Kozuka Gothic Pro B" pitchFamily="34" charset="-128"/>
              </a:rPr>
              <a:t>クリスマス </a:t>
            </a:r>
            <a:r>
              <a:rPr lang="en-GB" altLang="ja-JP" sz="2300" dirty="0">
                <a:solidFill>
                  <a:prstClr val="black"/>
                </a:solidFill>
                <a:latin typeface="Kozuka Gothic Pro B" pitchFamily="34" charset="-128"/>
                <a:ea typeface="Kozuka Gothic Pro B" pitchFamily="34" charset="-128"/>
              </a:rPr>
              <a:t>(</a:t>
            </a:r>
            <a:r>
              <a:rPr lang="en-GB" altLang="ja-JP" sz="2300" dirty="0" err="1">
                <a:solidFill>
                  <a:prstClr val="black"/>
                </a:solidFill>
                <a:latin typeface="Kozuka Gothic Pro B" pitchFamily="34" charset="-128"/>
                <a:ea typeface="Kozuka Gothic Pro B" pitchFamily="34" charset="-128"/>
              </a:rPr>
              <a:t>kurisumasu</a:t>
            </a:r>
            <a:r>
              <a:rPr lang="en-GB" altLang="ja-JP" sz="2300" dirty="0">
                <a:solidFill>
                  <a:prstClr val="black"/>
                </a:solidFill>
                <a:latin typeface="Kozuka Gothic Pro B" pitchFamily="34" charset="-128"/>
                <a:ea typeface="Kozuka Gothic Pro B" pitchFamily="34" charset="-128"/>
              </a:rPr>
              <a:t>)</a:t>
            </a:r>
            <a:endParaRPr lang="en-GB" sz="2300" dirty="0">
              <a:solidFill>
                <a:prstClr val="black"/>
              </a:solidFill>
              <a:latin typeface="Kozuka Gothic Pro B" pitchFamily="34" charset="-128"/>
              <a:ea typeface="Kozuka Gothic Pro B" pitchFamily="34" charset="-128"/>
            </a:endParaRP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GB" sz="2300" b="1" dirty="0">
                <a:solidFill>
                  <a:prstClr val="black"/>
                </a:solidFill>
                <a:latin typeface="Kozuka Gothic Pro B" pitchFamily="34" charset="-128"/>
                <a:ea typeface="Kozuka Gothic Pro B" pitchFamily="34" charset="-128"/>
              </a:rPr>
              <a:t>Season</a:t>
            </a:r>
            <a:r>
              <a:rPr lang="en-GB" sz="2300" dirty="0">
                <a:solidFill>
                  <a:prstClr val="black"/>
                </a:solidFill>
                <a:latin typeface="Kozuka Gothic Pro B" pitchFamily="34" charset="-128"/>
                <a:ea typeface="Kozuka Gothic Pro B" pitchFamily="34" charset="-128"/>
              </a:rPr>
              <a:t> - </a:t>
            </a:r>
            <a:r>
              <a:rPr lang="ja-JP" altLang="en-US" sz="2300" dirty="0">
                <a:solidFill>
                  <a:prstClr val="black"/>
                </a:solidFill>
                <a:latin typeface="Kozuka Gothic Pro B" pitchFamily="34" charset="-128"/>
                <a:ea typeface="Kozuka Gothic Pro B" pitchFamily="34" charset="-128"/>
              </a:rPr>
              <a:t>季節 </a:t>
            </a:r>
            <a:r>
              <a:rPr lang="en-GB" altLang="ja-JP" sz="2300" dirty="0">
                <a:solidFill>
                  <a:prstClr val="black"/>
                </a:solidFill>
                <a:latin typeface="Kozuka Gothic Pro B" pitchFamily="34" charset="-128"/>
                <a:ea typeface="Kozuka Gothic Pro B" pitchFamily="34" charset="-128"/>
              </a:rPr>
              <a:t>(</a:t>
            </a:r>
            <a:r>
              <a:rPr lang="en-GB" altLang="ja-JP" sz="2300" dirty="0" err="1">
                <a:solidFill>
                  <a:prstClr val="black"/>
                </a:solidFill>
                <a:latin typeface="Kozuka Gothic Pro B" pitchFamily="34" charset="-128"/>
                <a:ea typeface="Kozuka Gothic Pro B" pitchFamily="34" charset="-128"/>
              </a:rPr>
              <a:t>kisetsu</a:t>
            </a:r>
            <a:r>
              <a:rPr lang="en-GB" altLang="ja-JP" sz="2300" dirty="0">
                <a:solidFill>
                  <a:prstClr val="black"/>
                </a:solidFill>
                <a:latin typeface="Kozuka Gothic Pro B" pitchFamily="34" charset="-128"/>
                <a:ea typeface="Kozuka Gothic Pro B" pitchFamily="34" charset="-128"/>
              </a:rPr>
              <a:t>)</a:t>
            </a:r>
            <a:endParaRPr lang="en-GB" sz="2300" dirty="0">
              <a:solidFill>
                <a:prstClr val="black"/>
              </a:solidFill>
              <a:latin typeface="Kozuka Gothic Pro B" pitchFamily="34" charset="-128"/>
              <a:ea typeface="Kozuka Gothic Pro B"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2" name="TextBox 11">
            <a:extLst>
              <a:ext uri="{FF2B5EF4-FFF2-40B4-BE49-F238E27FC236}">
                <a16:creationId xmlns:a16="http://schemas.microsoft.com/office/drawing/2014/main" id="{94BAADC1-1FB3-4200-92A0-489A3BCF0C88}"/>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 The Japan Society 2025</a:t>
            </a:r>
            <a:endParaRPr lang="en-GB" dirty="0"/>
          </a:p>
        </p:txBody>
      </p:sp>
      <p:pic>
        <p:nvPicPr>
          <p:cNvPr id="13" name="Picture 2">
            <a:extLst>
              <a:ext uri="{FF2B5EF4-FFF2-40B4-BE49-F238E27FC236}">
                <a16:creationId xmlns:a16="http://schemas.microsoft.com/office/drawing/2014/main" id="{9743EBFC-5EC3-4E13-8FFA-AA7E5C372B0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96763" y="209970"/>
            <a:ext cx="1590037" cy="1337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167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7627D4DA-CA93-4100-9923-91CA0C97AC6D}" type="slidenum">
              <a:rPr lang="en-GB" smtClean="0"/>
              <a:t>5</a:t>
            </a:fld>
            <a:endParaRPr lang="en-GB" dirty="0"/>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Winter</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755577" y="1348298"/>
            <a:ext cx="7632846" cy="2677656"/>
          </a:xfrm>
          <a:prstGeom prst="rect">
            <a:avLst/>
          </a:prstGeom>
        </p:spPr>
        <p:txBody>
          <a:bodyPr wrap="square">
            <a:spAutoFit/>
          </a:bodyPr>
          <a:lstStyle/>
          <a:p>
            <a:r>
              <a:rPr lang="en-GB" sz="2400" dirty="0">
                <a:latin typeface="Kozuka Gothic Pro B" pitchFamily="34" charset="-128"/>
                <a:ea typeface="Kozuka Gothic Pro B" pitchFamily="34" charset="-128"/>
              </a:rPr>
              <a:t>Japan and the UK have a relatively similar climate.</a:t>
            </a:r>
          </a:p>
          <a:p>
            <a:endParaRPr lang="en-GB" sz="2400" dirty="0">
              <a:latin typeface="Kozuka Gothic Pro B" pitchFamily="34" charset="-128"/>
              <a:ea typeface="Kozuka Gothic Pro B" pitchFamily="34" charset="-128"/>
            </a:endParaRPr>
          </a:p>
          <a:p>
            <a:endParaRPr lang="en-GB" sz="2400" dirty="0">
              <a:latin typeface="Kozuka Gothic Pro B" pitchFamily="34" charset="-128"/>
              <a:ea typeface="Kozuka Gothic Pro B" pitchFamily="34" charset="-128"/>
            </a:endParaRPr>
          </a:p>
          <a:p>
            <a:endParaRPr lang="en-GB" sz="2400" dirty="0">
              <a:latin typeface="Kozuka Gothic Pro B" pitchFamily="34" charset="-128"/>
              <a:ea typeface="Kozuka Gothic Pro B" pitchFamily="34" charset="-128"/>
            </a:endParaRPr>
          </a:p>
          <a:p>
            <a:endParaRPr lang="en-GB" sz="2400" dirty="0">
              <a:latin typeface="Kozuka Gothic Pro B" pitchFamily="34" charset="-128"/>
              <a:ea typeface="Kozuka Gothic Pro B" pitchFamily="34" charset="-128"/>
            </a:endParaRPr>
          </a:p>
          <a:p>
            <a:endParaRPr lang="en-GB" sz="2400" dirty="0">
              <a:latin typeface="Kozuka Gothic Pro B" pitchFamily="34" charset="-128"/>
              <a:ea typeface="Kozuka Gothic Pro B" pitchFamily="34" charset="-128"/>
            </a:endParaRPr>
          </a:p>
          <a:p>
            <a:endParaRPr lang="en-GB" sz="2400" dirty="0">
              <a:latin typeface="Kozuka Gothic Pro B" pitchFamily="34" charset="-128"/>
              <a:ea typeface="Kozuka Gothic Pro B" pitchFamily="34" charset="-128"/>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 The Japan Society 2025</a:t>
            </a:r>
            <a:endParaRPr lang="en-GB" dirty="0"/>
          </a:p>
        </p:txBody>
      </p:sp>
      <p:pic>
        <p:nvPicPr>
          <p:cNvPr id="17" name="Picture 16">
            <a:extLst>
              <a:ext uri="{FF2B5EF4-FFF2-40B4-BE49-F238E27FC236}">
                <a16:creationId xmlns:a16="http://schemas.microsoft.com/office/drawing/2014/main" id="{46FA25F7-46D6-474F-8171-A713B92F26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7315" y="1839172"/>
            <a:ext cx="7329370" cy="3670530"/>
          </a:xfrm>
          <a:prstGeom prst="rect">
            <a:avLst/>
          </a:prstGeom>
        </p:spPr>
      </p:pic>
      <p:sp>
        <p:nvSpPr>
          <p:cNvPr id="20" name="Rectangle 19">
            <a:extLst>
              <a:ext uri="{FF2B5EF4-FFF2-40B4-BE49-F238E27FC236}">
                <a16:creationId xmlns:a16="http://schemas.microsoft.com/office/drawing/2014/main" id="{8ABD9DB4-5228-4039-88BA-3008524C4FFF}"/>
              </a:ext>
            </a:extLst>
          </p:cNvPr>
          <p:cNvSpPr/>
          <p:nvPr/>
        </p:nvSpPr>
        <p:spPr>
          <a:xfrm>
            <a:off x="2725579" y="2357752"/>
            <a:ext cx="656718" cy="461665"/>
          </a:xfrm>
          <a:prstGeom prst="rect">
            <a:avLst/>
          </a:prstGeom>
        </p:spPr>
        <p:txBody>
          <a:bodyPr wrap="square">
            <a:spAutoFit/>
          </a:bodyPr>
          <a:lstStyle/>
          <a:p>
            <a:pPr algn="ctr"/>
            <a:r>
              <a:rPr lang="en-GB" sz="2400" b="1" dirty="0">
                <a:latin typeface="Kozuka Gothic Pro B" pitchFamily="34" charset="-128"/>
                <a:ea typeface="Kozuka Gothic Pro B" pitchFamily="34" charset="-128"/>
              </a:rPr>
              <a:t>UK</a:t>
            </a:r>
          </a:p>
        </p:txBody>
      </p:sp>
      <p:cxnSp>
        <p:nvCxnSpPr>
          <p:cNvPr id="21" name="Straight Arrow Connector 20">
            <a:extLst>
              <a:ext uri="{FF2B5EF4-FFF2-40B4-BE49-F238E27FC236}">
                <a16:creationId xmlns:a16="http://schemas.microsoft.com/office/drawing/2014/main" id="{04B44D32-261B-4773-94B1-23D407ABF233}"/>
              </a:ext>
            </a:extLst>
          </p:cNvPr>
          <p:cNvCxnSpPr>
            <a:cxnSpLocks/>
          </p:cNvCxnSpPr>
          <p:nvPr/>
        </p:nvCxnSpPr>
        <p:spPr>
          <a:xfrm>
            <a:off x="3382297" y="2588585"/>
            <a:ext cx="757084" cy="0"/>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22" name="Rectangle 21">
            <a:extLst>
              <a:ext uri="{FF2B5EF4-FFF2-40B4-BE49-F238E27FC236}">
                <a16:creationId xmlns:a16="http://schemas.microsoft.com/office/drawing/2014/main" id="{AEE0C65E-EC9D-4694-8035-241A4BA93A01}"/>
              </a:ext>
            </a:extLst>
          </p:cNvPr>
          <p:cNvSpPr/>
          <p:nvPr/>
        </p:nvSpPr>
        <p:spPr>
          <a:xfrm>
            <a:off x="7670873" y="2662379"/>
            <a:ext cx="1646599" cy="464660"/>
          </a:xfrm>
          <a:prstGeom prst="rect">
            <a:avLst/>
          </a:prstGeom>
        </p:spPr>
        <p:txBody>
          <a:bodyPr wrap="square">
            <a:spAutoFit/>
          </a:bodyPr>
          <a:lstStyle/>
          <a:p>
            <a:pPr algn="ctr"/>
            <a:r>
              <a:rPr lang="en-GB" sz="2400" b="1" dirty="0">
                <a:latin typeface="Kozuka Gothic Pro B" pitchFamily="34" charset="-128"/>
                <a:ea typeface="Kozuka Gothic Pro B" pitchFamily="34" charset="-128"/>
              </a:rPr>
              <a:t>Japan</a:t>
            </a:r>
          </a:p>
        </p:txBody>
      </p:sp>
      <p:cxnSp>
        <p:nvCxnSpPr>
          <p:cNvPr id="23" name="Straight Arrow Connector 22">
            <a:extLst>
              <a:ext uri="{FF2B5EF4-FFF2-40B4-BE49-F238E27FC236}">
                <a16:creationId xmlns:a16="http://schemas.microsoft.com/office/drawing/2014/main" id="{B8256F6A-5284-43EC-90C9-C5CD93BF1B1E}"/>
              </a:ext>
            </a:extLst>
          </p:cNvPr>
          <p:cNvCxnSpPr>
            <a:cxnSpLocks/>
          </p:cNvCxnSpPr>
          <p:nvPr/>
        </p:nvCxnSpPr>
        <p:spPr>
          <a:xfrm flipH="1">
            <a:off x="7303303" y="2894709"/>
            <a:ext cx="633393" cy="0"/>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24" name="Rectangle 23">
            <a:extLst>
              <a:ext uri="{FF2B5EF4-FFF2-40B4-BE49-F238E27FC236}">
                <a16:creationId xmlns:a16="http://schemas.microsoft.com/office/drawing/2014/main" id="{39B9D6BA-525C-4FDF-BE91-B0D4D2F35E9C}"/>
              </a:ext>
            </a:extLst>
          </p:cNvPr>
          <p:cNvSpPr/>
          <p:nvPr/>
        </p:nvSpPr>
        <p:spPr>
          <a:xfrm>
            <a:off x="1287649" y="4851164"/>
            <a:ext cx="6568702" cy="1107996"/>
          </a:xfrm>
          <a:prstGeom prst="rect">
            <a:avLst/>
          </a:prstGeom>
          <a:solidFill>
            <a:schemeClr val="bg1"/>
          </a:solidFill>
          <a:ln w="38100">
            <a:solidFill>
              <a:srgbClr val="FF0000"/>
            </a:solidFill>
            <a:prstDash val="dash"/>
          </a:ln>
        </p:spPr>
        <p:txBody>
          <a:bodyPr wrap="square">
            <a:spAutoFit/>
          </a:bodyPr>
          <a:lstStyle/>
          <a:p>
            <a:r>
              <a:rPr lang="en-GB" sz="2200" b="1" dirty="0">
                <a:latin typeface="Kozuka Gothic Pro B" pitchFamily="34" charset="-128"/>
                <a:ea typeface="Kozuka Gothic Pro B" pitchFamily="34" charset="-128"/>
              </a:rPr>
              <a:t>Mini-task: </a:t>
            </a:r>
            <a:r>
              <a:rPr lang="en-GB" sz="2200" dirty="0">
                <a:latin typeface="Kozuka Gothic Pro B" pitchFamily="34" charset="-128"/>
                <a:ea typeface="Kozuka Gothic Pro B" pitchFamily="34" charset="-128"/>
              </a:rPr>
              <a:t>Find out what the temperature and weather is like in </a:t>
            </a:r>
            <a:r>
              <a:rPr lang="en-GB" sz="2200" b="1" dirty="0">
                <a:latin typeface="Kozuka Gothic Pro B" pitchFamily="34" charset="-128"/>
                <a:ea typeface="Kozuka Gothic Pro B" pitchFamily="34" charset="-128"/>
              </a:rPr>
              <a:t>Tokyo</a:t>
            </a:r>
            <a:r>
              <a:rPr lang="en-GB" sz="2200" dirty="0">
                <a:latin typeface="Kozuka Gothic Pro B" pitchFamily="34" charset="-128"/>
                <a:ea typeface="Kozuka Gothic Pro B" pitchFamily="34" charset="-128"/>
              </a:rPr>
              <a:t> right now; is it similar or different to where you live?</a:t>
            </a:r>
          </a:p>
        </p:txBody>
      </p:sp>
    </p:spTree>
    <p:extLst>
      <p:ext uri="{BB962C8B-B14F-4D97-AF65-F5344CB8AC3E}">
        <p14:creationId xmlns:p14="http://schemas.microsoft.com/office/powerpoint/2010/main" val="214864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Winter</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317338" y="1435026"/>
            <a:ext cx="4146648"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In northern parts of Japan, it can especially get very cold and snowy. </a:t>
            </a:r>
            <a:endParaRPr lang="en-GB"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In Hokkaido, the temperatures regularly drop below 0 degrees Celsius during winter!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As such, winter sports such as skiing and snowboarding are particularly popular.</a:t>
            </a: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A snow covered field with buildings in the background&#10;&#10;Description automatically generated">
            <a:extLst>
              <a:ext uri="{FF2B5EF4-FFF2-40B4-BE49-F238E27FC236}">
                <a16:creationId xmlns:a16="http://schemas.microsoft.com/office/drawing/2014/main" id="{07808DE0-5519-45CE-ABC7-0C6ED4D77AD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33559" y="707077"/>
            <a:ext cx="3839282" cy="5097341"/>
          </a:xfrm>
          <a:prstGeom prst="rect">
            <a:avLst/>
          </a:prstGeom>
        </p:spPr>
      </p:pic>
      <p:pic>
        <p:nvPicPr>
          <p:cNvPr id="1028" name="Picture 4" descr="スキーのイラスト「女の子」">
            <a:extLst>
              <a:ext uri="{FF2B5EF4-FFF2-40B4-BE49-F238E27FC236}">
                <a16:creationId xmlns:a16="http://schemas.microsoft.com/office/drawing/2014/main" id="{BD23A7B5-BB78-414E-9367-6473D07E92E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58089" y="4183779"/>
            <a:ext cx="2045800" cy="19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23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b="1" dirty="0">
                <a:solidFill>
                  <a:srgbClr val="FF0000"/>
                </a:solidFill>
                <a:latin typeface="Kristen ITC"/>
                <a:ea typeface="Kozuka Gothic Pro B"/>
              </a:rPr>
              <a:t>Staying warm</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755575" y="1386496"/>
            <a:ext cx="784887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Because winter can be so cold, people stay warm by enjoying hot, warming meals at home - especially whilst sitting under a </a:t>
            </a:r>
            <a:r>
              <a:rPr lang="en-GB" sz="2400" b="1" dirty="0" err="1">
                <a:solidFill>
                  <a:prstClr val="black"/>
                </a:solidFill>
                <a:latin typeface="Kozuka Gothic Pro B" pitchFamily="34" charset="-128"/>
                <a:ea typeface="Kozuka Gothic Pro B" pitchFamily="34" charset="-128"/>
              </a:rPr>
              <a:t>kotatsu</a:t>
            </a:r>
            <a:r>
              <a:rPr lang="en-GB" sz="2400" dirty="0">
                <a:solidFill>
                  <a:prstClr val="black"/>
                </a:solidFill>
                <a:latin typeface="Kozuka Gothic Pro B" pitchFamily="34" charset="-128"/>
                <a:ea typeface="Kozuka Gothic Pro B" pitchFamily="34" charset="-128"/>
              </a:rPr>
              <a:t>!</a:t>
            </a:r>
            <a:endPar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descr="A table with a blanket on it&#10;&#10;Description automatically generated">
            <a:extLst>
              <a:ext uri="{FF2B5EF4-FFF2-40B4-BE49-F238E27FC236}">
                <a16:creationId xmlns:a16="http://schemas.microsoft.com/office/drawing/2014/main" id="{AD1D982F-F093-4D30-AD23-A22A164C60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69244" y="2645327"/>
            <a:ext cx="5005512" cy="3385729"/>
          </a:xfrm>
          <a:prstGeom prst="rect">
            <a:avLst/>
          </a:prstGeom>
        </p:spPr>
      </p:pic>
      <p:cxnSp>
        <p:nvCxnSpPr>
          <p:cNvPr id="13" name="Straight Arrow Connector 12">
            <a:extLst>
              <a:ext uri="{FF2B5EF4-FFF2-40B4-BE49-F238E27FC236}">
                <a16:creationId xmlns:a16="http://schemas.microsoft.com/office/drawing/2014/main" id="{9FD2717D-3F0A-451C-B6E9-0CC8A31F0FB4}"/>
              </a:ext>
            </a:extLst>
          </p:cNvPr>
          <p:cNvCxnSpPr>
            <a:cxnSpLocks/>
          </p:cNvCxnSpPr>
          <p:nvPr/>
        </p:nvCxnSpPr>
        <p:spPr>
          <a:xfrm flipV="1">
            <a:off x="1917290" y="4237704"/>
            <a:ext cx="2546696" cy="599767"/>
          </a:xfrm>
          <a:prstGeom prst="straightConnector1">
            <a:avLst/>
          </a:prstGeom>
          <a:ln w="38100">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16" name="Rectangle 15">
            <a:extLst>
              <a:ext uri="{FF2B5EF4-FFF2-40B4-BE49-F238E27FC236}">
                <a16:creationId xmlns:a16="http://schemas.microsoft.com/office/drawing/2014/main" id="{78604CBE-29BD-41D3-99EC-37700548E14C}"/>
              </a:ext>
            </a:extLst>
          </p:cNvPr>
          <p:cNvSpPr/>
          <p:nvPr/>
        </p:nvSpPr>
        <p:spPr>
          <a:xfrm>
            <a:off x="77887" y="4491173"/>
            <a:ext cx="2189186"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Kozuka Gothic Pro B" pitchFamily="34" charset="-128"/>
                <a:ea typeface="Kozuka Gothic Pro B" pitchFamily="34" charset="-128"/>
              </a:rPr>
              <a:t>Underneath the table is a small heater</a:t>
            </a:r>
            <a:endParaRPr kumimoji="0" lang="en-GB"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cxnSp>
        <p:nvCxnSpPr>
          <p:cNvPr id="18" name="Straight Arrow Connector 17">
            <a:extLst>
              <a:ext uri="{FF2B5EF4-FFF2-40B4-BE49-F238E27FC236}">
                <a16:creationId xmlns:a16="http://schemas.microsoft.com/office/drawing/2014/main" id="{DC8B85AC-A0C9-46C0-839C-1BECEAAC3E53}"/>
              </a:ext>
            </a:extLst>
          </p:cNvPr>
          <p:cNvCxnSpPr>
            <a:cxnSpLocks/>
          </p:cNvCxnSpPr>
          <p:nvPr/>
        </p:nvCxnSpPr>
        <p:spPr>
          <a:xfrm flipH="1">
            <a:off x="5943600" y="4237704"/>
            <a:ext cx="1283111" cy="253469"/>
          </a:xfrm>
          <a:prstGeom prst="straightConnector1">
            <a:avLst/>
          </a:prstGeom>
          <a:ln w="38100">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23" name="Rectangle 22">
            <a:extLst>
              <a:ext uri="{FF2B5EF4-FFF2-40B4-BE49-F238E27FC236}">
                <a16:creationId xmlns:a16="http://schemas.microsoft.com/office/drawing/2014/main" id="{4AF2C345-5126-4D4A-B54D-6606108398A5}"/>
              </a:ext>
            </a:extLst>
          </p:cNvPr>
          <p:cNvSpPr/>
          <p:nvPr/>
        </p:nvSpPr>
        <p:spPr>
          <a:xfrm>
            <a:off x="7226710" y="3776039"/>
            <a:ext cx="183940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Kozuka Gothic Pro B" pitchFamily="34" charset="-128"/>
                <a:ea typeface="Kozuka Gothic Pro B" pitchFamily="34" charset="-128"/>
              </a:rPr>
              <a:t>The blankets help to trap the heat</a:t>
            </a:r>
            <a:endParaRPr kumimoji="0" lang="en-GB"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Tree>
    <p:extLst>
      <p:ext uri="{BB962C8B-B14F-4D97-AF65-F5344CB8AC3E}">
        <p14:creationId xmlns:p14="http://schemas.microsoft.com/office/powerpoint/2010/main" val="1244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Video</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755576" y="1381439"/>
            <a:ext cx="763284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Watch the </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hlinkClick r:id="rId5"/>
              </a:rPr>
              <a:t>video</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all about popular food people like to eat </a:t>
            </a:r>
            <a:r>
              <a:rPr lang="en-GB" sz="2400" dirty="0">
                <a:solidFill>
                  <a:prstClr val="black"/>
                </a:solidFill>
                <a:latin typeface="Kozuka Gothic Pro B" pitchFamily="34" charset="-128"/>
                <a:ea typeface="Kozuka Gothic Pro B" pitchFamily="34" charset="-128"/>
              </a:rPr>
              <a:t>in Japan during winter time. </a:t>
            </a: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Online Media 2" title="Japanese Food - Winter">
            <a:hlinkClick r:id="" action="ppaction://media"/>
            <a:extLst>
              <a:ext uri="{FF2B5EF4-FFF2-40B4-BE49-F238E27FC236}">
                <a16:creationId xmlns:a16="http://schemas.microsoft.com/office/drawing/2014/main" id="{50E70E75-E8B3-4A20-90DA-7C185669A1AD}"/>
              </a:ext>
            </a:extLst>
          </p:cNvPr>
          <p:cNvPicPr>
            <a:picLocks noRot="1" noChangeAspect="1"/>
          </p:cNvPicPr>
          <p:nvPr>
            <a:videoFile r:link="rId1"/>
          </p:nvPr>
        </p:nvPicPr>
        <p:blipFill>
          <a:blip r:embed="rId6"/>
          <a:stretch>
            <a:fillRect/>
          </a:stretch>
        </p:blipFill>
        <p:spPr>
          <a:xfrm>
            <a:off x="1443970" y="2378585"/>
            <a:ext cx="6256057" cy="3534672"/>
          </a:xfrm>
          <a:prstGeom prst="rect">
            <a:avLst/>
          </a:prstGeom>
        </p:spPr>
      </p:pic>
    </p:spTree>
    <p:extLst>
      <p:ext uri="{BB962C8B-B14F-4D97-AF65-F5344CB8AC3E}">
        <p14:creationId xmlns:p14="http://schemas.microsoft.com/office/powerpoint/2010/main" val="180507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Activity 1</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539551" y="1432805"/>
            <a:ext cx="3825972"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Watch the video again</a:t>
            </a:r>
            <a:r>
              <a:rPr lang="en-GB" sz="2800" dirty="0">
                <a:solidFill>
                  <a:prstClr val="black"/>
                </a:solidFill>
                <a:latin typeface="Kozuka Gothic Pro B" pitchFamily="34" charset="-128"/>
                <a:ea typeface="Kozuka Gothic Pro B"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Kozuka Gothic Pro B" pitchFamily="34" charset="-128"/>
                <a:ea typeface="Kozuka Gothic Pro B" pitchFamily="34" charset="-128"/>
              </a:rPr>
              <a:t>This time, </a:t>
            </a:r>
            <a:r>
              <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make no</a:t>
            </a:r>
            <a:r>
              <a:rPr lang="en-GB" sz="2800" dirty="0" err="1">
                <a:solidFill>
                  <a:prstClr val="black"/>
                </a:solidFill>
                <a:latin typeface="Kozuka Gothic Pro B" pitchFamily="34" charset="-128"/>
                <a:ea typeface="Kozuka Gothic Pro B" pitchFamily="34" charset="-128"/>
              </a:rPr>
              <a:t>tes</a:t>
            </a:r>
            <a:r>
              <a:rPr lang="en-GB" sz="2800" dirty="0">
                <a:solidFill>
                  <a:prstClr val="black"/>
                </a:solidFill>
                <a:latin typeface="Kozuka Gothic Pro B" pitchFamily="34" charset="-128"/>
                <a:ea typeface="Kozuka Gothic Pro B" pitchFamily="34" charset="-128"/>
              </a:rPr>
              <a:t> on the worksheet and answer the questions.</a:t>
            </a: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5FB66228-CD22-439B-A080-348E7E0D1D95}"/>
              </a:ext>
            </a:extLst>
          </p:cNvPr>
          <p:cNvPicPr>
            <a:picLocks noChangeAspect="1"/>
          </p:cNvPicPr>
          <p:nvPr/>
        </p:nvPicPr>
        <p:blipFill>
          <a:blip r:embed="rId4"/>
          <a:stretch>
            <a:fillRect/>
          </a:stretch>
        </p:blipFill>
        <p:spPr>
          <a:xfrm>
            <a:off x="4881099" y="404664"/>
            <a:ext cx="3805701" cy="5197861"/>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69D45E64-10C9-4908-ABEF-BF154E1A1F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0937" y="4324574"/>
            <a:ext cx="2743200" cy="1971675"/>
          </a:xfrm>
          <a:prstGeom prst="rect">
            <a:avLst/>
          </a:prstGeom>
        </p:spPr>
      </p:pic>
    </p:spTree>
    <p:extLst>
      <p:ext uri="{BB962C8B-B14F-4D97-AF65-F5344CB8AC3E}">
        <p14:creationId xmlns:p14="http://schemas.microsoft.com/office/powerpoint/2010/main" val="22483096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55B018323F8642A5467299A1B9FAE8" ma:contentTypeVersion="15" ma:contentTypeDescription="Create a new document." ma:contentTypeScope="" ma:versionID="125012abcbb2d9900372ceccf7c5d466">
  <xsd:schema xmlns:xsd="http://www.w3.org/2001/XMLSchema" xmlns:xs="http://www.w3.org/2001/XMLSchema" xmlns:p="http://schemas.microsoft.com/office/2006/metadata/properties" xmlns:ns2="d8b6db6b-d518-46de-a133-ecec48f9032d" xmlns:ns3="22c91556-46bc-4590-bcd5-90c67e4b91fa" targetNamespace="http://schemas.microsoft.com/office/2006/metadata/properties" ma:root="true" ma:fieldsID="cdd29ca83f939dcda192c558b44b9990" ns2:_="" ns3:_="">
    <xsd:import namespace="d8b6db6b-d518-46de-a133-ecec48f9032d"/>
    <xsd:import namespace="22c91556-46bc-4590-bcd5-90c67e4b91f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b6db6b-d518-46de-a133-ecec48f90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7f363ac-60c5-4dbc-b4e3-f2fa882781a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c91556-46bc-4590-bcd5-90c67e4b91f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38fdc1c-08e9-4115-8215-a2101e22a682}" ma:internalName="TaxCatchAll" ma:showField="CatchAllData" ma:web="22c91556-46bc-4590-bcd5-90c67e4b91f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2c91556-46bc-4590-bcd5-90c67e4b91fa" xsi:nil="true"/>
    <lcf76f155ced4ddcb4097134ff3c332f xmlns="d8b6db6b-d518-46de-a133-ecec48f9032d">
      <Terms xmlns="http://schemas.microsoft.com/office/infopath/2007/PartnerControls"/>
    </lcf76f155ced4ddcb4097134ff3c332f>
    <MediaLengthInSeconds xmlns="d8b6db6b-d518-46de-a133-ecec48f9032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5C2633-D70B-477C-9DBD-57FD3D88B0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b6db6b-d518-46de-a133-ecec48f9032d"/>
    <ds:schemaRef ds:uri="22c91556-46bc-4590-bcd5-90c67e4b91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E62433-4D4E-43E1-9295-4B31A7EF5F87}">
  <ds:schemaRefs>
    <ds:schemaRef ds:uri="http://schemas.microsoft.com/office/2006/metadata/properties"/>
    <ds:schemaRef ds:uri="http://schemas.microsoft.com/office/infopath/2007/PartnerControls"/>
    <ds:schemaRef ds:uri="22c91556-46bc-4590-bcd5-90c67e4b91fa"/>
    <ds:schemaRef ds:uri="d8b6db6b-d518-46de-a133-ecec48f9032d"/>
  </ds:schemaRefs>
</ds:datastoreItem>
</file>

<file path=customXml/itemProps3.xml><?xml version="1.0" encoding="utf-8"?>
<ds:datastoreItem xmlns:ds="http://schemas.openxmlformats.org/officeDocument/2006/customXml" ds:itemID="{23068C8B-8CBD-4AA9-B61D-64AC042C95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1542</TotalTime>
  <Words>2527</Words>
  <Application>Microsoft Office PowerPoint</Application>
  <PresentationFormat>On-screen Show (4:3)</PresentationFormat>
  <Paragraphs>277</Paragraphs>
  <Slides>28</Slides>
  <Notes>27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Google Sans</vt:lpstr>
      <vt:lpstr>Kozuka Gothic Pro B</vt:lpstr>
      <vt:lpstr>Kozuka Gothic Pro R</vt:lpstr>
      <vt:lpstr>Source Han Sans</vt:lpstr>
      <vt:lpstr>Arial</vt:lpstr>
      <vt:lpstr>Calibri</vt:lpstr>
      <vt:lpstr>Kristen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Japan Society</dc:creator>
  <cp:lastModifiedBy>Lucy Hawksley</cp:lastModifiedBy>
  <cp:revision>61</cp:revision>
  <dcterms:created xsi:type="dcterms:W3CDTF">2017-05-31T10:45:44Z</dcterms:created>
  <dcterms:modified xsi:type="dcterms:W3CDTF">2025-12-18T08:58:17Z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0x0101004855B018323F8642A5467299A1B9FAE8</vt:lpwstr>
  </property>
  <property fmtid="{D5CDD505-2E9C-101B-9397-08002B2CF9AE}" pid="3" name="Order">
    <vt:r8>92400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