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1" r:id="rId3"/>
    <p:sldId id="272" r:id="rId4"/>
    <p:sldId id="269" r:id="rId5"/>
    <p:sldId id="262" r:id="rId6"/>
    <p:sldId id="275" r:id="rId7"/>
    <p:sldId id="279" r:id="rId8"/>
    <p:sldId id="266" r:id="rId9"/>
    <p:sldId id="273" r:id="rId10"/>
    <p:sldId id="277" r:id="rId11"/>
    <p:sldId id="263" r:id="rId12"/>
    <p:sldId id="27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1YVv2Abuzwdz6GP8zm1IA==" hashData="uy6nfHZnnWiPa8Bp0ZDmu+RJwzrfrbYDiehmmCxa5SVwPMFwHkndAnRTDr5XcDM50o13wnGdnGhVeDaNIDRKU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9" clrIdx="0"/>
  <p:cmAuthor id="1" name="Alys Turner" initials="A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A6E2A6"/>
    <a:srgbClr val="808080"/>
    <a:srgbClr val="993399"/>
    <a:srgbClr val="0099FF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19" autoAdjust="0"/>
  </p:normalViewPr>
  <p:slideViewPr>
    <p:cSldViewPr>
      <p:cViewPr varScale="1">
        <p:scale>
          <a:sx n="96" d="100"/>
          <a:sy n="96" d="100"/>
        </p:scale>
        <p:origin x="2034" y="72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Z-R3VondI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icy.net/GamePlay/8778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2/04/blog-post_05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students what they can see in the picture.</a:t>
            </a:r>
          </a:p>
          <a:p>
            <a:r>
              <a:rPr lang="en-GB" dirty="0"/>
              <a:t>What do they think this might be?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Show students a short clip of</a:t>
            </a:r>
            <a:r>
              <a:rPr lang="en-GB" altLang="en-US" sz="1200" baseline="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r>
              <a:rPr lang="en-GB" altLang="en-US" sz="1200" baseline="0" dirty="0" err="1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mochi</a:t>
            </a:r>
            <a:r>
              <a:rPr lang="en-GB" altLang="en-US" sz="1200" baseline="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being made: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https://www.youtube.com/watch?v=5AZ-R3VondI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Pupils should match each word to the corresponding category. Get them to discuss either in pairs or small groups at first, and feedback as a whole class. Ask pupils if they remember what each word means too!</a:t>
            </a:r>
          </a:p>
          <a:p>
            <a:r>
              <a:rPr lang="en-GB" dirty="0"/>
              <a:t>Use the animations on the PowerPoint slides to check your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atin typeface="Kozuka Gothic Pro R" pitchFamily="34" charset="-128"/>
                <a:ea typeface="Kozuka Gothic Pro R" pitchFamily="34" charset="-128"/>
              </a:rPr>
              <a:t>Teacher’s Note</a:t>
            </a:r>
            <a:r>
              <a:rPr lang="en-GB" sz="1200" b="1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endParaRPr lang="en-GB" sz="1200" b="1" dirty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Tell students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that </a:t>
            </a:r>
            <a:r>
              <a:rPr lang="en-GB" sz="1200" baseline="0" dirty="0" err="1">
                <a:latin typeface="Kozuka Gothic Pro R" pitchFamily="34" charset="-128"/>
                <a:ea typeface="Kozuka Gothic Pro R" pitchFamily="34" charset="-128"/>
              </a:rPr>
              <a:t>Oshogatsu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happens between the 1st to the 5th of January.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err="1"/>
              <a:t>Kadomatsu</a:t>
            </a:r>
            <a:r>
              <a:rPr lang="en-GB" b="0" baseline="0" dirty="0"/>
              <a:t> is made of bamboo and pine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Kagamimochi</a:t>
            </a:r>
            <a:r>
              <a:rPr lang="en-GB" b="0" baseline="0" dirty="0"/>
              <a:t> </a:t>
            </a:r>
            <a:r>
              <a:rPr lang="en-GB" altLang="ja-JP" sz="12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is m</a:t>
            </a:r>
            <a:r>
              <a:rPr lang="en-GB" altLang="en-US" sz="12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ade of rice cake with an orange on top</a:t>
            </a:r>
            <a:endParaRPr lang="en-GB" b="0" dirty="0"/>
          </a:p>
          <a:p>
            <a:r>
              <a:rPr lang="en-GB" b="1" i="1" dirty="0"/>
              <a:t>Refer to Teacher’s background</a:t>
            </a:r>
            <a:r>
              <a:rPr lang="en-GB" b="1" i="1" baseline="0" dirty="0"/>
              <a:t> notes for information on </a:t>
            </a:r>
            <a:r>
              <a:rPr lang="en-GB" b="1" i="1" baseline="0" dirty="0" err="1"/>
              <a:t>Kadomatsu</a:t>
            </a:r>
            <a:r>
              <a:rPr lang="en-GB" b="1" i="1" baseline="0" dirty="0"/>
              <a:t> and </a:t>
            </a:r>
            <a:r>
              <a:rPr lang="en-GB" b="1" i="1" baseline="0" dirty="0" err="1"/>
              <a:t>Kagamimochi</a:t>
            </a:r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err="1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Osechi</a:t>
            </a:r>
            <a:r>
              <a:rPr lang="en-GB" altLang="en-US" sz="12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is colourful food presented in boxes. Each food has a special meaning.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Ozoni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is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a</a:t>
            </a:r>
            <a:r>
              <a:rPr lang="en-GB" altLang="en-US" sz="12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special soup eaten in the morning, which includes </a:t>
            </a:r>
            <a:r>
              <a:rPr lang="en-GB" altLang="en-US" sz="1200" dirty="0" err="1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mochi</a:t>
            </a:r>
            <a:r>
              <a:rPr lang="en-GB" altLang="en-US" sz="12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– Japanese rice cake, which is very gloopy!</a:t>
            </a: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Japanese Food at New Year’s - http://a2-2.marugotoweb.jp/ja/life-and-culture/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Shinto is a religion originating from Japan, and has existed for as long as Japan has itself. Shinto literally means “the way of the gods”.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Hatsu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means first, so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Hatsumode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‘the first visit’ of the year. 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this Japan Foundation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Marugoto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video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how Japanese people spend New Years Day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 5: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Oshogatsu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http://a2-2.marugotoweb.jp/ja/life-and-culture/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Kimono is the national dress of Japan.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men and women wear kimono!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from Canva.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Joya no Kane takes place in Buddhist temples. </a:t>
            </a:r>
          </a:p>
          <a:p>
            <a:r>
              <a:rPr lang="en-GB" dirty="0"/>
              <a:t>The</a:t>
            </a:r>
            <a:r>
              <a:rPr lang="en-GB" baseline="0" dirty="0"/>
              <a:t>re is a Buddhist belief that humans are plagued by 108 desires which cause human suffering – each bell ring purifies one of the desires. </a:t>
            </a:r>
          </a:p>
          <a:p>
            <a:r>
              <a:rPr lang="en-GB" altLang="en-US" sz="12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Some bells are so large that it takes a team of monks to ring them.</a:t>
            </a:r>
          </a:p>
          <a:p>
            <a:r>
              <a:rPr lang="en-GB" dirty="0"/>
              <a:t>The bell ringing is normally performed Buddhist</a:t>
            </a:r>
            <a:r>
              <a:rPr lang="en-GB" baseline="0" dirty="0"/>
              <a:t> monks at the temple</a:t>
            </a:r>
            <a:r>
              <a:rPr lang="en-GB" dirty="0"/>
              <a:t>, but some places</a:t>
            </a:r>
            <a:r>
              <a:rPr lang="en-GB" baseline="0" dirty="0"/>
              <a:t> allow the public to take part. </a:t>
            </a:r>
          </a:p>
          <a:p>
            <a:r>
              <a:rPr lang="en-GB" altLang="en-US" sz="12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You can try a virtual bell ringing </a:t>
            </a:r>
            <a:r>
              <a:rPr lang="en-GB" altLang="en-US" sz="120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from:</a:t>
            </a:r>
            <a:r>
              <a:rPr lang="en-GB" altLang="en-US" sz="1200" baseline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https://plicy.net/GamePlay/87786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Otoshidama</a:t>
            </a:r>
            <a:r>
              <a:rPr lang="en-GB" dirty="0"/>
              <a:t> image: </a:t>
            </a:r>
            <a:r>
              <a:rPr lang="en-GB" dirty="0">
                <a:hlinkClick r:id="rId3"/>
              </a:rPr>
              <a:t>https://www.irasutoya.com/2012/04/blog-post_05.html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D63-733D-42BB-9463-6D12ED50BFCC}" type="datetime1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78B3-88B1-4F98-8246-219BA2C71DB6}" type="datetime1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2182-6DF4-47B4-ABD7-8694BEFC9E30}" type="datetime1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F10-EC4A-4A9F-B12E-98815FE74AE8}" type="datetime1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D63A-CEA8-4B1D-A7B4-270287E1D9C2}" type="datetime1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ABE3-09E9-4F78-A122-1EBAEE4289DE}" type="datetime1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289-30B9-441F-A1E8-11CCF40DCEBF}" type="datetime1">
              <a:rPr lang="en-GB" smtClean="0"/>
              <a:t>19/12/2024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3E18-3C34-47B1-8BEA-ADB68B9B25D2}" type="datetime1">
              <a:rPr lang="en-GB" smtClean="0"/>
              <a:t>19/12/2024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485C-8DCD-4128-B406-C5EFE9CC3ECF}" type="datetime1">
              <a:rPr lang="en-GB" smtClean="0"/>
              <a:t>19/12/2024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D10-DC68-48CB-B3AB-13C6F24D529E}" type="datetime1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C49C-F18A-40B5-9731-AA981B6431CA}" type="datetime1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2DFA-98AB-49B3-86AB-CFC22FBCFF22}" type="datetime1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set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Rinkacho,_Higashiyama_Ward,_Kyoto,_Kyoto_Prefecture_605-0062,_Japan_-_panoramio_(2).jpg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Title Image: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https://commons.wikimedia.org/wiki/File:Oseti.jpg</a:t>
            </a:r>
            <a:r>
              <a:rPr lang="en-GB" dirty="0">
                <a:solidFill>
                  <a:schemeClr val="bg1"/>
                </a:solidFill>
              </a:rPr>
              <a:t> (no changes)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1026" name="Picture 2" descr="Image result for æ­£ææ¥æ¬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" b="3131"/>
          <a:stretch/>
        </p:blipFill>
        <p:spPr bwMode="auto">
          <a:xfrm>
            <a:off x="206634" y="348776"/>
            <a:ext cx="8730731" cy="5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50399" y="4816370"/>
            <a:ext cx="3689711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Japanese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New Year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28" y="345745"/>
            <a:ext cx="1233488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760" y="260648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Activities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5123" name="Picture 3" descr="E:\イラスト・カット５０００\カラー\01 12カ月\01 1月\01-02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0" y="2131608"/>
            <a:ext cx="2532196" cy="253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15816" y="1725991"/>
            <a:ext cx="5976664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 popular traditional activity at New Years </a:t>
            </a:r>
          </a:p>
          <a:p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is called </a:t>
            </a:r>
            <a:r>
              <a:rPr lang="en-GB" altLang="en-US" sz="2400" b="1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mochitsuki</a:t>
            </a:r>
            <a:r>
              <a:rPr lang="en-GB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もちつき</a:t>
            </a:r>
            <a:endParaRPr lang="en-GB" altLang="ja-JP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endParaRPr lang="en-GB" altLang="ja-JP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This is the traditional way of making the sticky rice cakes, called ‘</a:t>
            </a:r>
            <a:r>
              <a:rPr lang="en-GB" altLang="en-US" sz="2400" dirty="0" err="1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mochi</a:t>
            </a:r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’.</a:t>
            </a:r>
          </a:p>
          <a:p>
            <a:endParaRPr lang="en-GB" altLang="en-US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It involves pounding steamed rice with a wooden hammer in a special mortar (bowl) until it has a firm, sticky and creamy texture.</a:t>
            </a:r>
          </a:p>
          <a:p>
            <a:pPr algn="l"/>
            <a:endParaRPr lang="en-GB" altLang="en-US" sz="20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l"/>
            <a:endParaRPr lang="en-GB" altLang="en-US" sz="20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646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09411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2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313" y="1007733"/>
            <a:ext cx="871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000" dirty="0">
                <a:latin typeface="Kozuka Gothic Pro R" pitchFamily="34" charset="-128"/>
                <a:ea typeface="Kozuka Gothic Pro R" pitchFamily="34" charset="-128"/>
              </a:rPr>
              <a:t>In your speech bubble, write things you remember about Japanese New Year. Stick</a:t>
            </a:r>
            <a:r>
              <a:rPr lang="ja-JP" altLang="en-US" sz="20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altLang="ja-JP" sz="2000" dirty="0">
                <a:latin typeface="Kozuka Gothic Pro R" pitchFamily="34" charset="-128"/>
                <a:ea typeface="Kozuka Gothic Pro R" pitchFamily="34" charset="-128"/>
              </a:rPr>
              <a:t>it on the board for your teacher to discuss with the class, </a:t>
            </a:r>
          </a:p>
          <a:p>
            <a:r>
              <a:rPr lang="en-GB" altLang="ja-JP" sz="2000" dirty="0">
                <a:latin typeface="Kozuka Gothic Pro R" pitchFamily="34" charset="-128"/>
                <a:ea typeface="Kozuka Gothic Pro R" pitchFamily="34" charset="-128"/>
              </a:rPr>
              <a:t>or use them to decorate your classroom.</a:t>
            </a:r>
            <a:r>
              <a:rPr lang="en-GB" altLang="en-US" sz="2000" dirty="0">
                <a:latin typeface="Kozuka Gothic Pro R" pitchFamily="34" charset="-128"/>
                <a:ea typeface="Kozuka Gothic Pro R" pitchFamily="34" charset="-128"/>
              </a:rPr>
              <a:t>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00673" y="2420888"/>
            <a:ext cx="3853631" cy="1677120"/>
          </a:xfrm>
          <a:prstGeom prst="wedgeEllipseCallou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What do Japanese people eat at 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New Year?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5054656" y="2225801"/>
            <a:ext cx="3636590" cy="1728191"/>
          </a:xfrm>
          <a:prstGeom prst="wedgeEllipseCallout">
            <a:avLst>
              <a:gd name="adj1" fmla="val 17380"/>
              <a:gd name="adj2" fmla="val 61740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What do Japanese people do at 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New Year?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28097" y="4523286"/>
            <a:ext cx="3807482" cy="1457994"/>
          </a:xfrm>
          <a:prstGeom prst="wedgeEllipseCallout">
            <a:avLst>
              <a:gd name="adj1" fmla="val 33487"/>
              <a:gd name="adj2" fmla="val -72089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Where do Japanese people go at 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New Year?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4932040" y="4365104"/>
            <a:ext cx="3762618" cy="1602010"/>
          </a:xfrm>
          <a:prstGeom prst="wedgeEllipseCallou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What do Japanese people write at 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New Year?</a:t>
            </a:r>
          </a:p>
        </p:txBody>
      </p:sp>
    </p:spTree>
    <p:extLst>
      <p:ext uri="{BB962C8B-B14F-4D97-AF65-F5344CB8AC3E}">
        <p14:creationId xmlns:p14="http://schemas.microsoft.com/office/powerpoint/2010/main" val="240312395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25344"/>
            <a:ext cx="9144000" cy="332655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8420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392414"/>
              </p:ext>
            </p:extLst>
          </p:nvPr>
        </p:nvGraphicFramePr>
        <p:xfrm>
          <a:off x="483714" y="1052736"/>
          <a:ext cx="8028893" cy="263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Food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Decorations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Rituals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Customs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Kozuka Gothic Pro B" pitchFamily="34" charset="-128"/>
                          <a:ea typeface="Kozuka Gothic Pro B" pitchFamily="34" charset="-128"/>
                        </a:rPr>
                        <a:t>Activities</a:t>
                      </a:r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67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716" marB="45716">
                    <a:solidFill>
                      <a:srgbClr val="33993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302000" y="5449148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osechiryori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02000" y="4817323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otoshidama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2000" y="4207723"/>
            <a:ext cx="2746375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hatsumode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313" y="5449148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ozoni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3714" y="4848691"/>
            <a:ext cx="27463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nengajo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8313" y="4207723"/>
            <a:ext cx="2746375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mochitsuki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5375" y="5426923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joya</a:t>
            </a:r>
            <a:r>
              <a:rPr lang="en-GB" sz="2000" dirty="0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 no </a:t>
            </a: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kane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5375" y="4817323"/>
            <a:ext cx="27463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kagamimochi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5375" y="4207723"/>
            <a:ext cx="2746375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tx1"/>
                </a:solidFill>
                <a:latin typeface="Kozuka Gothic Pro B" pitchFamily="34" charset="-128"/>
                <a:ea typeface="Kozuka Gothic Pro B" pitchFamily="34" charset="-128"/>
              </a:rPr>
              <a:t>kadomatsu</a:t>
            </a:r>
            <a:endParaRPr lang="en-GB" sz="20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429" y="260648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Extension Activity </a:t>
            </a:r>
          </a:p>
        </p:txBody>
      </p:sp>
    </p:spTree>
    <p:extLst>
      <p:ext uri="{BB962C8B-B14F-4D97-AF65-F5344CB8AC3E}">
        <p14:creationId xmlns:p14="http://schemas.microsoft.com/office/powerpoint/2010/main" val="2297652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64514 -0.391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45435 -0.485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06372 -0.5729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01909 -0.3918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16198 -0.4282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37361 -0.5203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5066 -0.339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5066 -0.4807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-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33333 -0.5171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was developed by the Japan Society in collaboration with Katy Simpson.</a:t>
            </a:r>
          </a:p>
          <a:p>
            <a:endParaRPr lang="en-GB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r>
              <a:rPr lang="en-GB" b="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br>
              <a:rPr lang="en-GB" b="1" dirty="0">
                <a:latin typeface="Kozuka Gothic Pro B" pitchFamily="34" charset="-128"/>
                <a:ea typeface="Kozuka Gothic Pro B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b="1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©The Japan Society with Katy Simpson</a:t>
            </a:r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2768" y="6356350"/>
            <a:ext cx="903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2954" y="501317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New Year is the biggest celebration in Japan.</a:t>
            </a: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The celebration is called </a:t>
            </a:r>
            <a:r>
              <a:rPr lang="en-GB" sz="2400" b="1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Oshogatsu</a:t>
            </a:r>
            <a:r>
              <a:rPr lang="en-GB" sz="2400" b="1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.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　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20662" y="738160"/>
            <a:ext cx="5988104" cy="4000907"/>
            <a:chOff x="1632102" y="476550"/>
            <a:chExt cx="5988104" cy="4000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102" y="476550"/>
              <a:ext cx="5976664" cy="40009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CD5438-4951-482D-BD87-1AE91D1AA524}"/>
                </a:ext>
              </a:extLst>
            </p:cNvPr>
            <p:cNvSpPr txBox="1"/>
            <p:nvPr/>
          </p:nvSpPr>
          <p:spPr>
            <a:xfrm>
              <a:off x="6036030" y="476550"/>
              <a:ext cx="15841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©</a:t>
              </a:r>
              <a:r>
                <a:rPr lang="en-GB" sz="1100" dirty="0" err="1">
                  <a:solidFill>
                    <a:schemeClr val="bg1"/>
                  </a:solidFill>
                </a:rPr>
                <a:t>Yasufumi</a:t>
              </a:r>
              <a:r>
                <a:rPr lang="en-GB" sz="1100" dirty="0">
                  <a:solidFill>
                    <a:schemeClr val="bg1"/>
                  </a:solidFill>
                </a:rPr>
                <a:t> Nishi/JNTO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8760" y="378977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1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Picture 2" descr="\\js_sql\data\former long term staff\William\Booklet design\Japan_Society_Illustration\Characters\characters_jpg\character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391" y="5157192"/>
            <a:ext cx="969457" cy="9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873" y="1583082"/>
            <a:ext cx="78306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Your teacher will introduce different aspects of Japanese New Year. </a:t>
            </a:r>
          </a:p>
          <a:p>
            <a:pPr algn="ctr"/>
            <a:endParaRPr lang="en-GB" altLang="en-US" sz="28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/>
            <a:r>
              <a:rPr lang="en-GB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As you hear about Japanese New Year Celebrations, match the picture cards to the word cards.</a:t>
            </a:r>
          </a:p>
          <a:p>
            <a:pPr algn="ctr"/>
            <a:endParaRPr lang="en-GB" altLang="en-US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/>
            <a:endParaRPr lang="en-GB" altLang="en-US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r>
              <a:rPr lang="en-GB" altLang="en-US" sz="2800" b="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Extra Challenge: </a:t>
            </a:r>
            <a:r>
              <a:rPr lang="en-GB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Match the hiragana words too by using a hiragana chart to help.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725160"/>
            <a:ext cx="899160" cy="899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5364"/>
            <a:ext cx="658222" cy="65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3" y="3993254"/>
            <a:ext cx="559221" cy="631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12" y="329957"/>
            <a:ext cx="343197" cy="38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5" y="5539207"/>
            <a:ext cx="343197" cy="3872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98" y="792744"/>
            <a:ext cx="293177" cy="3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6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534834"/>
            <a:ext cx="9144000" cy="323166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51303" y="369328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Decorations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" y="6492875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19726" y="4655502"/>
            <a:ext cx="2936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Kadomatsu</a:t>
            </a:r>
            <a:endParaRPr lang="en-GB" altLang="en-US" sz="28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かどまつ</a:t>
            </a:r>
            <a:r>
              <a:rPr lang="en-GB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631820" y="4655503"/>
            <a:ext cx="332455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8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kagamimochi</a:t>
            </a:r>
            <a:r>
              <a:rPr lang="ja-JP" altLang="en-US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endParaRPr lang="en-US" altLang="ja-JP" sz="28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かがみもち</a:t>
            </a:r>
            <a:endParaRPr lang="en-GB" altLang="ja-JP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1706" y="2757227"/>
            <a:ext cx="7060228" cy="960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  <a:cs typeface="Calibri Light" panose="020F0302020204030204" pitchFamily="34" charset="0"/>
              </a:rPr>
              <a:t>Japanese people decorate their homes with traditional decorations called </a:t>
            </a:r>
            <a:r>
              <a:rPr lang="en-GB" sz="28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anose="020F0302020204030204" pitchFamily="34" charset="0"/>
              </a:rPr>
              <a:t>kazari</a:t>
            </a:r>
            <a:endParaRPr lang="en-GB" sz="2800" dirty="0">
              <a:solidFill>
                <a:schemeClr val="tx1"/>
              </a:solidFill>
              <a:latin typeface="Kozuka Gothic Pro B" pitchFamily="34" charset="-128"/>
              <a:ea typeface="Kozuka Gothic Pro B" pitchFamily="34" charset="-128"/>
              <a:cs typeface="Calibri Light" panose="020F0302020204030204" pitchFamily="34" charset="0"/>
            </a:endParaRPr>
          </a:p>
        </p:txBody>
      </p:sp>
      <p:pic>
        <p:nvPicPr>
          <p:cNvPr id="2051" name="Picture 3" descr="E:\イラスト・カット５０００\カラー\01 12カ月\01 1月\01-00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26" y="1340768"/>
            <a:ext cx="3115624" cy="31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イラスト・カット５０００\カラー\01 12カ月\01 1月\01-00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70" y="1861621"/>
            <a:ext cx="2731462" cy="273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03576" y="295365"/>
            <a:ext cx="4151531" cy="6017001"/>
            <a:chOff x="219475" y="194372"/>
            <a:chExt cx="4151531" cy="6201667"/>
          </a:xfrm>
        </p:grpSpPr>
        <p:pic>
          <p:nvPicPr>
            <p:cNvPr id="2050" name="Picture 2" descr="C:\Users\hannah\Downloads\l_14352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6" y="194372"/>
              <a:ext cx="4151530" cy="62016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9475" y="6026707"/>
              <a:ext cx="3020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©</a:t>
              </a:r>
              <a:r>
                <a:rPr lang="en-GB" dirty="0" err="1">
                  <a:solidFill>
                    <a:schemeClr val="bg1"/>
                  </a:solidFill>
                </a:rPr>
                <a:t>Yasufumi</a:t>
              </a:r>
              <a:r>
                <a:rPr lang="en-GB" dirty="0">
                  <a:solidFill>
                    <a:schemeClr val="bg1"/>
                  </a:solidFill>
                </a:rPr>
                <a:t> Nishi/JNTO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9675FB-4999-4861-BD20-7C3C8E7B8492}"/>
              </a:ext>
            </a:extLst>
          </p:cNvPr>
          <p:cNvGrpSpPr/>
          <p:nvPr/>
        </p:nvGrpSpPr>
        <p:grpSpPr>
          <a:xfrm>
            <a:off x="277002" y="285078"/>
            <a:ext cx="8709636" cy="6037573"/>
            <a:chOff x="218336" y="362370"/>
            <a:chExt cx="8520606" cy="58066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CA8512-9573-431C-B4E3-02997C5F6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36" y="362370"/>
              <a:ext cx="8520606" cy="580669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5CD061-20AD-4E1D-8A8B-4DEF8BB5BA7C}"/>
                </a:ext>
              </a:extLst>
            </p:cNvPr>
            <p:cNvSpPr txBox="1"/>
            <p:nvPr/>
          </p:nvSpPr>
          <p:spPr>
            <a:xfrm>
              <a:off x="314741" y="5675774"/>
              <a:ext cx="3020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©JNTO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976" y="365755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Food</a:t>
            </a:r>
          </a:p>
        </p:txBody>
      </p:sp>
      <p:sp>
        <p:nvSpPr>
          <p:cNvPr id="2" name="Rectangle 1"/>
          <p:cNvSpPr/>
          <p:nvPr/>
        </p:nvSpPr>
        <p:spPr>
          <a:xfrm>
            <a:off x="691007" y="1479649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Japanese families eat special food together at New Year.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976" y="4941168"/>
            <a:ext cx="421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Osechi</a:t>
            </a:r>
            <a:r>
              <a:rPr lang="en-GB" altLang="en-US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r>
              <a:rPr lang="en-GB" altLang="en-US" sz="28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ryori</a:t>
            </a:r>
            <a:endParaRPr lang="en-GB" altLang="en-US" sz="28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おせちりょうり</a:t>
            </a:r>
            <a:r>
              <a:rPr lang="en-GB" altLang="ja-JP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</a:p>
          <a:p>
            <a:pPr algn="ctr"/>
            <a:endParaRPr lang="en-GB" altLang="ja-JP" sz="2000" b="1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4927694"/>
            <a:ext cx="4167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Oz</a:t>
            </a:r>
            <a:r>
              <a:rPr lang="en-GB" altLang="en-US" sz="28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oni</a:t>
            </a:r>
            <a:endParaRPr lang="en-GB" altLang="en-US" sz="28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おぞうに</a:t>
            </a:r>
            <a:endParaRPr lang="en-GB" altLang="ja-JP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/>
            <a:r>
              <a:rPr lang="ja-JP" altLang="en-US" sz="20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　</a:t>
            </a:r>
            <a:endParaRPr lang="en-GB" altLang="ja-JP" sz="20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  <p:pic>
        <p:nvPicPr>
          <p:cNvPr id="3074" name="Picture 2" descr="E:\イラスト・カット５０００\カラー\01 12カ月\01 1月\01-01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17" y="2132856"/>
            <a:ext cx="2470583" cy="24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イラスト・カット５０００\カラー\01 12カ月\01 1月\01-01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66" y="2252023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3244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Rituals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556792"/>
            <a:ext cx="4500501" cy="41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Shinto and Buddhism are the two main religions of Japan.</a:t>
            </a:r>
          </a:p>
          <a:p>
            <a:endParaRPr lang="en-US" altLang="en-US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US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As many Japanese people are Buddhist or Shinto, people</a:t>
            </a:r>
            <a:r>
              <a:rPr lang="en-GB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may</a:t>
            </a:r>
            <a:r>
              <a:rPr lang="en-US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visit a temple or a shrine around New Year’s. </a:t>
            </a:r>
          </a:p>
          <a:p>
            <a:endParaRPr lang="en-US" altLang="en-US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en-US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This is called </a:t>
            </a:r>
          </a:p>
          <a:p>
            <a:r>
              <a:rPr lang="en-US" altLang="en-US" sz="28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hatsumode</a:t>
            </a:r>
            <a:r>
              <a:rPr lang="en-US" altLang="en-US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</a:p>
          <a:p>
            <a:r>
              <a:rPr lang="ja-JP" altLang="en-US" sz="2400" b="1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はつもうで</a:t>
            </a: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　</a:t>
            </a:r>
            <a:endParaRPr lang="en-GB" altLang="en-US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</p:txBody>
      </p:sp>
      <p:pic>
        <p:nvPicPr>
          <p:cNvPr id="4101" name="Picture 5" descr="E:\イラスト・カット５０００\カラー\01 12カ月\01 1月\01-00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68" y="1853097"/>
            <a:ext cx="3033665" cy="303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8846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Rituals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55576" y="1989294"/>
            <a:ext cx="410445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Some people wear traditional Japanese clothing when they visit the temple or shrine.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This is called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kimono</a:t>
            </a:r>
            <a:r>
              <a:rPr lang="en-US" altLang="en-US" sz="28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r>
              <a:rPr lang="ja-JP" altLang="en-US" sz="2800" b="1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きもの</a:t>
            </a:r>
            <a:r>
              <a:rPr lang="ja-JP" altLang="en-US" sz="28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 </a:t>
            </a:r>
            <a:endParaRPr lang="en-GB" altLang="en-US" sz="28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4" name="Picture 3" descr="A group of kids in traditional clothes&#10;&#10;Description automatically generated">
            <a:extLst>
              <a:ext uri="{FF2B5EF4-FFF2-40B4-BE49-F238E27FC236}">
                <a16:creationId xmlns:a16="http://schemas.microsoft.com/office/drawing/2014/main" id="{245D729F-37E1-0FCD-6671-81BBA58A6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7" y="1672205"/>
            <a:ext cx="6246380" cy="35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259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5824" y="1435161"/>
            <a:ext cx="499587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There is a bell-ringing ceremony at temples on New Years Eve.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ja-JP" sz="2400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It’s called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ja-JP" sz="2400" b="1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Joya no Kane</a:t>
            </a:r>
            <a:r>
              <a:rPr lang="ja-JP" altLang="en-US" sz="2000" b="1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　</a:t>
            </a:r>
            <a:endParaRPr lang="en-GB" altLang="ja-JP" sz="2000" b="1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じょやのかね</a:t>
            </a:r>
            <a:endParaRPr lang="en-GB" altLang="ja-JP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ja-JP" sz="2000" b="1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The bells are rung 108 times to represent the worries of the past year being forgotten. The final chime is at midnight.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ja-JP" sz="2000" b="1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143" y="32193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Rituals</a:t>
            </a:r>
          </a:p>
        </p:txBody>
      </p:sp>
      <p:pic>
        <p:nvPicPr>
          <p:cNvPr id="3074" name="Picture 2" descr="Z:\Education\Online Resources\1. Resource Update 2019-20\1. 2019 Resources\R1. Japanese - Seasonal Series (Language)\Lessons\1. New Year\Images [O Shogatsu]\Joyanoka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4"/>
          <a:stretch/>
        </p:blipFill>
        <p:spPr bwMode="auto">
          <a:xfrm>
            <a:off x="467544" y="1398493"/>
            <a:ext cx="3045924" cy="443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E43588CD-3ED0-456A-B7D0-A729B0C2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Image </a:t>
            </a:r>
            <a:r>
              <a:rPr lang="en-GB" dirty="0">
                <a:hlinkClick r:id="rId5"/>
              </a:rPr>
              <a:t>https://commons.wikimedia.org/wiki/File:Rinkacho,_Higashiyama_Ward,_Kyoto,_Kyoto_Prefecture_605-0062,_Japan_-_panoramio_(2).jpg </a:t>
            </a:r>
            <a:r>
              <a:rPr lang="en-GB" dirty="0">
                <a:solidFill>
                  <a:schemeClr val="bg1"/>
                </a:solidFill>
              </a:rPr>
              <a:t>(no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changes)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431006"/>
            <a:ext cx="203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© </a:t>
            </a:r>
            <a:r>
              <a:rPr lang="en-GB" sz="900" dirty="0" err="1">
                <a:solidFill>
                  <a:schemeClr val="bg1"/>
                </a:solidFill>
              </a:rPr>
              <a:t>Fumihiko</a:t>
            </a:r>
            <a:r>
              <a:rPr lang="en-GB" sz="900" dirty="0">
                <a:solidFill>
                  <a:schemeClr val="bg1"/>
                </a:solidFill>
              </a:rPr>
              <a:t> Ueno /</a:t>
            </a:r>
            <a:r>
              <a:rPr lang="en-GB" sz="900" b="1" dirty="0">
                <a:solidFill>
                  <a:schemeClr val="bg1"/>
                </a:solidFill>
              </a:rPr>
              <a:t>CC BY 3.0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760" y="260648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Customs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8760" y="3170197"/>
            <a:ext cx="4387256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Adults give money to the children in the family at New Year.  The money is put into pretty envelopes.</a:t>
            </a:r>
          </a:p>
          <a:p>
            <a:br>
              <a:rPr lang="en-GB" altLang="ja-JP" sz="22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</a:br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This is called </a:t>
            </a:r>
            <a:r>
              <a:rPr lang="en-GB" altLang="ja-JP" sz="24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otoshidama</a:t>
            </a:r>
            <a:r>
              <a:rPr lang="ja-JP" altLang="en-US" sz="2000" b="1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endParaRPr lang="en-GB" altLang="ja-JP" sz="2000" b="1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おとしだま</a:t>
            </a:r>
            <a:endParaRPr lang="en-GB" altLang="en-US" sz="24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289199" y="1454727"/>
            <a:ext cx="4507678" cy="1947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Japanese people send </a:t>
            </a:r>
          </a:p>
          <a:p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special postcards at New Year.</a:t>
            </a:r>
          </a:p>
          <a:p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</a:p>
          <a:p>
            <a:r>
              <a:rPr lang="en-GB" altLang="ja-JP" sz="2400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They are called </a:t>
            </a:r>
            <a:r>
              <a:rPr lang="en-GB" altLang="ja-JP" sz="24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nengajo</a:t>
            </a:r>
            <a:r>
              <a:rPr lang="ja-JP" altLang="en-US" sz="2400" b="1" dirty="0">
                <a:latin typeface="Kozuka Gothic Pro R" pitchFamily="34" charset="-128"/>
                <a:ea typeface="Kozuka Gothic Pro R" pitchFamily="34" charset="-128"/>
                <a:cs typeface="Calibri Light" pitchFamily="34" charset="0"/>
              </a:rPr>
              <a:t> </a:t>
            </a:r>
            <a:endParaRPr lang="en-GB" altLang="ja-JP" sz="2400" b="1" dirty="0">
              <a:latin typeface="Kozuka Gothic Pro R" pitchFamily="34" charset="-128"/>
              <a:ea typeface="Kozuka Gothic Pro R" pitchFamily="34" charset="-128"/>
              <a:cs typeface="Calibri Light" pitchFamily="34" charset="0"/>
            </a:endParaRPr>
          </a:p>
          <a:p>
            <a:r>
              <a:rPr lang="ja-JP" altLang="en-US" sz="2400" dirty="0">
                <a:latin typeface="Kozuka Gothic Pro B" pitchFamily="34" charset="-128"/>
                <a:ea typeface="Kozuka Gothic Pro B" pitchFamily="34" charset="-128"/>
                <a:cs typeface="Calibri Light" pitchFamily="34" charset="0"/>
              </a:rPr>
              <a:t>ねんがじょう</a:t>
            </a:r>
            <a:endParaRPr lang="en-GB" altLang="ja-JP" sz="2800" dirty="0">
              <a:latin typeface="Kozuka Gothic Pro B" pitchFamily="34" charset="-128"/>
              <a:ea typeface="Kozuka Gothic Pro B" pitchFamily="34" charset="-128"/>
              <a:cs typeface="Calibri Light" pitchFamily="34" charset="0"/>
            </a:endParaRPr>
          </a:p>
        </p:txBody>
      </p:sp>
      <p:pic>
        <p:nvPicPr>
          <p:cNvPr id="16" name="Picture 2" descr="E:\イラスト・カット５０００\カラー\01 12カ月\01 1月\01-01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17" y="3645024"/>
            <a:ext cx="2323288" cy="23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お年玉のイラスト「ぽち袋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56" y="1197834"/>
            <a:ext cx="1764847" cy="20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230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1077</Words>
  <Application>Microsoft Office PowerPoint</Application>
  <PresentationFormat>On-screen Show (4:3)</PresentationFormat>
  <Paragraphs>170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Kozuka Gothic Pro B</vt:lpstr>
      <vt:lpstr>Kozuka Gothic Pro R</vt:lpstr>
      <vt:lpstr>Arial</vt:lpstr>
      <vt:lpstr>Calibri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Lucy Hawksley</cp:lastModifiedBy>
  <cp:revision>154</cp:revision>
  <dcterms:created xsi:type="dcterms:W3CDTF">2017-05-31T10:45:44Z</dcterms:created>
  <dcterms:modified xsi:type="dcterms:W3CDTF">2024-12-19T14:54:10Z</dcterms:modified>
</cp:coreProperties>
</file>