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85" r:id="rId3"/>
    <p:sldId id="295" r:id="rId4"/>
    <p:sldId id="286" r:id="rId5"/>
    <p:sldId id="287" r:id="rId6"/>
    <p:sldId id="288" r:id="rId7"/>
    <p:sldId id="289" r:id="rId8"/>
    <p:sldId id="290" r:id="rId9"/>
    <p:sldId id="291" r:id="rId10"/>
    <p:sldId id="292" r:id="rId11"/>
    <p:sldId id="293" r:id="rId12"/>
    <p:sldId id="294" r:id="rId13"/>
    <p:sldId id="283"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H1XLvyqBShzY7ei/CSVaQ==" hashData="EnDBBMqBnVEHmdOSs6BaDwnXi/f/lABamgw1fAk6eOqGEBL7jMFHhl0YQTdIYb6Xp60+L3Gc6KQOyRCXuC6K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6" autoAdjust="0"/>
    <p:restoredTop sz="58547" autoAdjust="0"/>
  </p:normalViewPr>
  <p:slideViewPr>
    <p:cSldViewPr>
      <p:cViewPr>
        <p:scale>
          <a:sx n="75" d="100"/>
          <a:sy n="75" d="100"/>
        </p:scale>
        <p:origin x="424" y="144"/>
      </p:cViewPr>
      <p:guideLst>
        <p:guide orient="horz" pos="2160"/>
        <p:guide pos="2880"/>
      </p:guideLst>
    </p:cSldViewPr>
  </p:slideViewPr>
  <p:outlineViewPr>
    <p:cViewPr>
      <p:scale>
        <a:sx n="33" d="100"/>
        <a:sy n="33" d="100"/>
      </p:scale>
      <p:origin x="0" y="0"/>
    </p:cViewPr>
  </p:outlineViewPr>
  <p:notesTextViewPr>
    <p:cViewPr>
      <p:scale>
        <a:sx n="200" d="100"/>
        <a:sy n="200" d="100"/>
      </p:scale>
      <p:origin x="0" y="-327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kern="1200" dirty="0">
                <a:solidFill>
                  <a:schemeClr val="tx1"/>
                </a:solidFill>
                <a:effectLst/>
                <a:latin typeface="+mn-lt"/>
                <a:ea typeface="+mn-ea"/>
                <a:cs typeface="+mn-cs"/>
              </a:rPr>
              <a:t>Swim, Swim, </a:t>
            </a:r>
            <a:r>
              <a:rPr lang="en-GB" sz="1200" b="1" i="1" kern="1200" dirty="0" err="1">
                <a:solidFill>
                  <a:schemeClr val="tx1"/>
                </a:solidFill>
                <a:effectLst/>
                <a:latin typeface="+mn-lt"/>
                <a:ea typeface="+mn-ea"/>
                <a:cs typeface="+mn-cs"/>
              </a:rPr>
              <a:t>Koinobori</a:t>
            </a:r>
            <a:endParaRPr lang="en-GB" sz="1200" b="1"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 * * * * * * * * * * * </a:t>
            </a:r>
            <a:br>
              <a:rPr lang="en-GB"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Pre-text </a:t>
            </a:r>
            <a:endParaRPr lang="en-GB" sz="1200"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Children’s Day (</a:t>
            </a:r>
            <a:r>
              <a:rPr lang="en-GB" sz="1200" kern="1200" dirty="0" err="1">
                <a:solidFill>
                  <a:schemeClr val="tx1"/>
                </a:solidFill>
                <a:effectLst/>
                <a:latin typeface="+mn-lt"/>
                <a:ea typeface="+mn-ea"/>
                <a:cs typeface="+mn-cs"/>
              </a:rPr>
              <a:t>kodomo</a:t>
            </a:r>
            <a:r>
              <a:rPr lang="en-GB" sz="1200" kern="1200" dirty="0">
                <a:solidFill>
                  <a:schemeClr val="tx1"/>
                </a:solidFill>
                <a:effectLst/>
                <a:latin typeface="+mn-lt"/>
                <a:ea typeface="+mn-ea"/>
                <a:cs typeface="+mn-cs"/>
              </a:rPr>
              <a:t> no hi in Japanese) is a festival celebrated on May 5 in Japan. In the past, the day celebrated the health and happiness of boys, but nowadays it is for all children.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a legend in Japan about a carp which swam upstream and became so strong it turned into a dragon and flew to heaven. For this reason, koi carp are seen as a symbol of strength and perseverance in Japan;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are hung up for the festival in the hope that all children will grow up to be strong and healthy.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Japanese words in this story are:</a:t>
            </a:r>
          </a:p>
          <a:p>
            <a:r>
              <a:rPr lang="en-GB" sz="1200" b="1"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of koi carp </a:t>
            </a:r>
          </a:p>
          <a:p>
            <a:r>
              <a:rPr lang="en-GB" sz="1200" b="1" kern="1200" dirty="0">
                <a:solidFill>
                  <a:schemeClr val="tx1"/>
                </a:solidFill>
                <a:effectLst/>
                <a:latin typeface="+mn-lt"/>
                <a:ea typeface="+mn-ea"/>
                <a:cs typeface="+mn-cs"/>
              </a:rPr>
              <a:t>Satsuki bare</a:t>
            </a:r>
            <a:r>
              <a:rPr lang="en-GB" sz="1200" kern="1200" dirty="0">
                <a:solidFill>
                  <a:schemeClr val="tx1"/>
                </a:solidFill>
                <a:effectLst/>
                <a:latin typeface="+mn-lt"/>
                <a:ea typeface="+mn-ea"/>
                <a:cs typeface="+mn-cs"/>
              </a:rPr>
              <a:t>: Sunny spells or fine weather in May</a:t>
            </a:r>
          </a:p>
          <a:p>
            <a:r>
              <a:rPr lang="en-GB" sz="1200" b="1" kern="1200" dirty="0" err="1">
                <a:solidFill>
                  <a:schemeClr val="tx1"/>
                </a:solidFill>
                <a:effectLst/>
                <a:latin typeface="+mn-lt"/>
                <a:ea typeface="+mn-ea"/>
                <a:cs typeface="+mn-cs"/>
              </a:rPr>
              <a:t>Kun</a:t>
            </a:r>
            <a:r>
              <a:rPr lang="en-GB" sz="1200" kern="1200" dirty="0">
                <a:solidFill>
                  <a:schemeClr val="tx1"/>
                </a:solidFill>
                <a:effectLst/>
                <a:latin typeface="+mn-lt"/>
                <a:ea typeface="+mn-ea"/>
                <a:cs typeface="+mn-cs"/>
              </a:rPr>
              <a:t>: a suffix added to names, generally used for boys. In the story, it is used as a term of familiarity </a:t>
            </a:r>
          </a:p>
          <a:p>
            <a:r>
              <a:rPr lang="en-GB" sz="1200" b="1" kern="1200" dirty="0">
                <a:solidFill>
                  <a:schemeClr val="tx1"/>
                </a:solidFill>
                <a:effectLst/>
                <a:latin typeface="+mn-lt"/>
                <a:ea typeface="+mn-ea"/>
                <a:cs typeface="+mn-cs"/>
              </a:rPr>
              <a:t>Kashiwa mochi</a:t>
            </a:r>
            <a:r>
              <a:rPr lang="en-GB" sz="1200" kern="1200" dirty="0">
                <a:solidFill>
                  <a:schemeClr val="tx1"/>
                </a:solidFill>
                <a:effectLst/>
                <a:latin typeface="+mn-lt"/>
                <a:ea typeface="+mn-ea"/>
                <a:cs typeface="+mn-cs"/>
              </a:rPr>
              <a:t>: a popular Children’s Day snack made from pounded rice with a sweet red bean paste filling, wrapped in an oak leaf.</a:t>
            </a:r>
          </a:p>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End of pre-text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 * * * * * * * * * * * * * * * * </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1</a:t>
            </a:r>
            <a:br>
              <a:rPr lang="en-GB" sz="1200" b="1" kern="1200" dirty="0">
                <a:solidFill>
                  <a:schemeClr val="tx1"/>
                </a:solidFill>
                <a:effectLst/>
                <a:latin typeface="+mn-lt"/>
                <a:ea typeface="+mn-ea"/>
                <a:cs typeface="+mn-cs"/>
              </a:rPr>
            </a:b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May the 5th, the Children’s Day Festival. Flags shaped like koi carp, called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are everywhere. On one tall pole,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three carp. The big black one is Daddy Carp, the smaller red one is Mummy Carp and the smallest one of all is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the blue child carp. On this day, the sky becomes an enormous pond. It also happens to be </a:t>
            </a:r>
            <a:r>
              <a:rPr lang="en-GB" sz="1200" kern="1200" dirty="0" err="1">
                <a:solidFill>
                  <a:schemeClr val="tx1"/>
                </a:solidFill>
                <a:effectLst/>
                <a:latin typeface="+mn-lt"/>
                <a:ea typeface="+mn-ea"/>
                <a:cs typeface="+mn-cs"/>
              </a:rPr>
              <a:t>satsuki</a:t>
            </a:r>
            <a:r>
              <a:rPr lang="en-GB" sz="1200" kern="1200" dirty="0">
                <a:solidFill>
                  <a:schemeClr val="tx1"/>
                </a:solidFill>
                <a:effectLst/>
                <a:latin typeface="+mn-lt"/>
                <a:ea typeface="+mn-ea"/>
                <a:cs typeface="+mn-cs"/>
              </a:rPr>
              <a:t> bare – the time in May when the sun shines most brightly. There are no clouds and the wind is blowing through the carp, making them look strong as they swim gracefully through the sky.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is an onomatopoeic word for the sound of something flapping or fluttering in the wind.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lgn="ct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10</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dad from the couple said proudly, “We brought ours with us, too” as he took out a very odd looking set of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In this one, the mummy carp was bigger than the daddy carp, and the three child carp were all different sizes. The smallest one was obviously homemade.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mum in the couple said, smiling, “When we met, we each already had a child, so we’ve combined our sets. My set was quite large and that’s why the mummy carp is bigger than the daddy carp. No offence!”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was more happy laughter. “Now we have a new baby sister, so we made a baby fish, too!” explained the girl as she pointed at the smallest carp, which attracted much admiration. </a:t>
            </a:r>
          </a:p>
          <a:p>
            <a:pPr algn="ct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11</a:t>
            </a:r>
          </a:p>
          <a:p>
            <a:pPr algn="ctr"/>
            <a:endParaRPr lang="en-US" dirty="0"/>
          </a:p>
          <a:p>
            <a:r>
              <a:rPr lang="en-GB" sz="1200" kern="1200" dirty="0">
                <a:solidFill>
                  <a:schemeClr val="tx1"/>
                </a:solidFill>
                <a:effectLst/>
                <a:latin typeface="+mn-lt"/>
                <a:ea typeface="+mn-ea"/>
                <a:cs typeface="+mn-cs"/>
              </a:rPr>
              <a:t>Then the boy and girl asked Makoto where his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 was. Makoto reluctantly pointed at the hanger on the wall, where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was hung up with the two other carp. Auntie said, “They look good there, but aren’t they a bit upside down? Shall we tie them together? Do you still have a pole?”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Makoto’s mummy went to get the carp and the pole, explaining that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was an accidental addition. Looking at them, Auntie said, “This is an interesting set too. It has two Makoto-</a:t>
            </a:r>
            <a:r>
              <a:rPr lang="en-GB" sz="1200" kern="1200" dirty="0" err="1">
                <a:solidFill>
                  <a:schemeClr val="tx1"/>
                </a:solidFill>
                <a:effectLst/>
                <a:latin typeface="+mn-lt"/>
                <a:ea typeface="+mn-ea"/>
                <a:cs typeface="+mn-cs"/>
              </a:rPr>
              <a:t>kuns</a:t>
            </a:r>
            <a:r>
              <a:rPr lang="en-GB" sz="1200" kern="1200" dirty="0">
                <a:solidFill>
                  <a:schemeClr val="tx1"/>
                </a:solidFill>
                <a:effectLst/>
                <a:latin typeface="+mn-lt"/>
                <a:ea typeface="+mn-ea"/>
                <a:cs typeface="+mn-cs"/>
              </a:rPr>
              <a:t>! A small one who is being looked after by mummy and a big one who is in charge of looking after </a:t>
            </a:r>
            <a:r>
              <a:rPr lang="en-GB" sz="1200" i="1" kern="1200" dirty="0">
                <a:solidFill>
                  <a:schemeClr val="tx1"/>
                </a:solidFill>
                <a:effectLst/>
                <a:latin typeface="+mn-lt"/>
                <a:ea typeface="+mn-ea"/>
                <a:cs typeface="+mn-cs"/>
              </a:rPr>
              <a:t>Mummy</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put the three together in a row on the pole with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at the top.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felt a little embarrassed, but the other two carp looked happy so he started to feel rather proud. Now he had a family to look after and it felt so good not to be hanging upside down from the hanger, but attached to the pole the right way up. </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12</a:t>
            </a:r>
          </a:p>
          <a:p>
            <a:pPr algn="ctr"/>
            <a:endParaRPr lang="en-US" dirty="0"/>
          </a:p>
          <a:p>
            <a:r>
              <a:rPr lang="en-GB" sz="1200" kern="1200" dirty="0">
                <a:solidFill>
                  <a:schemeClr val="tx1"/>
                </a:solidFill>
                <a:effectLst/>
                <a:latin typeface="+mn-lt"/>
                <a:ea typeface="+mn-ea"/>
                <a:cs typeface="+mn-cs"/>
              </a:rPr>
              <a:t>Everyone went out onto the balcony with the three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sets. The weather had improved and the </a:t>
            </a:r>
            <a:r>
              <a:rPr lang="en-GB" sz="1200" kern="1200" dirty="0" err="1">
                <a:solidFill>
                  <a:schemeClr val="tx1"/>
                </a:solidFill>
                <a:effectLst/>
                <a:latin typeface="+mn-lt"/>
                <a:ea typeface="+mn-ea"/>
                <a:cs typeface="+mn-cs"/>
              </a:rPr>
              <a:t>satsuki</a:t>
            </a:r>
            <a:r>
              <a:rPr lang="en-GB" sz="1200" kern="1200" dirty="0">
                <a:solidFill>
                  <a:schemeClr val="tx1"/>
                </a:solidFill>
                <a:effectLst/>
                <a:latin typeface="+mn-lt"/>
                <a:ea typeface="+mn-ea"/>
                <a:cs typeface="+mn-cs"/>
              </a:rPr>
              <a:t> bare was back. The wind was blowing strongly again. </a:t>
            </a:r>
            <a:r>
              <a:rPr lang="en-GB" sz="1200" i="1" kern="1200" dirty="0" err="1">
                <a:solidFill>
                  <a:schemeClr val="tx1"/>
                </a:solidFill>
                <a:effectLst/>
                <a:latin typeface="+mn-lt"/>
                <a:ea typeface="+mn-ea"/>
                <a:cs typeface="+mn-cs"/>
              </a:rPr>
              <a:t>Hyuu</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Hyuu</a:t>
            </a:r>
            <a:r>
              <a:rPr lang="en-GB" sz="1200" kern="1200" dirty="0">
                <a:solidFill>
                  <a:schemeClr val="tx1"/>
                </a:solidFill>
                <a:effectLst/>
                <a:latin typeface="+mn-lt"/>
                <a:ea typeface="+mn-ea"/>
                <a:cs typeface="+mn-cs"/>
              </a:rPr>
              <a:t>.* The three different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sets were all swimming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strong and gracefully. Makoto’s set had pride of place in the corner of the balcony, looking out over the enormous pond of sky full of swimming carp. Each family was proud of their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and even Makoto enjoyed looking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his set.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didn’t want to leave the pole anymore. He was sure his parents would be proud if they saw him now. </a:t>
            </a:r>
            <a:r>
              <a:rPr lang="en-GB" sz="1200" i="1" kern="1200" dirty="0" err="1">
                <a:solidFill>
                  <a:schemeClr val="tx1"/>
                </a:solidFill>
                <a:effectLst/>
                <a:latin typeface="+mn-lt"/>
                <a:ea typeface="+mn-ea"/>
                <a:cs typeface="+mn-cs"/>
              </a:rPr>
              <a:t>Hata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Hata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Hyuu</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Hyuu</a:t>
            </a:r>
            <a:r>
              <a:rPr lang="en-GB" sz="1200" i="1" kern="1200" dirty="0">
                <a:solidFill>
                  <a:schemeClr val="tx1"/>
                </a:solidFill>
                <a:effectLst/>
                <a:latin typeface="+mn-lt"/>
                <a:ea typeface="+mn-ea"/>
                <a:cs typeface="+mn-cs"/>
              </a:rPr>
              <a:t> is an onomatopoeic word for the sound of whistling or the wind.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Similar to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pata</a:t>
            </a:r>
            <a:r>
              <a:rPr lang="en-GB" sz="1200" i="1" kern="1200" dirty="0">
                <a:solidFill>
                  <a:schemeClr val="tx1"/>
                </a:solidFill>
                <a:effectLst/>
                <a:latin typeface="+mn-lt"/>
                <a:ea typeface="+mn-ea"/>
                <a:cs typeface="+mn-cs"/>
              </a:rPr>
              <a:t>, with the impression of something moving more gently.</a:t>
            </a:r>
          </a:p>
          <a:p>
            <a:endParaRPr lang="en-GB" sz="1200" kern="1200" dirty="0">
              <a:solidFill>
                <a:schemeClr val="tx1"/>
              </a:solidFill>
              <a:effectLst/>
              <a:latin typeface="+mn-lt"/>
              <a:ea typeface="+mn-ea"/>
              <a:cs typeface="+mn-cs"/>
            </a:endParaRPr>
          </a:p>
          <a:p>
            <a:pPr algn="ct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13</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2</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the little child carp, had been dreading the festival. Daddy Carp wants their pole to look the best; he has demanded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swim in exactly the same way as him, but </a:t>
            </a:r>
            <a:r>
              <a:rPr lang="en-GB" sz="1200" kern="1200" dirty="0" err="1">
                <a:solidFill>
                  <a:schemeClr val="tx1"/>
                </a:solidFill>
                <a:effectLst/>
                <a:latin typeface="+mn-lt"/>
                <a:ea typeface="+mn-ea"/>
                <a:cs typeface="+mn-cs"/>
              </a:rPr>
              <a:t>Koisuke’s</a:t>
            </a:r>
            <a:r>
              <a:rPr lang="en-GB" sz="1200" kern="1200" dirty="0">
                <a:solidFill>
                  <a:schemeClr val="tx1"/>
                </a:solidFill>
                <a:effectLst/>
                <a:latin typeface="+mn-lt"/>
                <a:ea typeface="+mn-ea"/>
                <a:cs typeface="+mn-cs"/>
              </a:rPr>
              <a:t> small tail just doesn’t respond to the wind like Daddy and Mummy’s big tails. After trying all morning, he was exhausted. He had had enough.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don’t want to be with you anymore. I’m old enough to swim on my own,” he shouted.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your mouth!” Daddy Carp snapped back. Mummy Carp just shook her head in disappointment.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continued, “Why do you always get to go at the top? Why can’t I have a go?”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 quiet!”  Daddy roared. “How dare you say that? You can’t swim on your own. You should be grateful to be a part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of this family.”</a:t>
            </a:r>
          </a:p>
          <a:p>
            <a:pPr algn="ct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3</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twisted his body in anger and his blue scales became almost purple with rage. The wind was so strong now that his small body shook vigorously from side to side. As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moved, the knot anchoring him to the pole was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getting looser and looser. </a:t>
            </a:r>
            <a:r>
              <a:rPr lang="en-GB" sz="1200" i="1" kern="1200" dirty="0">
                <a:solidFill>
                  <a:schemeClr val="tx1"/>
                </a:solidFill>
                <a:effectLst/>
                <a:latin typeface="+mn-lt"/>
                <a:ea typeface="+mn-ea"/>
                <a:cs typeface="+mn-cs"/>
              </a:rPr>
              <a:t>Shu </a:t>
            </a:r>
            <a:r>
              <a:rPr lang="en-GB" sz="1200" i="1" kern="1200" dirty="0" err="1">
                <a:solidFill>
                  <a:schemeClr val="tx1"/>
                </a:solidFill>
                <a:effectLst/>
                <a:latin typeface="+mn-lt"/>
                <a:ea typeface="+mn-ea"/>
                <a:cs typeface="+mn-cs"/>
              </a:rPr>
              <a:t>shu</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The wind blew again and before he knew it,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was swept away into the sky.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 swam freely into the wind, leaving Daddy and Mummy astonished with their mouths wide open (actually, it’s quite difficult for them to close their mouths!).</a:t>
            </a:r>
          </a:p>
          <a:p>
            <a:endParaRPr lang="en-GB" sz="12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Shu Shu is an onomatopoeic word meaning </a:t>
            </a:r>
            <a:r>
              <a:rPr lang="en-GB" sz="1200" i="1" kern="1200" dirty="0" err="1">
                <a:solidFill>
                  <a:schemeClr val="tx1"/>
                </a:solidFill>
                <a:effectLst/>
                <a:latin typeface="+mn-lt"/>
                <a:ea typeface="+mn-ea"/>
                <a:cs typeface="+mn-cs"/>
              </a:rPr>
              <a:t>woosh</a:t>
            </a:r>
            <a:r>
              <a:rPr lang="en-GB" sz="1200" i="1" kern="1200" dirty="0">
                <a:solidFill>
                  <a:schemeClr val="tx1"/>
                </a:solidFill>
                <a:effectLst/>
                <a:latin typeface="+mn-lt"/>
                <a:ea typeface="+mn-ea"/>
                <a:cs typeface="+mn-cs"/>
              </a:rPr>
              <a:t> or swish.</a:t>
            </a:r>
          </a:p>
          <a:p>
            <a:endParaRPr lang="en-GB" sz="1200" kern="1200" dirty="0">
              <a:solidFill>
                <a:schemeClr val="tx1"/>
              </a:solidFill>
              <a:effectLst/>
              <a:latin typeface="+mn-lt"/>
              <a:ea typeface="+mn-ea"/>
              <a:cs typeface="+mn-cs"/>
            </a:endParaRPr>
          </a:p>
          <a:p>
            <a:pPr algn="ctr"/>
            <a:endParaRPr lang="en-US" dirty="0"/>
          </a:p>
        </p:txBody>
      </p:sp>
    </p:spTree>
    <p:extLst>
      <p:ext uri="{BB962C8B-B14F-4D97-AF65-F5344CB8AC3E}">
        <p14:creationId xmlns:p14="http://schemas.microsoft.com/office/powerpoint/2010/main" val="111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4</a:t>
            </a: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was a great feeling to be swimming in the sky without anything holding him down. He felt so grown up. But this feeling didn’t last long as the sky suddenly changed colour and it started to rain.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tried to continue swimming but there was no wind any more. He tumbled down onto the balcony of a flat below. As he landed, he noticed a small set of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attached to the balcony wall. </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5</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flat belonged to Makoto’s family.  He only has a mummy. As far back as he can remember he has never had a daddy. Because of that Makoto hates Children’s Day. He hates seeing all the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sets with daddy carp. Just as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landed on the balcony, Makoto came rushing out and tore down the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In his rage, he pulled the daddy carp off and threw it off the balcony. Then Makoto went back inside, still raging. He didn’t notice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who lay there horrified, wondering whether he might encounter the same fate as that daddy carp. </a:t>
            </a:r>
          </a:p>
          <a:p>
            <a:pPr algn="l"/>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Makoto’s mummy went outside and picked up the remaining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flags. She looked over the balcony wall to see where the daddy carp had landed but she couldn’t see it. Instead she saw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on the balcony floor; she was puzzled, but picked him up too and brought them all inside.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was relieved.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looked at Makoto sulking but didn’t say anything. She untied the two carp from the pole and hung them up with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on an empty coat hanger.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felt a bit undignified being upside down. He missed his own pole. Mummy disappeared into the next room.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heard her talking on the phone for a while. Makoto picked up his tablet and started watching a cartoon. After a while, the doorbell rang.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must be your Auntie,” Mummy said as she went to open the door. </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Two women came in with a huge basket. All three grown-ups looked very happy to see each other and Makoto’s mummy was delighted to see what was inside it.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wondered if it was a big present. Then he heard a noise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coming from the basket. It sounded like a strange animal with a breathing problem.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felt a bit worried. Makoto, who had been ignoring them, looked up. Makoto’s mummy said to him, “They brought their new baby! It’s his first outing!”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Auntie put both hands in the basket, lifted up a tiny baby and said, “Makoto-</a:t>
            </a:r>
            <a:r>
              <a:rPr lang="en-GB" sz="1200" kern="1200" dirty="0" err="1">
                <a:solidFill>
                  <a:schemeClr val="tx1"/>
                </a:solidFill>
                <a:effectLst/>
                <a:latin typeface="+mn-lt"/>
                <a:ea typeface="+mn-ea"/>
                <a:cs typeface="+mn-cs"/>
              </a:rPr>
              <a:t>kun</a:t>
            </a:r>
            <a:r>
              <a:rPr lang="en-GB" sz="1200" kern="1200" dirty="0">
                <a:solidFill>
                  <a:schemeClr val="tx1"/>
                </a:solidFill>
                <a:effectLst/>
                <a:latin typeface="+mn-lt"/>
                <a:ea typeface="+mn-ea"/>
                <a:cs typeface="+mn-cs"/>
              </a:rPr>
              <a:t>, this is your cousin, Hiroki-</a:t>
            </a:r>
            <a:r>
              <a:rPr lang="en-GB" sz="1200" kern="1200" dirty="0" err="1">
                <a:solidFill>
                  <a:schemeClr val="tx1"/>
                </a:solidFill>
                <a:effectLst/>
                <a:latin typeface="+mn-lt"/>
                <a:ea typeface="+mn-ea"/>
                <a:cs typeface="+mn-cs"/>
              </a:rPr>
              <a:t>kun</a:t>
            </a:r>
            <a:r>
              <a:rPr lang="en-GB" sz="1200" kern="1200" dirty="0">
                <a:solidFill>
                  <a:schemeClr val="tx1"/>
                </a:solidFill>
                <a:effectLst/>
                <a:latin typeface="+mn-lt"/>
                <a:ea typeface="+mn-ea"/>
                <a:cs typeface="+mn-cs"/>
              </a:rPr>
              <a:t>. Come and say hello.”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bell rang again. Auntie said, “I invited my friends, too. I hope you don’t mind. I wanted us to all celebrate Children’s Day together.” </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went to open the door and there was a burst of noise. When she came back into the room, she was followed by a couple and two children - a boy and a girl, both a similar age to Makoto. Their daddy was holding yet another small baby. Everyone was very excited to see each other.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Makoto’s mummy brought a mountain of </a:t>
            </a:r>
            <a:r>
              <a:rPr lang="en-GB" sz="1200" kern="1200" dirty="0" err="1">
                <a:solidFill>
                  <a:schemeClr val="tx1"/>
                </a:solidFill>
                <a:effectLst/>
                <a:latin typeface="+mn-lt"/>
                <a:ea typeface="+mn-ea"/>
                <a:cs typeface="+mn-cs"/>
              </a:rPr>
              <a:t>kashiwa</a:t>
            </a:r>
            <a:r>
              <a:rPr lang="en-GB" sz="1200" kern="1200" dirty="0">
                <a:solidFill>
                  <a:schemeClr val="tx1"/>
                </a:solidFill>
                <a:effectLst/>
                <a:latin typeface="+mn-lt"/>
                <a:ea typeface="+mn-ea"/>
                <a:cs typeface="+mn-cs"/>
              </a:rPr>
              <a:t> mochi with tea and juice. Makoto was still glued to his tablet but he enjoyed some juice and a couple of </a:t>
            </a:r>
            <a:r>
              <a:rPr lang="en-GB" sz="1200" kern="1200" dirty="0" err="1">
                <a:solidFill>
                  <a:schemeClr val="tx1"/>
                </a:solidFill>
                <a:effectLst/>
                <a:latin typeface="+mn-lt"/>
                <a:ea typeface="+mn-ea"/>
                <a:cs typeface="+mn-cs"/>
              </a:rPr>
              <a:t>kashiwa</a:t>
            </a:r>
            <a:r>
              <a:rPr lang="en-GB" sz="1200" kern="1200" dirty="0">
                <a:solidFill>
                  <a:schemeClr val="tx1"/>
                </a:solidFill>
                <a:effectLst/>
                <a:latin typeface="+mn-lt"/>
                <a:ea typeface="+mn-ea"/>
                <a:cs typeface="+mn-cs"/>
              </a:rPr>
              <a:t> mochi. He felt his mood beginning to change. The boy and the girl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were so impressed by his tablet and joined him to watch the cartoon. Then they asked him if they could all play together. The children started to run around and almost knocked over the table, and then the babies started to cry. It was chaos! Makoto was starting to feel much better.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a:t>
            </a:r>
          </a:p>
          <a:p>
            <a:pPr algn="ctr"/>
            <a:endParaRPr lang="en-US" dirty="0"/>
          </a:p>
          <a:p>
            <a:r>
              <a:rPr lang="en-GB" sz="1200" kern="1200" dirty="0">
                <a:solidFill>
                  <a:schemeClr val="tx1"/>
                </a:solidFill>
                <a:effectLst/>
                <a:latin typeface="+mn-lt"/>
                <a:ea typeface="+mn-ea"/>
                <a:cs typeface="+mn-cs"/>
              </a:rPr>
              <a:t>Later on, Auntie said to Makoto, “I brought something to show you,” and she took out a </a:t>
            </a:r>
            <a:r>
              <a:rPr lang="en-GB" sz="1200" kern="1200" dirty="0" err="1">
                <a:solidFill>
                  <a:schemeClr val="tx1"/>
                </a:solidFill>
                <a:effectLst/>
                <a:latin typeface="+mn-lt"/>
                <a:ea typeface="+mn-ea"/>
                <a:cs typeface="+mn-cs"/>
              </a:rPr>
              <a:t>koinobori</a:t>
            </a:r>
            <a:r>
              <a:rPr lang="en-GB" sz="1200" kern="1200" dirty="0">
                <a:solidFill>
                  <a:schemeClr val="tx1"/>
                </a:solidFill>
                <a:effectLst/>
                <a:latin typeface="+mn-lt"/>
                <a:ea typeface="+mn-ea"/>
                <a:cs typeface="+mn-cs"/>
              </a:rPr>
              <a:t> set from her big bag. The set was even smaller than Makoto’s one. When she unfolded the flags, </a:t>
            </a:r>
            <a:r>
              <a:rPr lang="en-GB" sz="1200" kern="1200" dirty="0" err="1">
                <a:solidFill>
                  <a:schemeClr val="tx1"/>
                </a:solidFill>
                <a:effectLst/>
                <a:latin typeface="+mn-lt"/>
                <a:ea typeface="+mn-ea"/>
                <a:cs typeface="+mn-cs"/>
              </a:rPr>
              <a:t>Koisuke</a:t>
            </a:r>
            <a:r>
              <a:rPr lang="en-GB" sz="1200" kern="1200" dirty="0">
                <a:solidFill>
                  <a:schemeClr val="tx1"/>
                </a:solidFill>
                <a:effectLst/>
                <a:latin typeface="+mn-lt"/>
                <a:ea typeface="+mn-ea"/>
                <a:cs typeface="+mn-cs"/>
              </a:rPr>
              <a:t> saw that there were two mummy carp and a child carp.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 bit different from the usual ones, but we wanted it to reflect our family,” said Auntie, and she and her partner smiled at each other. Then Auntie said, “We couldn’t find a set like this, so we had to buy two sets. That’s why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it’s so small – it was too expensive to buy two large sets!” and she laughed.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 partner said, “With the spare daddy and child flags we will make a pillow for Hiroki and a nappy bag for us!” They laughed some more and everybody joined in.</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5D9DA9D5-5369-7744-9370-E48951231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2884" y="1102432"/>
            <a:ext cx="6940031" cy="4421687"/>
          </a:xfrm>
          <a:prstGeom prst="rect">
            <a:avLst/>
          </a:prstGeom>
        </p:spPr>
      </p:pic>
      <p:pic>
        <p:nvPicPr>
          <p:cNvPr id="138" name="Picture 3"/>
          <p:cNvPicPr>
            <a:picLocks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9"/>
          <a:stretch>
            <a:fillRect/>
          </a:stretch>
        </p:blipFill>
        <p:spPr>
          <a:xfrm>
            <a:off x="8534075" y="38268"/>
            <a:ext cx="609600" cy="609600"/>
          </a:xfrm>
          <a:prstGeom prst="rect">
            <a:avLst/>
          </a:prstGeom>
        </p:spPr>
      </p:pic>
    </p:spTree>
    <p:custDataLst>
      <p:tags r:id="rId1"/>
    </p:custDataLst>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extLst mod="1">
    <p:ext uri="{E180D4A7-C9FB-4DFB-919C-405C955672EB}">
      <p14:showEvtLst xmlns:p14="http://schemas.microsoft.com/office/powerpoint/2010/main">
        <p14:playEvt time="10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A2A1A1-2F24-E34D-9BE5-70822D2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223" y="1056722"/>
            <a:ext cx="7014094" cy="4582556"/>
          </a:xfrm>
          <a:prstGeom prst="rect">
            <a:avLst/>
          </a:prstGeom>
        </p:spPr>
      </p:pic>
      <p:pic>
        <p:nvPicPr>
          <p:cNvPr id="16" name="Picture 15">
            <a:extLst>
              <a:ext uri="{FF2B5EF4-FFF2-40B4-BE49-F238E27FC236}">
                <a16:creationId xmlns:a16="http://schemas.microsoft.com/office/drawing/2014/main" id="{7C5B0680-E922-A949-8953-7F4413E9C8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420" y="1150700"/>
            <a:ext cx="6997897"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E49B72-5D28-834F-B1D8-D74F98A11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323" y="1146743"/>
            <a:ext cx="6961994" cy="4370490"/>
          </a:xfrm>
          <a:prstGeom prst="rect">
            <a:avLst/>
          </a:prstGeom>
        </p:spPr>
      </p:pic>
      <p:pic>
        <p:nvPicPr>
          <p:cNvPr id="15" name="Picture 14">
            <a:extLst>
              <a:ext uri="{FF2B5EF4-FFF2-40B4-BE49-F238E27FC236}">
                <a16:creationId xmlns:a16="http://schemas.microsoft.com/office/drawing/2014/main" id="{5B7DEBCE-B354-AE43-A965-A67DF8C492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23" y="1056722"/>
            <a:ext cx="7014094" cy="4582556"/>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F0F5BD1-B157-4847-866C-B79CCEF2E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322" y="1146743"/>
            <a:ext cx="6961995" cy="4370490"/>
          </a:xfrm>
          <a:prstGeom prst="rect">
            <a:avLst/>
          </a:prstGeom>
        </p:spPr>
      </p:pic>
      <p:pic>
        <p:nvPicPr>
          <p:cNvPr id="15" name="Picture 14">
            <a:extLst>
              <a:ext uri="{FF2B5EF4-FFF2-40B4-BE49-F238E27FC236}">
                <a16:creationId xmlns:a16="http://schemas.microsoft.com/office/drawing/2014/main" id="{5767DDB2-799D-5147-98AB-AD86C967E7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323" y="1146743"/>
            <a:ext cx="6961994" cy="437049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0337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130C2218-8042-4F46-A42B-865AF8EA4A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322" y="1146743"/>
            <a:ext cx="6961995" cy="4370490"/>
          </a:xfrm>
          <a:prstGeom prst="rect">
            <a:avLst/>
          </a:prstGeom>
        </p:spPr>
      </p:pic>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500"/>
                                        <p:tgtEl>
                                          <p:spTgt spid="138"/>
                                        </p:tgtEl>
                                      </p:cBhvr>
                                    </p:animEffect>
                                    <p:set>
                                      <p:cBhvr>
                                        <p:cTn id="9" dur="1" fill="hold">
                                          <p:stCondLst>
                                            <p:cond delay="499"/>
                                          </p:stCondLst>
                                        </p:cTn>
                                        <p:tgtEl>
                                          <p:spTgt spid="138"/>
                                        </p:tgtEl>
                                        <p:attrNameLst>
                                          <p:attrName>style.visibility</p:attrName>
                                        </p:attrNameLst>
                                      </p:cBhvr>
                                      <p:to>
                                        <p:strVal val="hidden"/>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3000"/>
                                        <p:tgtEl>
                                          <p:spTgt spid="149"/>
                                        </p:tgtEl>
                                      </p:cBhvr>
                                    </p:animEffect>
                                  </p:childTnLst>
                                </p:cTn>
                              </p:par>
                            </p:childTnLst>
                          </p:cTn>
                        </p:par>
                        <p:par>
                          <p:cTn id="14" fill="hold">
                            <p:stCondLst>
                              <p:cond delay="35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45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46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47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48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9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51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52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53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54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55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57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58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59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60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61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63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64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65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66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extLst mod="1">
    <p:ext uri="{E180D4A7-C9FB-4DFB-919C-405C955672EB}">
      <p14:showEvtLst xmlns:p14="http://schemas.microsoft.com/office/powerpoint/2010/main">
        <p14:playEvt time="7" objId="141"/>
        <p14:stopEvt time="7756" objId="141"/>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mc:AlternateContent xmlns:mc="http://schemas.openxmlformats.org/markup-compatibility/2006" xmlns:p14="http://schemas.microsoft.com/office/powerpoint/2010/main">
    <mc:Choice Requires="p14">
      <p:transition spd="slow" p14:dur="2000" advTm="2463"/>
    </mc:Choice>
    <mc:Fallback xmlns="">
      <p:transition spd="slow" advTm="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28917F-2422-804E-8F30-8C688FC8D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883" y="1124744"/>
            <a:ext cx="6940032" cy="4421687"/>
          </a:xfrm>
          <a:prstGeom prst="rect">
            <a:avLst/>
          </a:prstGeom>
        </p:spPr>
      </p:pic>
      <p:pic>
        <p:nvPicPr>
          <p:cNvPr id="17" name="Picture 16">
            <a:extLst>
              <a:ext uri="{FF2B5EF4-FFF2-40B4-BE49-F238E27FC236}">
                <a16:creationId xmlns:a16="http://schemas.microsoft.com/office/drawing/2014/main" id="{FF430415-7A14-5144-9890-1319A9765C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84" y="1102432"/>
            <a:ext cx="6940031"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8B4F638-3C05-764F-A2B4-693B41F164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687" y="1124743"/>
            <a:ext cx="6956228" cy="4421687"/>
          </a:xfrm>
          <a:prstGeom prst="rect">
            <a:avLst/>
          </a:prstGeom>
        </p:spPr>
      </p:pic>
      <p:pic>
        <p:nvPicPr>
          <p:cNvPr id="16" name="Picture 15">
            <a:extLst>
              <a:ext uri="{FF2B5EF4-FFF2-40B4-BE49-F238E27FC236}">
                <a16:creationId xmlns:a16="http://schemas.microsoft.com/office/drawing/2014/main" id="{D3B6F9DD-609E-2E44-8B93-29CCA57038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83" y="1124744"/>
            <a:ext cx="6940032"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0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79EB504-72B8-814D-AFF4-ABC9E9E2A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687" y="1123690"/>
            <a:ext cx="6956228" cy="4421687"/>
          </a:xfrm>
          <a:prstGeom prst="rect">
            <a:avLst/>
          </a:prstGeom>
        </p:spPr>
      </p:pic>
      <p:pic>
        <p:nvPicPr>
          <p:cNvPr id="16" name="Picture 15">
            <a:extLst>
              <a:ext uri="{FF2B5EF4-FFF2-40B4-BE49-F238E27FC236}">
                <a16:creationId xmlns:a16="http://schemas.microsoft.com/office/drawing/2014/main" id="{9F49DB06-9B5A-3440-BFCE-E205950074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687" y="1124743"/>
            <a:ext cx="6956228"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6F10A1-0572-EC4F-B61B-87C8D1A0B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414" y="1123690"/>
            <a:ext cx="6965501" cy="4421520"/>
          </a:xfrm>
          <a:prstGeom prst="rect">
            <a:avLst/>
          </a:prstGeom>
        </p:spPr>
      </p:pic>
      <p:pic>
        <p:nvPicPr>
          <p:cNvPr id="15" name="Picture 14">
            <a:extLst>
              <a:ext uri="{FF2B5EF4-FFF2-40B4-BE49-F238E27FC236}">
                <a16:creationId xmlns:a16="http://schemas.microsoft.com/office/drawing/2014/main" id="{2E0D34C2-D1ED-604A-9991-C5F5B01A5A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687" y="1123690"/>
            <a:ext cx="6956228"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226297-A9C2-9F49-858D-426A8645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413" y="1123523"/>
            <a:ext cx="6965502" cy="4421687"/>
          </a:xfrm>
          <a:prstGeom prst="rect">
            <a:avLst/>
          </a:prstGeom>
        </p:spPr>
      </p:pic>
      <p:pic>
        <p:nvPicPr>
          <p:cNvPr id="15" name="Picture 14">
            <a:extLst>
              <a:ext uri="{FF2B5EF4-FFF2-40B4-BE49-F238E27FC236}">
                <a16:creationId xmlns:a16="http://schemas.microsoft.com/office/drawing/2014/main" id="{8F4168F4-9B14-D049-9034-2F7DA63C33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414" y="1123690"/>
            <a:ext cx="6965501" cy="442152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04B8577-1ABC-CD4D-9A47-6FE3DDFC9A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216" y="1029754"/>
            <a:ext cx="6981699" cy="4636491"/>
          </a:xfrm>
          <a:prstGeom prst="rect">
            <a:avLst/>
          </a:prstGeom>
        </p:spPr>
      </p:pic>
      <p:pic>
        <p:nvPicPr>
          <p:cNvPr id="16" name="Picture 15">
            <a:extLst>
              <a:ext uri="{FF2B5EF4-FFF2-40B4-BE49-F238E27FC236}">
                <a16:creationId xmlns:a16="http://schemas.microsoft.com/office/drawing/2014/main" id="{C33E3E42-2379-E14B-94EF-A11C00CB3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413" y="1123523"/>
            <a:ext cx="6965502"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C91CBD3-291F-4E42-96E5-D59E3AFC9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18" y="1137110"/>
            <a:ext cx="6981700" cy="4421687"/>
          </a:xfrm>
          <a:prstGeom prst="rect">
            <a:avLst/>
          </a:prstGeom>
        </p:spPr>
      </p:pic>
      <p:pic>
        <p:nvPicPr>
          <p:cNvPr id="15" name="Picture 14">
            <a:extLst>
              <a:ext uri="{FF2B5EF4-FFF2-40B4-BE49-F238E27FC236}">
                <a16:creationId xmlns:a16="http://schemas.microsoft.com/office/drawing/2014/main" id="{5711881D-CEFA-214B-944A-2E94729263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216" y="1029754"/>
            <a:ext cx="6981699" cy="463649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420" y="1150700"/>
            <a:ext cx="6997897" cy="4421687"/>
          </a:xfrm>
          <a:prstGeom prst="rect">
            <a:avLst/>
          </a:prstGeom>
        </p:spPr>
      </p:pic>
      <p:pic>
        <p:nvPicPr>
          <p:cNvPr id="15" name="Picture 14">
            <a:extLst>
              <a:ext uri="{FF2B5EF4-FFF2-40B4-BE49-F238E27FC236}">
                <a16:creationId xmlns:a16="http://schemas.microsoft.com/office/drawing/2014/main" id="{173C2B07-8356-0149-B94F-8FDF3DA596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618" y="1137110"/>
            <a:ext cx="6981700"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7384</TotalTime>
  <Words>2085</Words>
  <Application>Microsoft Macintosh PowerPoint</Application>
  <PresentationFormat>On-screen Show (4:3)</PresentationFormat>
  <Paragraphs>98</Paragraphs>
  <Slides>14</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141</cp:revision>
  <dcterms:created xsi:type="dcterms:W3CDTF">2019-08-20T08:51:28Z</dcterms:created>
  <dcterms:modified xsi:type="dcterms:W3CDTF">2023-01-16T14:37:34Z</dcterms:modified>
</cp:coreProperties>
</file>